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88" r:id="rId2"/>
    <p:sldId id="257" r:id="rId3"/>
    <p:sldId id="260" r:id="rId4"/>
    <p:sldId id="261" r:id="rId5"/>
    <p:sldId id="262" r:id="rId6"/>
    <p:sldId id="275" r:id="rId7"/>
    <p:sldId id="263" r:id="rId8"/>
    <p:sldId id="264" r:id="rId9"/>
    <p:sldId id="277" r:id="rId10"/>
    <p:sldId id="265" r:id="rId11"/>
    <p:sldId id="266" r:id="rId12"/>
    <p:sldId id="272" r:id="rId13"/>
    <p:sldId id="276" r:id="rId14"/>
    <p:sldId id="271" r:id="rId15"/>
    <p:sldId id="298" r:id="rId16"/>
    <p:sldId id="267" r:id="rId17"/>
    <p:sldId id="299" r:id="rId18"/>
    <p:sldId id="300" r:id="rId19"/>
    <p:sldId id="301" r:id="rId20"/>
    <p:sldId id="302" r:id="rId21"/>
    <p:sldId id="303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Дмитрий" initials="Д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51F1"/>
    <a:srgbClr val="00BC00"/>
    <a:srgbClr val="009900"/>
    <a:srgbClr val="B4EBF6"/>
    <a:srgbClr val="500050"/>
    <a:srgbClr val="0039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94" autoAdjust="0"/>
    <p:restoredTop sz="99434" autoAdjust="0"/>
  </p:normalViewPr>
  <p:slideViewPr>
    <p:cSldViewPr>
      <p:cViewPr>
        <p:scale>
          <a:sx n="75" d="100"/>
          <a:sy n="75" d="100"/>
        </p:scale>
        <p:origin x="-1350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455553985605002E-2"/>
          <c:y val="2.6940694913135839E-2"/>
          <c:w val="0.68384323900785138"/>
          <c:h val="0.9730593050868635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0070C0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Знают основные цвета</c:v>
                </c:pt>
                <c:pt idx="1">
                  <c:v>Умеют находить предметы данного цвета в окружающем мире</c:v>
                </c:pt>
                <c:pt idx="2">
                  <c:v>Умеют соотносить предметы с цветовой гаммой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3"/>
                <c:pt idx="0">
                  <c:v>0.60000000000000031</c:v>
                </c:pt>
                <c:pt idx="1">
                  <c:v>0.30000000000000016</c:v>
                </c:pt>
                <c:pt idx="2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3"/>
                <c:pt idx="0">
                  <c:v>Постоянно закрепляют цвета</c:v>
                </c:pt>
                <c:pt idx="1">
                  <c:v>Закрепляют цвета, если ребёнок сам проявил желание</c:v>
                </c:pt>
                <c:pt idx="2">
                  <c:v>Считают, что знания приходят с годами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0.30000000000000016</c:v>
                </c:pt>
                <c:pt idx="1">
                  <c:v>0.60000000000000031</c:v>
                </c:pt>
                <c:pt idx="2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7577106718043656"/>
          <c:y val="0.10234803149606295"/>
          <c:w val="0.32422888949226419"/>
          <c:h val="0.8576519685039391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0.27778</cdr:x>
      <cdr:y>0.21739</cdr:y>
    </cdr:from>
    <cdr:to>
      <cdr:x>0.41111</cdr:x>
      <cdr:y>0.47826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05000" y="7620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blackGray">
          <a:xfrm>
            <a:off x="533400" y="381000"/>
            <a:ext cx="7924800" cy="609600"/>
          </a:xfrm>
          <a:ln>
            <a:noFill/>
          </a:ln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1600" cap="none" dirty="0" smtClean="0">
                <a:ln w="5080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«Детский сад №3 общеразвивающего вида»  с. Чугуевка  </a:t>
            </a:r>
            <a:r>
              <a:rPr lang="ru-RU" sz="1600" cap="none" dirty="0" err="1" smtClean="0">
                <a:ln w="5080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Чугуевского</a:t>
            </a:r>
            <a:r>
              <a:rPr lang="ru-RU" sz="1600" cap="none" dirty="0" smtClean="0">
                <a:ln w="5080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района Приморского края</a:t>
            </a:r>
            <a:endParaRPr lang="ru-RU" sz="1600" cap="none" dirty="0">
              <a:ln w="50800"/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066800"/>
            <a:ext cx="8382000" cy="4800600"/>
          </a:xfrm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Проект</a:t>
            </a:r>
          </a:p>
          <a:p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«Радужная неделя»</a:t>
            </a:r>
          </a:p>
          <a:p>
            <a:pPr algn="r"/>
            <a:endParaRPr lang="ru-RU" sz="10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  <a:p>
            <a:pPr algn="r"/>
            <a:endParaRPr lang="ru-RU" sz="1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  <a:p>
            <a:pPr algn="r"/>
            <a:endParaRPr lang="ru-RU" sz="10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  <a:p>
            <a:pPr algn="r"/>
            <a:endParaRPr lang="ru-RU" sz="1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  <a:p>
            <a:pPr algn="r"/>
            <a:endParaRPr lang="ru-RU" sz="10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  <a:p>
            <a:pPr algn="r"/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Автор: </a:t>
            </a:r>
          </a:p>
          <a:p>
            <a:pPr algn="r"/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БУРЛАКОВА Е.Е</a:t>
            </a:r>
            <a:r>
              <a:rPr lang="ru-RU" sz="1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.</a:t>
            </a:r>
            <a:endParaRPr lang="ru-RU" sz="1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Автор проекта: Михайлова С.П.</a:t>
            </a:r>
          </a:p>
          <a:p>
            <a:endParaRPr lang="ru-RU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6248400"/>
            <a:ext cx="4572000" cy="40011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dirty="0" smtClean="0">
                <a:ln w="50800"/>
              </a:rPr>
              <a:t>С.Чугуевка  2017г.</a:t>
            </a:r>
          </a:p>
        </p:txBody>
      </p:sp>
      <p:pic>
        <p:nvPicPr>
          <p:cNvPr id="5" name="Рисунок 4" descr="http://mbdou107.ucoz.ru/raduga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2971800"/>
            <a:ext cx="5181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554736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en-US" sz="2600" b="1" i="1" u="sng" dirty="0" smtClean="0"/>
              <a:t>II</a:t>
            </a:r>
            <a:r>
              <a:rPr lang="ru-RU" sz="2600" b="1" i="1" u="sng" dirty="0" smtClean="0"/>
              <a:t>Этап – Основной: </a:t>
            </a:r>
          </a:p>
          <a:p>
            <a:pPr marL="514350" indent="-514350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ОО «Познавательное развитие»</a:t>
            </a:r>
          </a:p>
          <a:p>
            <a:pPr>
              <a:buClrTx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Просмотр электронных презентаций:</a:t>
            </a:r>
          </a:p>
          <a:p>
            <a:pPr marL="0" indent="0">
              <a:buClr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«Что такое лето»</a:t>
            </a:r>
          </a:p>
          <a:p>
            <a:pPr>
              <a:buClr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«Краски радуги»</a:t>
            </a:r>
          </a:p>
          <a:p>
            <a:pPr>
              <a:buClrTx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Экскурсия в уголок леса</a:t>
            </a:r>
          </a:p>
          <a:p>
            <a:pPr>
              <a:buClrTx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Экспериментальная деятельность:</a:t>
            </a:r>
          </a:p>
          <a:p>
            <a:pPr>
              <a:buClr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«Окраска воды»</a:t>
            </a:r>
          </a:p>
          <a:p>
            <a:pPr>
              <a:buClrTx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«Радуга» </a:t>
            </a:r>
          </a:p>
          <a:p>
            <a:pPr marL="514350" indent="-514350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«Речевое развитие»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 : стихи о радуге, загадки о радуге, «Запутанные истории»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Сутеев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«Петух и краски»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Просмотр мультфильма «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Цветик-семицветик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Рассматривание иллюстраций «Что какого цвета».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4572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Этапы  проекта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mkrf.ru/upload/iblock/3d7/3d74b5fc4f53da5dd40dcdea76dfbfa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1143000"/>
            <a:ext cx="39592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pPr marL="651510" indent="-514350" algn="just">
              <a:buNone/>
            </a:pPr>
            <a:r>
              <a:rPr lang="en-US" b="1" i="1" u="sng" dirty="0" smtClean="0"/>
              <a:t>II </a:t>
            </a:r>
            <a:r>
              <a:rPr lang="ru-RU" b="1" i="1" u="sng" dirty="0" smtClean="0"/>
              <a:t>Этап – Основной</a:t>
            </a:r>
          </a:p>
          <a:p>
            <a:pPr marL="176213" indent="-39688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«Физическое развитие»</a:t>
            </a:r>
          </a:p>
          <a:p>
            <a:pPr marL="176213" indent="-39688">
              <a:buClr>
                <a:schemeClr val="tx2"/>
              </a:buCl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Дидактическая игра «Разноцветные мячики»</a:t>
            </a:r>
          </a:p>
          <a:p>
            <a:pPr marL="176213" indent="-39688">
              <a:buClr>
                <a:schemeClr val="tx2"/>
              </a:buCl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П/И «Светофор»</a:t>
            </a:r>
          </a:p>
          <a:p>
            <a:pPr marL="176213" indent="-39688">
              <a:buClr>
                <a:schemeClr val="tx2"/>
              </a:buCl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П/И «Цветные автомобили»</a:t>
            </a:r>
          </a:p>
          <a:p>
            <a:pPr marL="176213" indent="-39688">
              <a:buClr>
                <a:schemeClr val="tx2"/>
              </a:buCl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П/И «Бегите к флажку»</a:t>
            </a:r>
          </a:p>
          <a:p>
            <a:pPr marL="176213" indent="-39688">
              <a:buClr>
                <a:schemeClr val="tx2"/>
              </a:buCl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П/И «Найди флажок»</a:t>
            </a:r>
          </a:p>
          <a:p>
            <a:pPr marL="176213" indent="-39688">
              <a:buClr>
                <a:schemeClr val="tx2"/>
              </a:buCl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П/И «Найди свой цвет»</a:t>
            </a:r>
          </a:p>
          <a:p>
            <a:pPr marL="176213" indent="-39688">
              <a:buClr>
                <a:schemeClr val="tx2"/>
              </a:buCl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П/И «Краски»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76213" indent="-39688">
              <a:buFontTx/>
              <a:buChar char="-"/>
            </a:pPr>
            <a:endParaRPr lang="ru-RU" b="1" dirty="0" smtClean="0"/>
          </a:p>
          <a:p>
            <a:pPr algn="just">
              <a:buFontTx/>
              <a:buChar char="-"/>
            </a:pPr>
            <a:endParaRPr lang="ru-RU" sz="1600" b="1" dirty="0" smtClean="0"/>
          </a:p>
          <a:p>
            <a:pPr>
              <a:buFontTx/>
              <a:buChar char="-"/>
            </a:pPr>
            <a:endParaRPr lang="ru-RU" sz="1600" b="1" dirty="0" smtClean="0"/>
          </a:p>
          <a:p>
            <a:pPr algn="ctr">
              <a:buNone/>
            </a:pPr>
            <a:endParaRPr lang="ru-RU" sz="4500" b="1" i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6858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Этапы проекта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static6.depositphotos.com/1012125/544/i/950/depositphotos_5446959-Floral-rainbow-with-happy-children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514600"/>
            <a:ext cx="4265612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4102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sz="6000" b="1" i="1" u="sng" dirty="0" smtClean="0"/>
              <a:t>II </a:t>
            </a:r>
            <a:r>
              <a:rPr lang="ru-RU" sz="6000" b="1" i="1" u="sng" dirty="0" smtClean="0"/>
              <a:t>Этап – Основной</a:t>
            </a:r>
          </a:p>
          <a:p>
            <a:pPr marL="176213" indent="-39688">
              <a:buNone/>
            </a:pPr>
            <a:r>
              <a:rPr lang="ru-RU" sz="6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«Художественно – эстетическое развитие»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Дидактическая игра «Найди цвета, которыми нарисован Петушок», «Гусеница».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Дидактическая игра «Давайте познакомимся – Я Красный (Оранжевый, Желтый, Зеленый, Голубой, Синий, Фиолетовый)»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Рисование «Красный карандаш»;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Лепка «Что растёт на грядке»;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Аппликации «Летняя берёза», </a:t>
            </a:r>
          </a:p>
          <a:p>
            <a:pPr>
              <a:buClr>
                <a:schemeClr val="tx1"/>
              </a:buCl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«Радуга»;</a:t>
            </a:r>
          </a:p>
          <a:p>
            <a:pPr>
              <a:buFont typeface="Wingdings" pitchFamily="2" charset="2"/>
              <a:buChar char="Ø"/>
            </a:pPr>
            <a:endParaRPr lang="ru-RU" sz="8000" dirty="0" smtClean="0"/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r>
              <a:rPr lang="ru-RU" sz="8000" dirty="0" smtClean="0"/>
              <a:t> </a:t>
            </a:r>
            <a:endParaRPr lang="ru-RU" sz="8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Этапы проекта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st.depositphotos.com/1796303/2480/v/950/depositphotos_24804359-Cloud-sun-rainbow-vector-illustration-background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3429000"/>
            <a:ext cx="3959225" cy="328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447800"/>
            <a:ext cx="8382000" cy="5257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i="1" u="sng" dirty="0" smtClean="0"/>
              <a:t>II </a:t>
            </a:r>
            <a:r>
              <a:rPr lang="ru-RU" b="1" i="1" u="sng" dirty="0" smtClean="0"/>
              <a:t>Этап – Основной</a:t>
            </a:r>
          </a:p>
          <a:p>
            <a:pPr marL="176213" indent="-39688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«Социально – коммуникативное развитие»</a:t>
            </a:r>
          </a:p>
          <a:p>
            <a:pPr marL="176213" indent="-39688">
              <a:buNone/>
            </a:pPr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– ролевые игры:</a:t>
            </a:r>
            <a:endParaRPr lang="ru-RU" sz="2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9425" indent="-342900">
              <a:buClrTx/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«Юные художники»</a:t>
            </a:r>
          </a:p>
          <a:p>
            <a:pPr lvl="0">
              <a:buNone/>
            </a:pPr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Беседы: </a:t>
            </a:r>
          </a:p>
          <a:p>
            <a:pPr lvl="0">
              <a:buClrTx/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«Любимое комнатное растение», </a:t>
            </a:r>
          </a:p>
          <a:p>
            <a:pPr lvl="0">
              <a:buClrTx/>
              <a:buFont typeface="Wingdings" panose="05000000000000000000" pitchFamily="2" charset="2"/>
              <a:buChar char="Ø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«Какой твой любимый цвет»</a:t>
            </a:r>
          </a:p>
          <a:p>
            <a:pPr lvl="0">
              <a:buNone/>
            </a:pPr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000" dirty="0" smtClean="0"/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«Из чего сделаны  предметы».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«Сложи узор».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«Разноцветные комнаты»;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«Цветные картинки»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«Я найду цвета везде»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«Найди свой домик»;</a:t>
            </a:r>
          </a:p>
          <a:p>
            <a:pPr lvl="0">
              <a:buNone/>
            </a:pPr>
            <a:endParaRPr lang="ru-RU" sz="2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6213" lvl="0" indent="-39688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6213" indent="-39688">
              <a:buNone/>
            </a:pPr>
            <a:endParaRPr lang="ru-RU" sz="24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Этапы проекта</a:t>
            </a:r>
            <a:endParaRPr lang="ru-RU" dirty="0"/>
          </a:p>
        </p:txBody>
      </p:sp>
      <p:pic>
        <p:nvPicPr>
          <p:cNvPr id="4" name="Рисунок 3" descr="http://neonluz.ru/data/uploads/radu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048000"/>
            <a:ext cx="428625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42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i="1" u="sng" dirty="0" smtClean="0"/>
              <a:t>II </a:t>
            </a:r>
            <a:r>
              <a:rPr lang="ru-RU" b="1" i="1" u="sng" dirty="0" smtClean="0"/>
              <a:t>Этап – Основной</a:t>
            </a:r>
            <a:r>
              <a:rPr lang="ru-RU" i="1" u="sng" dirty="0" smtClean="0"/>
              <a:t> </a:t>
            </a:r>
            <a:endParaRPr lang="en-US" i="1" u="sng" dirty="0" smtClean="0"/>
          </a:p>
          <a:p>
            <a:pPr algn="ctr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  <a:p>
            <a:pPr marL="594360" indent="-457200" algn="just">
              <a:buClrTx/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Анкетирование   «Учите ли вы детей различать цвета»</a:t>
            </a:r>
          </a:p>
          <a:p>
            <a:pPr marL="651510" indent="-514350" algn="just">
              <a:buNone/>
            </a:pPr>
            <a:endParaRPr lang="ru-RU" dirty="0" smtClean="0"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Этапы проекта</a:t>
            </a:r>
            <a:endParaRPr lang="ru-RU" sz="4400" dirty="0"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24000" y="2590800"/>
          <a:ext cx="71628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3450696"/>
          </a:xfrm>
        </p:spPr>
        <p:txBody>
          <a:bodyPr>
            <a:normAutofit/>
          </a:bodyPr>
          <a:lstStyle/>
          <a:p>
            <a:pPr marL="273050" indent="-2730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2. Подбор предметов, игрушек, одежды для ребёнка в соответствии с днём недели.</a:t>
            </a:r>
          </a:p>
          <a:p>
            <a:pPr marL="273050" indent="-187325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 Изготовление наглядного материала для детей по теме: «Что у нас какого цвета?».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Этапы проекта</a:t>
            </a:r>
            <a:endParaRPr lang="ru-RU" dirty="0"/>
          </a:p>
        </p:txBody>
      </p:sp>
      <p:pic>
        <p:nvPicPr>
          <p:cNvPr id="4" name="Рисунок 3" descr="http://www.kinder-stihi.ru/wpimages/wp9b5c8cef_05_0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3276600"/>
            <a:ext cx="59404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295400"/>
            <a:ext cx="7315200" cy="4495800"/>
          </a:xfrm>
        </p:spPr>
        <p:txBody>
          <a:bodyPr>
            <a:normAutofit/>
          </a:bodyPr>
          <a:lstStyle/>
          <a:p>
            <a:pPr marL="708660" indent="-571500">
              <a:buNone/>
            </a:pPr>
            <a:r>
              <a:rPr lang="en-US" sz="2400" b="1" i="1" u="sng" dirty="0" smtClean="0"/>
              <a:t>III</a:t>
            </a:r>
            <a:r>
              <a:rPr lang="ru-RU" sz="2400" b="1" i="1" u="sng" dirty="0" smtClean="0"/>
              <a:t> этап – Заключительный</a:t>
            </a:r>
          </a:p>
          <a:p>
            <a:pPr>
              <a:buNone/>
            </a:pPr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проекта: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детских рисунков «Радуга»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 поделки «Разноцветная палитра»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портфолио проекта</a:t>
            </a:r>
          </a:p>
          <a:p>
            <a:pPr>
              <a:buNone/>
            </a:pPr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проекта: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установочном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пед.совете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</a:t>
            </a:r>
            <a:r>
              <a:rPr lang="ru-RU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мероприятие: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ru-RU" sz="2000" dirty="0" smtClean="0"/>
              <a:t>Развлечение «В разноцветной стране»</a:t>
            </a:r>
          </a:p>
          <a:p>
            <a:pPr>
              <a:buClrTx/>
              <a:buNone/>
            </a:pP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0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chemeClr val="tx1"/>
                </a:solidFill>
              </a:rPr>
              <a:t>Этапы проекта</a:t>
            </a:r>
            <a:endParaRPr lang="ru-RU" sz="4400" i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s://im0-tub-ru.yandex.net/i?id=954de230e338319c2346b294ffdfce73-l&amp;n=1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2971800"/>
            <a:ext cx="3505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4267200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Понедельник  26.06.2017</a:t>
            </a:r>
            <a:endParaRPr lang="ru-RU" sz="3600" dirty="0" smtClean="0">
              <a:solidFill>
                <a:srgbClr val="C00000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Дидактическая игра «Давайте познакомимся – Я Красный».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Дидактическая игра «Я найду цвет везде».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Рисование «Красный карандаш»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Лото «Цвет»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9987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4D51F1"/>
                </a:solidFill>
              </a:rPr>
              <a:t>Вовлечение в деятельность</a:t>
            </a:r>
            <a:endParaRPr lang="ru-RU" sz="3600" dirty="0">
              <a:solidFill>
                <a:srgbClr val="4D51F1"/>
              </a:solidFill>
            </a:endParaRPr>
          </a:p>
        </p:txBody>
      </p:sp>
      <p:pic>
        <p:nvPicPr>
          <p:cNvPr id="4" name="Рисунок 3" descr="https://previews.123rf.com/images/keanda/keanda1110/keanda111000006/10767410-A-child-paints-a-rainbow-Children-s-background-with-a-bright-rainbow--Stock-Vector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4038600"/>
            <a:ext cx="45688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81000" y="1143000"/>
            <a:ext cx="8610600" cy="548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Вторник 27.06.2017</a:t>
            </a:r>
            <a:endParaRPr lang="ru-RU" sz="3600" dirty="0" smtClean="0">
              <a:solidFill>
                <a:srgbClr val="C00000"/>
              </a:solidFill>
            </a:endParaRP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Дидактическая игра «Давайте познакомимся – Я Оранжевый, Желтый».</a:t>
            </a: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Рассматривание иллюстраций «Что какого цвета».</a:t>
            </a: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Дидактическая игра «Сложи узор» — желтый коврик.</a:t>
            </a: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Экспериментирование с красками: </a:t>
            </a:r>
          </a:p>
          <a:p>
            <a:pPr>
              <a:buClr>
                <a:schemeClr val="tx2"/>
              </a:buCl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желтый + красный = оранжевый.</a:t>
            </a: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Аппликация «Летняя берёза»</a:t>
            </a:r>
          </a:p>
          <a:p>
            <a:endParaRPr lang="ru-RU" sz="3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284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4D51F1"/>
                </a:solidFill>
              </a:rPr>
              <a:t>Вовлечение в деятельность</a:t>
            </a:r>
            <a:endParaRPr lang="ru-RU" sz="3600" dirty="0">
              <a:solidFill>
                <a:srgbClr val="4D51F1"/>
              </a:solidFill>
            </a:endParaRPr>
          </a:p>
        </p:txBody>
      </p:sp>
      <p:pic>
        <p:nvPicPr>
          <p:cNvPr id="4" name="Рисунок 3" descr="https://ds02.infourok.ru/uploads/ex/10ae/00031ded-927bd4a6/hello_html_m319b4fe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4648200"/>
            <a:ext cx="2438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648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Среда 28.06.17</a:t>
            </a:r>
            <a:endParaRPr lang="ru-RU" sz="3600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Дидактическая игра «Давайте познакомимся – Я Зеленый».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Дидактическая игра «Разноцветные мячики».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Подвижная игра «Светофор».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Беседа «Любимое комнатное растение».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Лепка «Что растёт на грядке».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522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Вовлечение в деятельность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http://portal-preobrazenie.ru/files/users/user289/rainbow-two-289.0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914400"/>
            <a:ext cx="28940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- Радуга, скажи, какая сила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Все твои цвета соединила?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</a:rPr>
              <a:t>- Это дружба, - радуга в ответ.-</a:t>
            </a:r>
          </a:p>
          <a:p>
            <a:pPr>
              <a:buNone/>
            </a:pPr>
            <a:r>
              <a:rPr lang="ru-RU" sz="2000" b="1" i="1" dirty="0" smtClean="0">
                <a:latin typeface="Georgia" pitchFamily="18" charset="0"/>
              </a:rPr>
              <a:t>Дружат краски в радуге, ребята.</a:t>
            </a:r>
          </a:p>
          <a:p>
            <a:pPr>
              <a:buNone/>
            </a:pPr>
            <a:r>
              <a:rPr lang="ru-RU" sz="2000" b="1" i="1" dirty="0" smtClean="0">
                <a:latin typeface="Georgia" pitchFamily="18" charset="0"/>
              </a:rPr>
              <a:t>Крепкой дружбой радуга богата,</a:t>
            </a:r>
          </a:p>
          <a:p>
            <a:pPr>
              <a:buNone/>
            </a:pPr>
            <a:r>
              <a:rPr lang="ru-RU" sz="2000" b="1" i="1" dirty="0" smtClean="0">
                <a:latin typeface="Georgia" pitchFamily="18" charset="0"/>
              </a:rPr>
              <a:t>Ясный излучающая свет.</a:t>
            </a:r>
          </a:p>
          <a:p>
            <a:pPr algn="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60960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4400" i="1" dirty="0" smtClean="0">
                <a:ln w="50800"/>
                <a:solidFill>
                  <a:srgbClr val="FF0000"/>
                </a:solidFill>
                <a:effectLst/>
              </a:rPr>
              <a:t>Девиз</a:t>
            </a:r>
            <a:endParaRPr lang="ru-RU" sz="4400" i="1" dirty="0">
              <a:ln w="50800"/>
              <a:solidFill>
                <a:srgbClr val="FF0000"/>
              </a:solidFill>
              <a:effectLst/>
            </a:endParaRPr>
          </a:p>
        </p:txBody>
      </p:sp>
      <p:pic>
        <p:nvPicPr>
          <p:cNvPr id="5" name="Рисунок 4" descr="http://imageglobe.ru/images/1297330_cvetochnaya-polyana-s-babochkami-risunki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6575" y="3048000"/>
            <a:ext cx="46450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953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Четверг 29.06.2017 </a:t>
            </a:r>
            <a:endParaRPr lang="ru-RU" sz="36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Дидактическая игра «Давайте познакомимся – Я Голубой, Синий».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Дидактическая игра «Найди свой домик», «Цветные картинки».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Дидактическая игра «Окраска воды»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литературы: : В.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Сутеев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«Петух и краски»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Составление рассказа по </a:t>
            </a:r>
          </a:p>
          <a:p>
            <a:pPr>
              <a:buClrTx/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картинке «Что есть синего </a:t>
            </a:r>
          </a:p>
          <a:p>
            <a:pPr>
              <a:buClrTx/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цвета».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046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Вовлечение в деятельность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4.bp.blogspot.com/-FJZ820zTH8A/UFrEky9K5GI/AAAAAAAAAWo/W-Rkt3iX7Og/s1600/rainbow-with-butterflies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267200"/>
            <a:ext cx="4419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334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Пятница 30.06.17</a:t>
            </a:r>
            <a:endParaRPr lang="ru-RU" sz="3600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Дидактическая Игра «Давайте познакомимся – Я Фиолетовый».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Дидактическая игра «Радуга».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Аппликация «Радуга»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В. Катаев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Цветик-семицветик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 — просмотр мультфильма.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Дидактическая игра «Цветные домики».</a:t>
            </a:r>
          </a:p>
          <a:p>
            <a:pPr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Развлечение «В цветной стране»</a:t>
            </a:r>
          </a:p>
          <a:p>
            <a:pPr>
              <a:buClr>
                <a:schemeClr val="tx2"/>
              </a:buClr>
              <a:buNone/>
            </a:pP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tx2"/>
              </a:buClr>
              <a:buNone/>
            </a:pP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284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Вовлечение в деятельность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http://i.yungvokal.ru/u/7a/6390e2b81511e4820091ec7af2e7a5/-/%D1%80%D0%B0%D0%B4%D1%83%D0%B3%D0%B0_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2286000"/>
            <a:ext cx="2438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609600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4400" i="1" cap="none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Паспорт  проекта</a:t>
            </a:r>
            <a:endParaRPr lang="ru-RU" sz="4400" i="1" cap="none" spc="150" dirty="0">
              <a:ln w="11430"/>
              <a:solidFill>
                <a:schemeClr val="tx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295400"/>
            <a:ext cx="7467600" cy="4953000"/>
          </a:xfrm>
        </p:spPr>
        <p:txBody>
          <a:bodyPr>
            <a:normAutofit/>
          </a:bodyPr>
          <a:lstStyle/>
          <a:p>
            <a:pPr algn="l"/>
            <a:r>
              <a:rPr lang="ru-RU" sz="2400" b="1" i="1" u="sng" dirty="0" smtClean="0">
                <a:solidFill>
                  <a:schemeClr val="tx1"/>
                </a:solidFill>
              </a:rPr>
              <a:t>Вид проекта</a:t>
            </a:r>
            <a:r>
              <a:rPr lang="ru-RU" sz="2400" b="1" i="1" dirty="0" smtClean="0">
                <a:solidFill>
                  <a:schemeClr val="tx1"/>
                </a:solidFill>
              </a:rPr>
              <a:t>:</a:t>
            </a:r>
            <a:r>
              <a:rPr lang="ru-RU" sz="2400" dirty="0" smtClean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составу: групповой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срокам: краткосрочный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типу: познавательно - творческий</a:t>
            </a:r>
          </a:p>
          <a:p>
            <a:pPr algn="just"/>
            <a:r>
              <a:rPr lang="ru-RU" sz="2400" b="1" i="1" u="sng" dirty="0" smtClean="0">
                <a:solidFill>
                  <a:schemeClr val="tx1"/>
                </a:solidFill>
              </a:rPr>
              <a:t>Срок реализации: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неделя (26.06 – 30.06)</a:t>
            </a:r>
          </a:p>
          <a:p>
            <a:pPr algn="just"/>
            <a:r>
              <a:rPr lang="ru-RU" sz="2400" b="1" i="1" u="sng" dirty="0" smtClean="0">
                <a:solidFill>
                  <a:schemeClr val="tx1"/>
                </a:solidFill>
              </a:rPr>
              <a:t>Целевая аудитория</a:t>
            </a:r>
            <a:r>
              <a:rPr lang="ru-RU" sz="2400" b="1" i="1" dirty="0" smtClean="0">
                <a:solidFill>
                  <a:schemeClr val="tx1"/>
                </a:solidFill>
              </a:rPr>
              <a:t>: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– дети 3 - 4 лет </a:t>
            </a:r>
          </a:p>
          <a:p>
            <a:pPr algn="just"/>
            <a:r>
              <a:rPr lang="ru-RU" sz="2400" b="1" i="1" u="sng" dirty="0" smtClean="0">
                <a:solidFill>
                  <a:schemeClr val="tx1"/>
                </a:solidFill>
              </a:rPr>
              <a:t>Социальные  партнеры</a:t>
            </a:r>
            <a:r>
              <a:rPr lang="ru-RU" sz="2400" b="1" i="1" dirty="0" smtClean="0">
                <a:solidFill>
                  <a:schemeClr val="tx1"/>
                </a:solidFill>
              </a:rPr>
              <a:t>: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Воспитатели, дети младшей группы, родители (законные представители)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://mrmag.ru/upload/iblock/5e4/5e45be42b6834c1777583e9b5a9e64c1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1219200"/>
            <a:ext cx="3429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95400"/>
            <a:ext cx="4648200" cy="5410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i="1" u="sng" dirty="0" smtClean="0"/>
              <a:t>Актуальность:</a:t>
            </a:r>
            <a:r>
              <a:rPr lang="ru-RU" sz="2000" b="1" i="1" dirty="0" smtClean="0"/>
              <a:t>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Детство – пора удивительных открытий. Мир предстаёт притягивающим разнообразием форм, цветов, запахов, вкусов, звуков. Окружающее обладает множеством явных и скрытых свойств, которые ребёнок учится открывать для себя. Главным признаком предмета для ребёнка – дошкольника является цвет. Наша жизнь наполнена цветом. И ребёнок устанавливает связи: солнце – жёлтое, трава – зелёная, небо – синее. Знакомство с цветом помогает ему полнее и тоньше воспринимать предметы и явления окружающего мира, развивает наблюдение, мышление, обогащает речь.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chemeClr val="tx1"/>
                </a:solidFill>
              </a:rPr>
              <a:t>Структура  проекта</a:t>
            </a:r>
            <a:endParaRPr lang="ru-RU" sz="4400" i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www.karavanuslug.ru/files/05-2013/ad2990/large_136906247016805934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905000"/>
            <a:ext cx="4191000" cy="4683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5562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u="sng" dirty="0" smtClean="0">
                <a:latin typeface="Georgia" pitchFamily="18" charset="0"/>
              </a:rPr>
              <a:t> </a:t>
            </a:r>
            <a:r>
              <a:rPr lang="ru-RU" b="1" i="1" u="sng" dirty="0" smtClean="0"/>
              <a:t>Проблема:</a:t>
            </a:r>
            <a:r>
              <a:rPr lang="ru-RU" b="1" u="sng" dirty="0" smtClean="0">
                <a:solidFill>
                  <a:srgbClr val="0066CC"/>
                </a:solidFill>
              </a:rPr>
              <a:t>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детей не сформированы сенсорные эталоны цвета,  недостаточный уровень знаний и умений нахождении цвета в окружающем мире.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i="1" u="sng" dirty="0" smtClean="0"/>
              <a:t> Цель:</a:t>
            </a:r>
          </a:p>
          <a:p>
            <a:pPr algn="just">
              <a:buNone/>
            </a:pPr>
            <a:r>
              <a:rPr lang="ru-RU" sz="2000" b="1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Сформировать у детей усвоение сенсорных эталонов цвета;  способов обследования цветовых свойств предметов; развитие аналитического восприятия цвета.</a:t>
            </a:r>
          </a:p>
          <a:p>
            <a:pPr algn="just">
              <a:buNone/>
            </a:pPr>
            <a:r>
              <a:rPr lang="ru-RU" b="1" i="1" u="sng" dirty="0" smtClean="0"/>
              <a:t>Задачи:</a:t>
            </a:r>
            <a:r>
              <a:rPr lang="ru-RU" sz="2000" b="1" i="1" u="sng" dirty="0" smtClean="0"/>
              <a:t>  </a:t>
            </a:r>
          </a:p>
          <a:p>
            <a:pPr lvl="0">
              <a:buClrTx/>
              <a:buFont typeface="Wingdings" pitchFamily="2" charset="2"/>
              <a:buChar char="Ø"/>
            </a:pPr>
            <a:r>
              <a:rPr lang="ru-RU" sz="18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Закрепить у детей знания основных цветов, умения различать их;</a:t>
            </a: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находить предметы заданного цвета в окружающем мире.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умение различать теплые и холодные цвета, </a:t>
            </a:r>
          </a:p>
          <a:p>
            <a:pPr>
              <a:buClr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упражнять умение рассказывать о цвете, в </a:t>
            </a:r>
          </a:p>
          <a:p>
            <a:pPr>
              <a:buClr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сопоставлении предметов и их изображений по цвету.</a:t>
            </a:r>
          </a:p>
          <a:p>
            <a:pPr algn="just">
              <a:buClrTx/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 Воспитывать эстетические чувства, умение </a:t>
            </a:r>
          </a:p>
          <a:p>
            <a:pPr algn="just">
              <a:buClrTx/>
              <a:buNone/>
            </a:pPr>
            <a:r>
              <a:rPr lang="ru-RU" sz="2000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видеть прекрасное в окружающем мире.</a:t>
            </a:r>
          </a:p>
          <a:p>
            <a:pPr marL="87313" indent="49213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Структура проекта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www.baby-graphics.com/ebay/images/rainbow-sun/rainbow-sun-sheet-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4724400"/>
            <a:ext cx="2895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1" y="1752600"/>
            <a:ext cx="3809999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детей будут сформированы сенсорные эталоны цвета, умение правильно различать и называть цвета, использовать свои знания в повседневной деятельности.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Ожидаемые результаты: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st1.stranamam.ru/data/cache/2016mar/24/20/19100222_76667-650x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600" y="1905000"/>
            <a:ext cx="4953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600200"/>
            <a:ext cx="7408333" cy="3450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u="sng" dirty="0" smtClean="0"/>
              <a:t>Информационные  ресурсы</a:t>
            </a:r>
            <a:r>
              <a:rPr lang="ru-RU" sz="2400" b="1" i="1" u="sng" dirty="0" smtClean="0"/>
              <a:t>:</a:t>
            </a:r>
            <a:r>
              <a:rPr lang="ru-RU" sz="2400" b="1" i="1" dirty="0" smtClean="0"/>
              <a:t>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://29.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mvd.ru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http://www.resobr.ru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b="1" i="1" u="sng" dirty="0" smtClean="0"/>
              <a:t>Научно-методические ресурсы: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Ресурсы </a:t>
            </a:r>
            <a:r>
              <a:rPr lang="ru-RU" sz="4400" dirty="0" smtClean="0">
                <a:solidFill>
                  <a:schemeClr val="tx1"/>
                </a:solidFill>
              </a:rPr>
              <a:t> проекта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www.stihi.ru/pics/2016/08/03/405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2895600"/>
            <a:ext cx="586422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i="1" u="sng" dirty="0" smtClean="0"/>
              <a:t>I</a:t>
            </a:r>
            <a:r>
              <a:rPr lang="ru-RU" b="1" i="1" u="sng" dirty="0" smtClean="0"/>
              <a:t> этап – Подготовительный</a:t>
            </a:r>
          </a:p>
          <a:p>
            <a:pPr marL="594360" indent="-457200">
              <a:buClrTx/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– опрос  для детей «Что мы знаем о цвете»</a:t>
            </a:r>
          </a:p>
          <a:p>
            <a:pPr marL="594360" indent="-457200">
              <a:buClrTx/>
              <a:buFont typeface="+mj-lt"/>
              <a:buAutoNum type="arabicPeriod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94360" indent="-457200">
              <a:buClrTx/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51510" indent="-51435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Этапы проекта</a:t>
            </a:r>
            <a:endParaRPr lang="ru-RU" sz="4400" dirty="0">
              <a:solidFill>
                <a:schemeClr val="tx1"/>
              </a:solidFill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295400" y="2514600"/>
          <a:ext cx="68580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8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i="1" u="sng" dirty="0" smtClean="0"/>
              <a:t>I</a:t>
            </a:r>
            <a:r>
              <a:rPr lang="ru-RU" b="1" i="1" u="sng" dirty="0" smtClean="0"/>
              <a:t> этап – Подготовительный</a:t>
            </a:r>
          </a:p>
          <a:p>
            <a:pPr marL="594360" indent="-457200">
              <a:buClrTx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  Подбор дидактических, подвижных игр,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видео-роликов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заданную тематику;</a:t>
            </a:r>
          </a:p>
          <a:p>
            <a:pPr marL="594360" lvl="0" indent="-457200">
              <a:buClrTx/>
              <a:buAutoNum type="arabicPeriod" startAt="3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иллюстраций, фотографий, буклетов, художественных произведений, стихотворений о лете (краски лета);</a:t>
            </a:r>
          </a:p>
          <a:p>
            <a:pPr marL="594360" lvl="0" indent="-457200">
              <a:buClrTx/>
              <a:buAutoNum type="arabicPeriod" startAt="4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музыкальных произведений по теме;</a:t>
            </a:r>
          </a:p>
          <a:p>
            <a:pPr marL="594360" indent="-457200">
              <a:buClrTx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  Составление комплексно – тематического  плана;</a:t>
            </a:r>
          </a:p>
          <a:p>
            <a:pPr marL="594360" lvl="0" indent="-457200">
              <a:buClrTx/>
              <a:buAutoNum type="arabicPeriod" startAt="6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ширмы: </a:t>
            </a:r>
          </a:p>
          <a:p>
            <a:pPr marL="594360" lvl="0" indent="-457200">
              <a:buClrTx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«Вот оно какое наше лето» </a:t>
            </a:r>
          </a:p>
          <a:p>
            <a:pPr marL="594360" lvl="0" indent="-457200">
              <a:buClrTx/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b="1" i="1" u="sng" dirty="0" smtClean="0"/>
          </a:p>
          <a:p>
            <a:pPr>
              <a:buNone/>
            </a:pPr>
            <a:endParaRPr lang="ru-RU" b="1" i="1" u="sng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76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Этапы проекта</a:t>
            </a:r>
            <a:endParaRPr lang="ru-RU" dirty="0"/>
          </a:p>
        </p:txBody>
      </p:sp>
      <p:pic>
        <p:nvPicPr>
          <p:cNvPr id="4" name="Рисунок 3" descr="http://stat17.privet.ru/lr/0a0215fec0b271b7ffebe987bf9527d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4191000"/>
            <a:ext cx="4800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2400</TotalTime>
  <Words>1026</Words>
  <Application>Microsoft Office PowerPoint</Application>
  <PresentationFormat>Экран (4:3)</PresentationFormat>
  <Paragraphs>183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Муниципальное казенное дошкольное образовательное учреждение «Детский сад №3 общеразвивающего вида»  с. Чугуевка  Чугуевского района Приморского края</vt:lpstr>
      <vt:lpstr>Девиз</vt:lpstr>
      <vt:lpstr>Паспорт  проекта</vt:lpstr>
      <vt:lpstr>Структура  проекта</vt:lpstr>
      <vt:lpstr>Структура проекта</vt:lpstr>
      <vt:lpstr>Ожидаемые результаты:</vt:lpstr>
      <vt:lpstr>Ресурсы  проекта</vt:lpstr>
      <vt:lpstr>Этапы проекта</vt:lpstr>
      <vt:lpstr>Этапы проекта</vt:lpstr>
      <vt:lpstr>Этапы  проекта</vt:lpstr>
      <vt:lpstr>Этапы проекта</vt:lpstr>
      <vt:lpstr>Этапы проекта</vt:lpstr>
      <vt:lpstr>Этапы проекта</vt:lpstr>
      <vt:lpstr>Этапы проекта</vt:lpstr>
      <vt:lpstr>Этапы проекта</vt:lpstr>
      <vt:lpstr>Этапы проекта</vt:lpstr>
      <vt:lpstr>Вовлечение в деятельность</vt:lpstr>
      <vt:lpstr>Вовлечение в деятельность</vt:lpstr>
      <vt:lpstr>Вовлечение в деятельность</vt:lpstr>
      <vt:lpstr>Вовлечение в деятельность</vt:lpstr>
      <vt:lpstr>Вовлечение в деятельность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Admin</cp:lastModifiedBy>
  <cp:revision>262</cp:revision>
  <cp:lastPrinted>2015-04-10T00:56:55Z</cp:lastPrinted>
  <dcterms:created xsi:type="dcterms:W3CDTF">2014-04-02T02:55:01Z</dcterms:created>
  <dcterms:modified xsi:type="dcterms:W3CDTF">2018-02-09T13:18:04Z</dcterms:modified>
</cp:coreProperties>
</file>