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702" r:id="rId3"/>
    <p:sldMasterId id="2147483714" r:id="rId4"/>
  </p:sldMasterIdLst>
  <p:notesMasterIdLst>
    <p:notesMasterId r:id="rId23"/>
  </p:notesMasterIdLst>
  <p:sldIdLst>
    <p:sldId id="261" r:id="rId5"/>
    <p:sldId id="262" r:id="rId6"/>
    <p:sldId id="267" r:id="rId7"/>
    <p:sldId id="268" r:id="rId8"/>
    <p:sldId id="269" r:id="rId9"/>
    <p:sldId id="270" r:id="rId10"/>
    <p:sldId id="273" r:id="rId11"/>
    <p:sldId id="272" r:id="rId12"/>
    <p:sldId id="279" r:id="rId13"/>
    <p:sldId id="274" r:id="rId14"/>
    <p:sldId id="278" r:id="rId15"/>
    <p:sldId id="277" r:id="rId16"/>
    <p:sldId id="276" r:id="rId17"/>
    <p:sldId id="281" r:id="rId18"/>
    <p:sldId id="282" r:id="rId19"/>
    <p:sldId id="280" r:id="rId20"/>
    <p:sldId id="283" r:id="rId21"/>
    <p:sldId id="25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108" d="100"/>
          <a:sy n="108" d="100"/>
        </p:scale>
        <p:origin x="-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8FB2E-AB2E-482F-AE33-192ACD2E882D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15791-012E-4AD7-B873-B224AFDC6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908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1928802"/>
            <a:ext cx="9144000" cy="2357454"/>
          </a:xfrm>
          <a:prstGeom prst="rect">
            <a:avLst/>
          </a:prstGeom>
          <a:solidFill>
            <a:srgbClr val="E55D09"/>
          </a:solidFill>
          <a:ln cmpd="tri">
            <a:noFill/>
            <a:prstDash val="solid"/>
          </a:ln>
          <a:effectLst>
            <a:innerShdw blurRad="63500" dist="38100" dir="16200000">
              <a:prstClr val="black">
                <a:alpha val="2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effectLst>
                <a:glow rad="139700">
                  <a:srgbClr val="F7964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Овал 8"/>
          <p:cNvSpPr/>
          <p:nvPr userDrawn="1"/>
        </p:nvSpPr>
        <p:spPr>
          <a:xfrm>
            <a:off x="285720" y="2214554"/>
            <a:ext cx="2714644" cy="18097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Top"/>
              <a:lightRig rig="threePt" dir="t"/>
            </a:scene3d>
          </a:bodyPr>
          <a:lstStyle/>
          <a:p>
            <a:pPr algn="ctr"/>
            <a:endParaRPr lang="ru-RU">
              <a:solidFill>
                <a:prstClr val="white"/>
              </a:solidFill>
              <a:effectLst>
                <a:glow rad="63500">
                  <a:srgbClr val="8064A2">
                    <a:satMod val="175000"/>
                    <a:alpha val="40000"/>
                  </a:srgb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2101851"/>
            <a:ext cx="5643602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u="none" cap="all" spc="0">
                <a:ln w="0"/>
                <a:solidFill>
                  <a:schemeClr val="bg2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3571876"/>
            <a:ext cx="5643602" cy="71438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2D828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3" descr="C:\Users\juliaar\AppData\Local\Microsoft\Windows\Temporary Internet Files\Content.IE5\ZJX436N3\MCj02382670000[1].wm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1"/>
            <a:ext cx="2298278" cy="1357322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0" y="4286256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0" y="1927214"/>
            <a:ext cx="9144000" cy="1588"/>
          </a:xfrm>
          <a:prstGeom prst="line">
            <a:avLst/>
          </a:prstGeom>
          <a:ln>
            <a:solidFill>
              <a:srgbClr val="2D82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3474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256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257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610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052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7978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707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562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923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86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034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1928802"/>
            <a:ext cx="9144000" cy="2357454"/>
          </a:xfrm>
          <a:prstGeom prst="rect">
            <a:avLst/>
          </a:prstGeom>
          <a:solidFill>
            <a:srgbClr val="E55D09"/>
          </a:solidFill>
          <a:ln cmpd="tri">
            <a:noFill/>
            <a:prstDash val="solid"/>
          </a:ln>
          <a:effectLst>
            <a:innerShdw blurRad="63500" dist="38100" dir="16200000">
              <a:prstClr val="black">
                <a:alpha val="2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effectLst>
                <a:glow rad="139700">
                  <a:srgbClr val="F7964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Овал 8"/>
          <p:cNvSpPr/>
          <p:nvPr userDrawn="1"/>
        </p:nvSpPr>
        <p:spPr>
          <a:xfrm>
            <a:off x="285720" y="2214554"/>
            <a:ext cx="2714644" cy="18097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Top"/>
              <a:lightRig rig="threePt" dir="t"/>
            </a:scene3d>
          </a:bodyPr>
          <a:lstStyle/>
          <a:p>
            <a:pPr algn="ctr"/>
            <a:endParaRPr lang="ru-RU">
              <a:solidFill>
                <a:prstClr val="white"/>
              </a:solidFill>
              <a:effectLst>
                <a:glow rad="63500">
                  <a:srgbClr val="8064A2">
                    <a:satMod val="175000"/>
                    <a:alpha val="40000"/>
                  </a:srgb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2101851"/>
            <a:ext cx="5643602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u="none" cap="all" spc="0">
                <a:ln w="0"/>
                <a:solidFill>
                  <a:schemeClr val="bg2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3571876"/>
            <a:ext cx="5643602" cy="71438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2D828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3" descr="C:\Users\juliaar\AppData\Local\Microsoft\Windows\Temporary Internet Files\Content.IE5\ZJX436N3\MCj02382670000[1].wm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1"/>
            <a:ext cx="2298278" cy="1357322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0" y="4286256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0" y="1927214"/>
            <a:ext cx="9144000" cy="1588"/>
          </a:xfrm>
          <a:prstGeom prst="line">
            <a:avLst/>
          </a:prstGeom>
          <a:ln>
            <a:solidFill>
              <a:srgbClr val="2D82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7760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13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6524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366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38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3162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700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982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5700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662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751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w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600200"/>
            <a:ext cx="80010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D9CB-F572-429E-B77F-F419F46052AB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500174"/>
          </a:xfrm>
          <a:prstGeom prst="rect">
            <a:avLst/>
          </a:prstGeom>
          <a:solidFill>
            <a:srgbClr val="E55D09"/>
          </a:solidFill>
          <a:ln>
            <a:noFill/>
          </a:ln>
          <a:effectLst>
            <a:innerShdw blurRad="63500" dist="381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effectLst>
                <a:glow rad="139700">
                  <a:srgbClr val="F7964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7125" y="285728"/>
            <a:ext cx="1535917" cy="10239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Top"/>
              <a:lightRig rig="threePt" dir="t"/>
            </a:scene3d>
          </a:bodyPr>
          <a:lstStyle/>
          <a:p>
            <a:pPr algn="ctr"/>
            <a:endParaRPr lang="ru-RU">
              <a:solidFill>
                <a:prstClr val="white"/>
              </a:solidFill>
              <a:effectLst>
                <a:glow rad="63500">
                  <a:srgbClr val="8064A2">
                    <a:satMod val="175000"/>
                    <a:alpha val="40000"/>
                  </a:srgb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C:\Users\juliaar\AppData\Local\Microsoft\Windows\Temporary Internet Files\Content.IE5\ZJX436N3\MCj02382670000[1]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85720" y="428604"/>
            <a:ext cx="1209620" cy="714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152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cap="all" spc="0" smtClean="0">
          <a:ln w="0"/>
          <a:solidFill>
            <a:schemeClr val="bg2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500174"/>
          </a:xfrm>
          <a:prstGeom prst="rect">
            <a:avLst/>
          </a:prstGeom>
          <a:solidFill>
            <a:srgbClr val="E55D09"/>
          </a:solidFill>
          <a:ln>
            <a:noFill/>
          </a:ln>
          <a:effectLst>
            <a:innerShdw blurRad="63500" dist="381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effectLst>
                <a:glow rad="139700">
                  <a:srgbClr val="F79646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7125" y="285728"/>
            <a:ext cx="1535917" cy="10239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Top"/>
              <a:lightRig rig="threePt" dir="t"/>
            </a:scene3d>
          </a:bodyPr>
          <a:lstStyle/>
          <a:p>
            <a:pPr algn="ctr"/>
            <a:endParaRPr lang="ru-RU">
              <a:solidFill>
                <a:prstClr val="white"/>
              </a:solidFill>
              <a:effectLst>
                <a:glow rad="63500">
                  <a:srgbClr val="8064A2">
                    <a:satMod val="175000"/>
                    <a:alpha val="40000"/>
                  </a:srgb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C2A0A-D852-4BD0-B33F-8DE942E71B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1C676-BFAD-485F-97E6-0D63B5BAD9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C:\Users\juliaar\AppData\Local\Microsoft\Windows\Temporary Internet Files\Content.IE5\ZJX436N3\MCj02382670000[1]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85720" y="428604"/>
            <a:ext cx="1209620" cy="714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5562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cap="all" spc="0" smtClean="0">
          <a:ln w="0"/>
          <a:solidFill>
            <a:schemeClr val="bg2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2276872"/>
            <a:ext cx="5643602" cy="1470025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Роль Художественной литературы в развитии творческих способностей детей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013176"/>
            <a:ext cx="5643602" cy="1008112"/>
          </a:xfrm>
        </p:spPr>
        <p:txBody>
          <a:bodyPr>
            <a:noAutofit/>
          </a:bodyPr>
          <a:lstStyle/>
          <a:p>
            <a:pPr algn="r"/>
            <a:r>
              <a:rPr lang="ru-RU" sz="2400" b="1" i="1" dirty="0" smtClean="0"/>
              <a:t>Подготовила:</a:t>
            </a:r>
            <a:r>
              <a:rPr lang="ru-RU" sz="2400" b="1" dirty="0" smtClean="0"/>
              <a:t> </a:t>
            </a:r>
          </a:p>
          <a:p>
            <a:pPr algn="r"/>
            <a:r>
              <a:rPr lang="ru-RU" sz="2400" b="1" i="1" dirty="0" smtClean="0"/>
              <a:t>Петрухина Л.А., воспитатель</a:t>
            </a:r>
          </a:p>
          <a:p>
            <a:pPr algn="r"/>
            <a:r>
              <a:rPr lang="ru-RU" sz="2400" b="1" i="1" dirty="0" smtClean="0"/>
              <a:t>ГБОУ Школа №1056 ДО-4</a:t>
            </a:r>
            <a:endParaRPr lang="ru-RU" sz="2400" b="1" i="1" dirty="0"/>
          </a:p>
        </p:txBody>
      </p:sp>
      <p:pic>
        <p:nvPicPr>
          <p:cNvPr id="1028" name="Picture 4" descr="https://image.freepik.com/free-vector/happy-children-reading-a-imaginative-book_23-214753325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3" t="5558" r="1463" b="9743"/>
          <a:stretch/>
        </p:blipFill>
        <p:spPr bwMode="auto">
          <a:xfrm>
            <a:off x="107504" y="4361384"/>
            <a:ext cx="2952328" cy="249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010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37462"/>
            <a:ext cx="1380807" cy="9205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896544"/>
          </a:xfrm>
          <a:noFill/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Воспитывая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художественным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произведениям,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 самым развивается речевая деятельность и творчество детей. На занятиях по ознакомлению с художественной литературой можно использовать различные приемы: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пояснение, вопросы,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обыгрывание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сюжетов,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музыкального сопровождения, рисование, мнемотехнику и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т.д.</a:t>
            </a:r>
          </a:p>
          <a:p>
            <a:pPr marL="0" indent="0" algn="just">
              <a:buNone/>
            </a:pP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Занятия лучше проводить в игровой форме, т.к. игра является основным видом деятельности детей.</a:t>
            </a:r>
          </a:p>
          <a:p>
            <a:pPr marL="0" indent="0" algn="just">
              <a:buNone/>
            </a:pP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Например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отправиться в игру-путешествие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остров любимых стихов, остров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сказок; можно отправиться в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«Читающую Страну»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побывать в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Мойдодыра»,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штабе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Знайки»,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Музее Богатырей».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«Моя любимая игрушка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предложить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игрушку персонажем сказки. Затем поинтересоваться у ребенка: где эта игрушка может жить, о чём думает, что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любит.</a:t>
            </a:r>
          </a:p>
          <a:p>
            <a:pPr marL="0" indent="0" algn="just">
              <a:buNone/>
            </a:pP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Можно </a:t>
            </a:r>
            <a:r>
              <a:rPr lang="ru-RU" sz="18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познавательные игры по произведениям писателей-природоведов: «Мои любимые зверята», «Лесные разговоры</a:t>
            </a:r>
            <a:r>
              <a:rPr lang="ru-RU" sz="18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т.п.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Творческие  способности</a:t>
            </a:r>
            <a:endParaRPr lang="ru-RU" sz="32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193" y="5937462"/>
            <a:ext cx="1380807" cy="9205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31381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512"/>
            <a:ext cx="9144000" cy="1981488"/>
          </a:xfrm>
          <a:noFill/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Для более полного восприятия идеи и смысла сказки, для развития коммуникативных навыков детей, для развития творческих способностей на занятиях можно применять метод создания книжек-малышек по прочитанной сказке. Из сложенной цветной бумаги формата А4 возникает книжка-малышка из нескольких страничек. На каждую страничку дети могут наклеить иллюстрации, соблюдая последовательность событий в сказке. Необходимые иллюстрации можно вырезать из старых книг, учебников, журналов.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8"/>
          <a:stretch/>
        </p:blipFill>
        <p:spPr>
          <a:xfrm rot="737484">
            <a:off x="292266" y="3355233"/>
            <a:ext cx="2403293" cy="1586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53" y="3216409"/>
            <a:ext cx="2690049" cy="16512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4142" r="2960" b="14142"/>
          <a:stretch/>
        </p:blipFill>
        <p:spPr>
          <a:xfrm rot="20866108">
            <a:off x="5653342" y="3140761"/>
            <a:ext cx="3067433" cy="1732197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Творческие  способности</a:t>
            </a:r>
            <a:endParaRPr lang="ru-RU" sz="3200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95536" y="5099089"/>
            <a:ext cx="8652441" cy="174923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прием создания книжек-малышек помогает решить многие задачи: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 ценить труд создателей книг и беречь книгу;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запоминать сюжет сказки и последовательность событий;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Выражать свое отношение к героям сказки и к их поступкам;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лексический запас. </a:t>
            </a:r>
          </a:p>
          <a:p>
            <a:pPr marL="0" indent="0">
              <a:buFont typeface="Arial" pitchFamily="34" charset="0"/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08000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84784"/>
            <a:ext cx="8652441" cy="3024336"/>
          </a:xfrm>
          <a:noFill/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наклеить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 иллюстрации на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 разрезав на несколько частей, 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игру «Собери картинку». Эта игра развивает воображение, заставляет проговаривать эпизод, изображённый на картинке, развивает связную речь.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Наклеенные на картон иллюстрации помогут ребёнку восстановить последовательность сюжета.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можно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так: перепутав картинки и убрав одну из них,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рассказать, какой эпизод  «исчез». В этой игре развивается сообразительность, быстрота реакции, память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Творческие  способности</a:t>
            </a: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149080"/>
            <a:ext cx="3478139" cy="262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82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652441" cy="5112568"/>
          </a:xfrm>
          <a:noFill/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spc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Ещё один метод, который можно использовать для развития творческих способностей при ознакомлении с художественной литературой – это метод </a:t>
            </a: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наглядного моделирования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Такой метод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ребенку зрительно представить абстрактные понятия (звук, слово, предложение, текст), научиться работать с ними. Это особенно важно для дошкольников, поскольку мыслительные задачи у них решаются с преобладающей ролью внешних средств, наглядный материал усваивается лучше вербального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использования метода наглядного моделирования дети знакомятся с графическим способом предоставления информации – моделью. В качестве условных заместителей (элементов модели) могут выступать символы разнообразного характера:</a:t>
            </a:r>
          </a:p>
          <a:p>
            <a:pPr lvl="0"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фигуры или полоски;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символические изображения предметов (условные обозначения, силуэты, контуры, пиктограммы);</a:t>
            </a:r>
          </a:p>
          <a:p>
            <a:pPr lvl="0"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планы и условные обозначения, используемые в них;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контрастная рамка – прием фрагментарного рассказывания и многие другие.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Творческие  способности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2880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5631572"/>
            <a:ext cx="1728192" cy="12379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652441" cy="5112568"/>
          </a:xfrm>
          <a:noFill/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Работу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проводить в два этапа. На первом этапе целесообразно вводить наглядные модели только в процесс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пересказывания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русских народных сказок. Цель на этом этапе работы —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самые главные события, последовательность изложения; научить детей абстрагироваться (на сколько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в данном возрасте) от мелких деталей и подробностей, помочь понять принципы замещения: заместители обладают теми же признаками и свойствами, что и реальные предметы.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Второй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является уже творческим и направлен на обучение составлению историй, сказок, рассказов самими детьми, используя наглядные модели и схемы. Здесь правомерно включать в работу с детьми разные игры, упражнения, задания на развитие воображения, которые помогают детям стать свободнее, избегать готовых образцов, штампов, шаблонов, и подталкивают к поиску своих оригинальных собственных решений, к свободному высказыванию их и запечатлению</a:t>
            </a:r>
            <a:r>
              <a:rPr lang="ru-RU" sz="1800" dirty="0"/>
              <a:t>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Творческие  способности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446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652441" cy="511256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     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Обучение пересказыванию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русских народных сказок целесообразно начинать с трёх лет. Разыгрывать с  заместителями можно такие сказки,  как «Колобок», «Кот, Петух и Лиса», «Лиса и Рак», «Волк и козлята», «Заяц, Лиса и Петух», «Маша и Медведь», «Три медведя». Для выявления структуры сказки, формирования умения выделять наиболее существенные моменты, можно использовать разные наглядные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модели.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Творческие  способности</a:t>
            </a: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2" r="10812"/>
          <a:stretch/>
        </p:blipFill>
        <p:spPr>
          <a:xfrm>
            <a:off x="107504" y="3789040"/>
            <a:ext cx="2808312" cy="2497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688026"/>
            <a:ext cx="2555111" cy="30008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829167"/>
            <a:ext cx="2462532" cy="246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25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Творческие  способности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80" b="34397"/>
          <a:stretch/>
        </p:blipFill>
        <p:spPr>
          <a:xfrm>
            <a:off x="4139952" y="2749310"/>
            <a:ext cx="4846993" cy="2969171"/>
          </a:xfrm>
        </p:spPr>
      </p:pic>
      <p:sp>
        <p:nvSpPr>
          <p:cNvPr id="7" name="Прямоугольник 6"/>
          <p:cNvSpPr/>
          <p:nvPr/>
        </p:nvSpPr>
        <p:spPr>
          <a:xfrm>
            <a:off x="467544" y="1622610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 вид наглядных моделей — модель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сериационного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ряда.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выглядит как постепенно увеличивающиеся полоски разной величины.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2564904"/>
            <a:ext cx="38884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разыграть сказку «Репка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нужен жёлтый кружок (репка) и шесть полосок разной длины для персонажей. Вместе с детьми можно обсудить, кого из героев произведения должна замещать та или иная полоска. Затем, когда эту часть работы дети успешно осваивают, уместно предложить самим раскладывать заместители в нужном порядке.</a:t>
            </a:r>
          </a:p>
        </p:txBody>
      </p:sp>
    </p:spTree>
    <p:extLst>
      <p:ext uri="{BB962C8B-B14F-4D97-AF65-F5344CB8AC3E}">
        <p14:creationId xmlns:p14="http://schemas.microsoft.com/office/powerpoint/2010/main" val="212105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5" y="4653136"/>
            <a:ext cx="2301041" cy="21809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Творческие способности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1"/>
          </a:xfrm>
          <a:noFill/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 Введение наглядной модели позволяет понять детям логику сказки. </a:t>
            </a:r>
            <a:r>
              <a:rPr lang="ru-RU" dirty="0"/>
              <a:t>Позже, после овладения детьми сериационным рядом, можно использовать двигательное моделирование. Для этого вида моделирования характерна следующая особенность: воспитатель рассказывает сказку, а дети выполняют все нужные действия (ушёл, пришёл и так далее).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dirty="0"/>
              <a:t>Применение в работе моделирования дает воспитателю необходимую свободу в обращении с материалом, возможность творческого движения, разнообразие форм построения занятий. Проект занятий всегда носит мягкий характер, где воспитатель осуществляет гибкое руководство, может работать в режиме проектирования.</a:t>
            </a:r>
          </a:p>
          <a:p>
            <a:pPr marL="0" indent="0" algn="just">
              <a:buNone/>
            </a:pPr>
            <a:r>
              <a:rPr lang="ru-RU" dirty="0"/>
              <a:t>     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Развитие ребенка происходит в присущих ему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деятельностях</a:t>
            </a:r>
            <a:r>
              <a:rPr lang="ru-RU" dirty="0"/>
              <a:t>: изобразительной, игровой, речевой.</a:t>
            </a:r>
          </a:p>
        </p:txBody>
      </p:sp>
    </p:spTree>
    <p:extLst>
      <p:ext uri="{BB962C8B-B14F-4D97-AF65-F5344CB8AC3E}">
        <p14:creationId xmlns:p14="http://schemas.microsoft.com/office/powerpoint/2010/main" val="59259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620688"/>
            <a:ext cx="6912768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spc="11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Вышеизложенная </a:t>
            </a:r>
            <a:r>
              <a:rPr lang="ru-RU" sz="2000" b="1" i="1" spc="11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позволяет сформулировать следующие выводы: </a:t>
            </a:r>
            <a:r>
              <a:rPr lang="ru-RU" sz="2000" b="1" i="1" spc="11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 и художественное творчество направлены на формирование у  детей самостоятельности мышления, любознательности, познавательного интереса, художественного вкуса, творческих умений, чувства прекрасного. </a:t>
            </a:r>
            <a:r>
              <a:rPr lang="ru-RU" sz="2000" b="1" i="1" spc="11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sz="2000" b="1" i="1" spc="11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художественной литературой влияет на всестороннее развитие речи: звуковую культуру, грамматический строй, словарь и творческие способности. </a:t>
            </a:r>
            <a:r>
              <a:rPr lang="ru-RU" sz="2000" b="1" i="1" spc="11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наши дни следует признать процесс чтения определяющим в образовании, нравственном становлении человека, развитии его творческого потенциала.</a:t>
            </a:r>
            <a:endParaRPr lang="ru-RU" sz="2000" b="1" i="1" spc="11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i="1" spc="11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chemeClr val="accent6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Сухомлинский  </a:t>
            </a:r>
            <a:r>
              <a:rPr lang="ru-RU" dirty="0" err="1" smtClean="0"/>
              <a:t>в.а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1"/>
          </a:xfrm>
          <a:noFill/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«Одна из самых важных проблем педагогики – дать ребенку жизнь в мире книг. Я вижу воспитательную задачу исключительной важности в том, чтобы чтение книг стало самой сильной, неодолимой духовной страстью каждого ребенка, чтобы в книге человек на всю жизнь нашел привлекательное и роскошное общение с мыслью, красотой, величием русского духа, неисчерпаемым источником знаний. </a:t>
            </a:r>
          </a:p>
          <a:p>
            <a:pPr marL="0" indent="0" algn="ctr">
              <a:buNone/>
            </a:pPr>
            <a:r>
              <a:rPr lang="ru-RU" dirty="0" smtClean="0"/>
              <a:t>Этому надо учить, учить и учить – приобщению к радостям жизни в мире книг»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91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88276" y="4841875"/>
            <a:ext cx="1640077" cy="2016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ЗНАЧЕНИЕ ХУДОЖЕСТВЕННОЙ ЛИТЕРАТУРЫ В ЖИЗНИ ЧЕЛОВЕКА</a:t>
            </a:r>
            <a:endParaRPr lang="ru-RU" sz="32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51520" y="1700808"/>
            <a:ext cx="786956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buFontTx/>
              <a:buNone/>
            </a:pPr>
            <a:r>
              <a:rPr lang="ru-RU" dirty="0" smtClean="0"/>
              <a:t>              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</a:rPr>
              <a:t>Художественная </a:t>
            </a:r>
            <a:r>
              <a:rPr lang="ru-RU" sz="3400" dirty="0">
                <a:solidFill>
                  <a:schemeClr val="accent3">
                    <a:lumMod val="50000"/>
                  </a:schemeClr>
                </a:solidFill>
              </a:rPr>
              <a:t>литература сопровождает человека с первых лет его жизни. Она служит могучим, действенным средством умственного, нравственного, и эстетического 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</a:rPr>
              <a:t>воспитания, </a:t>
            </a:r>
            <a:r>
              <a:rPr lang="ru-RU" sz="3400" dirty="0">
                <a:solidFill>
                  <a:schemeClr val="accent3">
                    <a:lumMod val="50000"/>
                  </a:schemeClr>
                </a:solidFill>
              </a:rPr>
              <a:t>она оказывает огромное влияние на развитие и обогащение 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</a:rPr>
              <a:t>речи. Выразительное </a:t>
            </a:r>
            <a:r>
              <a:rPr lang="ru-RU" sz="3400" dirty="0">
                <a:solidFill>
                  <a:schemeClr val="accent3">
                    <a:lumMod val="50000"/>
                  </a:schemeClr>
                </a:solidFill>
              </a:rPr>
              <a:t>чтение художественных произведений способствует созданию творческого настроения, активной работе мысли, воображения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ru-RU" sz="3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</a:rPr>
              <a:t>             Писатель</a:t>
            </a:r>
            <a:r>
              <a:rPr lang="ru-RU" sz="3400" dirty="0">
                <a:solidFill>
                  <a:schemeClr val="accent3">
                    <a:lumMod val="50000"/>
                  </a:schemeClr>
                </a:solidFill>
              </a:rPr>
              <a:t>, создавая произведение, воздействует на эмоции человека. Эмоциональная деятельность подталкивает мыслительную; мысли стремятся к речевому оформлению. Следовательно, хорошая книга учит думать, развивает речь, память, побуждает к творчеству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endParaRPr lang="ru-RU" kern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8319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ool-pictures.su/_ph/32/2/813628171.jpg?151716706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" t="17184" r="19500" b="9230"/>
          <a:stretch/>
        </p:blipFill>
        <p:spPr bwMode="auto">
          <a:xfrm>
            <a:off x="5251513" y="1510845"/>
            <a:ext cx="3888433" cy="496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898" y="1484784"/>
            <a:ext cx="5122912" cy="537321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/>
              <a:t>Произведения художественной литературы раскрывают перед детьми мир человеческих чувств, вызывая интерес к личности, к внутреннему миру героя. Детская книга рассматривается как средство умственного, нравственного и эстетического воспитания. Детский поэт И. Токмакова называет детскую литературу </a:t>
            </a:r>
            <a:r>
              <a:rPr lang="ru-RU" dirty="0">
                <a:latin typeface="Century Gothic" panose="020B0502020202020204" pitchFamily="34" charset="0"/>
                <a:cs typeface="Aharoni" panose="02010803020104030203" pitchFamily="2" charset="-79"/>
              </a:rPr>
              <a:t>первоосновой воспитания</a:t>
            </a:r>
            <a:r>
              <a:rPr lang="ru-RU" dirty="0"/>
              <a:t>. Художественная литература открывает и объясняет детям жизнь общества и природы, мир человеческих чувств и взаимоотношений. Она не только развлекает, радует детей, но и закладывает основы нравственности, развивает мышление и воображение ребенка, обогащает его эмоции, дает образцы литературного языка.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ЗНАЧЕНИЕ ХУДОЖЕСТВЕННОЙ ЛИТЕРАТУРЫ В ЖИЗНИ ребенка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3280858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34" y="1600200"/>
            <a:ext cx="9013161" cy="28074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500" i="1" dirty="0" smtClean="0"/>
              <a:t>Постепенно у детей вырабатывается избирательное отношение к литературным произведениям, формируется художественный вкус. При чтении художественной литературы ребенок видит перед собой определенную картинку, конкретную ситуацию, образ, переживает описываемые события. Чем сильнее переживания, тем богаче его чувства и представления о действительности.  </a:t>
            </a:r>
            <a:endParaRPr lang="ru-RU" sz="2500" i="1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91680" y="256863"/>
            <a:ext cx="697232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Воздействие художественной литературы</a:t>
            </a:r>
            <a:br>
              <a:rPr lang="ru-RU" sz="2400" dirty="0" smtClean="0"/>
            </a:br>
            <a:r>
              <a:rPr lang="ru-RU" sz="2400" dirty="0" smtClean="0"/>
              <a:t> на развитие ребенка</a:t>
            </a:r>
            <a:endParaRPr lang="ru-RU" sz="2400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3334" y="4293096"/>
            <a:ext cx="5395522" cy="2526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sz="2400" i="1" dirty="0" smtClean="0"/>
              <a:t>Художественная    литература формирует    у    детей положитель- ные и отрицательные эмоции и  на    основе    этого возникающие   образы   у   детей имеют    соответствующий колорит, способы изображения. </a:t>
            </a:r>
            <a:endParaRPr lang="ru-RU" sz="2400" i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889" y="4095179"/>
            <a:ext cx="4115574" cy="308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11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7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85" y="1403083"/>
            <a:ext cx="9013161" cy="28074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/>
              <a:t>В наше время становится очевидным, что творческие способности человека следует признать самой существенной частью его интеллекта и задача их развития – одна из важных задач в воспитании современного человека. Развитие творческих способностей ребенка подразумевает развитие воображения и способности выражать свои чувства, представления о мире различными способами, гибко, нестандартно мыслить. Для этого необходимо научить его видеть в каждом предмете разные его стороны, отталкиваясь от отдельного признака, строить новый образ. 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91680" y="256863"/>
            <a:ext cx="697232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Художественно-творческая деятельность</a:t>
            </a:r>
            <a:endParaRPr lang="ru-RU" sz="2400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441864" y="3861048"/>
            <a:ext cx="6591182" cy="27497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/>
              <a:t>Наиболее эффективным средством для развития творческого мышления и воображения является </a:t>
            </a:r>
            <a:r>
              <a:rPr lang="ru-RU" sz="2000" i="1" dirty="0">
                <a:solidFill>
                  <a:srgbClr val="FF0000"/>
                </a:solidFill>
              </a:rPr>
              <a:t>художественно-творческая деятельность</a:t>
            </a:r>
            <a:r>
              <a:rPr lang="ru-RU" sz="2000" dirty="0"/>
              <a:t>, которая  является ведущим способом эстетического воспитания и развития детей дошкольного возраста. В художественном развитии дошкольников центральным является способность к восприятию художественного произведения и самостоятельному созданию нового образа (в лепке, рисунке, аппликации, конструировании).</a:t>
            </a:r>
            <a:endParaRPr lang="ru-RU" sz="2000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3980776"/>
            <a:ext cx="2550384" cy="287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0843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7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964488" cy="216024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/>
              <a:t>Художественное творчество является средством формирования эстетического отношения к литературным произведениям</a:t>
            </a:r>
            <a:r>
              <a:rPr lang="ru-RU" sz="2000" dirty="0" smtClean="0"/>
              <a:t>. </a:t>
            </a:r>
            <a:r>
              <a:rPr lang="ru-RU" sz="2000" dirty="0"/>
              <a:t>При восприятии литературного произведения дети, прежде всего, обращают внимание на героев, их интересуют внешность персонажа, его действия, поступки. Младшие дошкольники переживают все, что происходит с героем: </a:t>
            </a:r>
            <a:r>
              <a:rPr lang="ru-RU" sz="2000" dirty="0" smtClean="0"/>
              <a:t>испытывают чувство страха в напряженные драматические моменты,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91680" y="256863"/>
            <a:ext cx="697232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Художественно-творческая деятельность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" t="4336" r="3076" b="4336"/>
          <a:stretch/>
        </p:blipFill>
        <p:spPr>
          <a:xfrm>
            <a:off x="2229434" y="3284605"/>
            <a:ext cx="4790837" cy="3593128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7020272" y="3421349"/>
            <a:ext cx="1804972" cy="324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sz="2000" dirty="0" smtClean="0"/>
              <a:t>Литературное произведение выступает перед ребенком в единстве содержания и художествен-ной формы. </a:t>
            </a:r>
            <a:endParaRPr lang="ru-RU" sz="2000" dirty="0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79511" y="3346685"/>
            <a:ext cx="2049923" cy="3293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/>
              <a:t>б</a:t>
            </a:r>
            <a:r>
              <a:rPr lang="ru-RU" sz="2000" dirty="0" smtClean="0"/>
              <a:t>урно радуются победе положительного персонажа, благополучному исходу событий, торжеству добра над злом.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9900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892">
              <a:schemeClr val="accent3">
                <a:lumMod val="40000"/>
                <a:lumOff val="60000"/>
              </a:schemeClr>
            </a:gs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188" y="5680757"/>
            <a:ext cx="1080120" cy="11772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1763" y="1484784"/>
            <a:ext cx="8652441" cy="4797153"/>
          </a:xfrm>
          <a:noFill/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2000" i="1" u="sng" spc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i="1" u="sng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i="1" u="sng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группе</a:t>
            </a:r>
            <a:r>
              <a:rPr lang="ru-RU" sz="20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ознакомление с художественной литературой осуществляется с помощью литературных произведений разных жанров. В этом возрасте необходимо учить детей слушать сказки, рассказы, стихи, а также следить за развитием действия в сказке, сочувствовать положительным героям.</a:t>
            </a:r>
          </a:p>
          <a:p>
            <a:pPr marL="0" indent="0" algn="just">
              <a:buNone/>
            </a:pPr>
            <a:endParaRPr lang="ru-RU" sz="2000" u="sng" spc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i="1" u="sng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i="1" u="sng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группе</a:t>
            </a:r>
            <a:r>
              <a:rPr lang="ru-RU" sz="20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продолжается ознакомление детей с художественной </a:t>
            </a:r>
            <a:r>
              <a:rPr lang="ru-RU" sz="20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литературой. Фиксируется </a:t>
            </a:r>
            <a:r>
              <a:rPr lang="ru-RU" sz="20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детей не только на содержании литературного произведения, но и на некоторых особенностях языка (образные слова и выражения, некоторые эпитеты и сравнения</a:t>
            </a:r>
            <a:r>
              <a:rPr lang="ru-RU" sz="20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После </a:t>
            </a:r>
            <a:r>
              <a:rPr lang="ru-RU" sz="20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рассказывания сказок необходимо учить детей среднего дошкольного возраста отвечать на вопросы, связанные с содержанием, а также на самые простые вопросы по художественной форме</a:t>
            </a:r>
            <a:r>
              <a:rPr lang="ru-RU" sz="20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619672" y="116632"/>
            <a:ext cx="7344816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000" dirty="0" smtClean="0"/>
              <a:t>Восприятие литературного произведения будет полноценным только при условии, если ребенок к нему подготовлен.       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2000" b="1" i="1" dirty="0" smtClean="0"/>
              <a:t>И в каждом  возрасте это происходит последовательно.</a:t>
            </a:r>
          </a:p>
          <a:p>
            <a:pPr marL="0" indent="0" algn="just">
              <a:buFont typeface="Arial" pitchFamily="34" charset="0"/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8462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892">
              <a:schemeClr val="accent3">
                <a:lumMod val="40000"/>
                <a:lumOff val="60000"/>
              </a:schemeClr>
            </a:gs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1347">
            <a:off x="3998098" y="105985"/>
            <a:ext cx="4827304" cy="2757597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1763" y="1484784"/>
            <a:ext cx="8652441" cy="4797153"/>
          </a:xfrm>
          <a:noFill/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2000" u="sng" spc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i="1" u="sng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i="1" u="sng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группе</a:t>
            </a:r>
            <a:r>
              <a:rPr lang="ru-RU" sz="20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 учат при восприятии содержания литературных произведений замечать выразительные </a:t>
            </a:r>
            <a:r>
              <a:rPr lang="ru-RU" sz="20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средства. Дети </a:t>
            </a:r>
            <a:r>
              <a:rPr lang="ru-RU" sz="20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 более глубоко осмысливать содержание литературного произведения и осознавать некоторые особенности художественной формы, выражающей содержание. Они могут различать жанры литературных произведений и некоторые специфические особенности каждого жанра.</a:t>
            </a:r>
          </a:p>
          <a:p>
            <a:pPr marL="0" indent="0" algn="just">
              <a:buNone/>
            </a:pPr>
            <a:endParaRPr lang="ru-RU" sz="2000" i="1" u="sng" spc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i="1" u="sng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i="1" u="sng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группе</a:t>
            </a:r>
            <a:r>
              <a:rPr lang="ru-RU" sz="2000" spc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 педагогом стоят задачи воспитывать у детей любовь к книге, к художественной литературе, способность чувствовать художественный образ; развивать поэтический слух (способность улавливать звучность, музыкальность, ритмичность поэтической речи), интонационную выразительность речи: воспитывать способность чувствовать и понимать образный язык сказок, рассказов, стихотворений</a:t>
            </a:r>
            <a:r>
              <a:rPr lang="ru-RU" sz="2000" spc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spc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80320" cy="19202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549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_elementarysc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ook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ook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29E10E7-7454-4191-A4C6-F63508B332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книгами, цифрами и буквами</Template>
  <TotalTime>935</TotalTime>
  <Words>1716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9_elementarysch</vt:lpstr>
      <vt:lpstr>Books</vt:lpstr>
      <vt:lpstr>1_Books</vt:lpstr>
      <vt:lpstr>Роль Художественной литературы в развитии творческих способностей детей</vt:lpstr>
      <vt:lpstr>Сухомлинский  в.а.</vt:lpstr>
      <vt:lpstr>ЗНАЧЕНИЕ ХУДОЖЕСТВЕННОЙ ЛИТЕРАТУРЫ В ЖИЗНИ ЧЕЛОВЕКА</vt:lpstr>
      <vt:lpstr>ЗНАЧЕНИЕ ХУДОЖЕСТВЕННОЙ ЛИТЕРАТУРЫ В ЖИЗНИ ребенка</vt:lpstr>
      <vt:lpstr>Воздействие художественной литературы  на развитие ребенка</vt:lpstr>
      <vt:lpstr>Художественно-творческая деятельность</vt:lpstr>
      <vt:lpstr>Художественно-творческая деятельность</vt:lpstr>
      <vt:lpstr>Презентация PowerPoint</vt:lpstr>
      <vt:lpstr>Презентация PowerPoint</vt:lpstr>
      <vt:lpstr>Творческие  способности</vt:lpstr>
      <vt:lpstr>Творческие  способности</vt:lpstr>
      <vt:lpstr>Творческие  способности</vt:lpstr>
      <vt:lpstr>Творческие  способности</vt:lpstr>
      <vt:lpstr>Творческие  способности</vt:lpstr>
      <vt:lpstr>Творческие  способности</vt:lpstr>
      <vt:lpstr>Творческие  способности</vt:lpstr>
      <vt:lpstr>Творческие способности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 O</dc:creator>
  <dc:description>Шаблон оформления
Корпорация Майкрософт</dc:description>
  <cp:lastModifiedBy>VV</cp:lastModifiedBy>
  <cp:revision>60</cp:revision>
  <dcterms:created xsi:type="dcterms:W3CDTF">2018-01-28T17:13:23Z</dcterms:created>
  <dcterms:modified xsi:type="dcterms:W3CDTF">2018-02-08T21:37:02Z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TC019087049991</vt:lpwstr>
  </property>
</Properties>
</file>