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2" r:id="rId1"/>
  </p:sldMasterIdLst>
  <p:sldIdLst>
    <p:sldId id="289" r:id="rId2"/>
    <p:sldId id="290" r:id="rId3"/>
    <p:sldId id="291" r:id="rId4"/>
    <p:sldId id="258" r:id="rId5"/>
    <p:sldId id="259" r:id="rId6"/>
    <p:sldId id="271" r:id="rId7"/>
    <p:sldId id="266" r:id="rId8"/>
    <p:sldId id="277" r:id="rId9"/>
    <p:sldId id="261" r:id="rId10"/>
    <p:sldId id="267" r:id="rId11"/>
    <p:sldId id="292" r:id="rId12"/>
    <p:sldId id="268" r:id="rId13"/>
    <p:sldId id="269" r:id="rId14"/>
    <p:sldId id="262" r:id="rId15"/>
    <p:sldId id="263" r:id="rId16"/>
    <p:sldId id="264" r:id="rId17"/>
    <p:sldId id="276" r:id="rId18"/>
    <p:sldId id="275" r:id="rId19"/>
    <p:sldId id="293" r:id="rId20"/>
    <p:sldId id="280" r:id="rId21"/>
    <p:sldId id="286" r:id="rId22"/>
    <p:sldId id="287" r:id="rId23"/>
    <p:sldId id="294" r:id="rId24"/>
    <p:sldId id="295" r:id="rId25"/>
    <p:sldId id="273" r:id="rId26"/>
    <p:sldId id="272" r:id="rId27"/>
    <p:sldId id="283" r:id="rId28"/>
    <p:sldId id="284" r:id="rId29"/>
    <p:sldId id="285" r:id="rId30"/>
    <p:sldId id="288" r:id="rId31"/>
    <p:sldId id="279" r:id="rId3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94" d="100"/>
          <a:sy n="94" d="100"/>
        </p:scale>
        <p:origin x="180" y="21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3558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09.02.2018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8750"/>
            <a:ext cx="8229600" cy="125888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4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67A88C-39BB-4F87-AD5D-B74FB4D135B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pull dir="ld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8750"/>
            <a:ext cx="8229600" cy="125888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91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3941763"/>
            <a:ext cx="4038600" cy="218916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4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4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4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0E9DEA-1F87-4A81-8E4B-39C2708AC95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pull dir="ld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495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495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1FE65BC7-7222-4DBA-AEDE-5D36B65EA8A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09.02.2018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09.02.2018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09.02.2018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09.02.2018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09.02.2018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  <p:sldLayoutId id="2147483675" r:id="rId13"/>
    <p:sldLayoutId id="2147483676" r:id="rId14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8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9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jpe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6" name="Picture 8" descr="images (61)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>
          <a:xfrm>
            <a:off x="428596" y="1071546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800" b="1" i="1" dirty="0">
                <a:latin typeface="Gill Sans Ultra Bold" pitchFamily="34" charset="0"/>
              </a:rPr>
              <a:t>Сталинградская битва</a:t>
            </a:r>
            <a:br>
              <a:rPr lang="ru-RU" sz="4800" b="1" i="1" dirty="0">
                <a:latin typeface="Gill Sans Ultra Bold" pitchFamily="34" charset="0"/>
              </a:rPr>
            </a:br>
            <a:r>
              <a:rPr lang="ru-RU" sz="4800" b="1" i="1" dirty="0" smtClean="0">
                <a:latin typeface="Gill Sans Ultra Bold" pitchFamily="34" charset="0"/>
              </a:rPr>
              <a:t>17 июля1942 – </a:t>
            </a:r>
            <a:br>
              <a:rPr lang="ru-RU" sz="4800" b="1" i="1" dirty="0" smtClean="0">
                <a:latin typeface="Gill Sans Ultra Bold" pitchFamily="34" charset="0"/>
              </a:rPr>
            </a:br>
            <a:r>
              <a:rPr lang="ru-RU" sz="4800" b="1" i="1" dirty="0" smtClean="0">
                <a:latin typeface="Gill Sans Ultra Bold" pitchFamily="34" charset="0"/>
              </a:rPr>
              <a:t>2 февраля1943</a:t>
            </a:r>
            <a:endParaRPr lang="ru-RU" sz="4800" b="1" i="1" dirty="0">
              <a:latin typeface="Gill Sans Ultra Bold" pitchFamily="34" charset="0"/>
            </a:endParaRPr>
          </a:p>
        </p:txBody>
      </p:sp>
      <p:pic>
        <p:nvPicPr>
          <p:cNvPr id="2055" name="Picture 7" descr="images (44)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1857356" y="2285992"/>
            <a:ext cx="4032250" cy="431958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4" name="Прямоугольник 3"/>
          <p:cNvSpPr>
            <a:spLocks noChangeArrowheads="1"/>
          </p:cNvSpPr>
          <p:nvPr/>
        </p:nvSpPr>
        <p:spPr bwMode="auto">
          <a:xfrm>
            <a:off x="3275856" y="332656"/>
            <a:ext cx="5220444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/>
            <a:r>
              <a:rPr lang="ru-RU" sz="2400" dirty="0"/>
              <a:t>     По своим масштабам и ожесточенности она превзошла все прошлые битвы: на территории почти в сто тысяч квадратных километров сражались более двух миллионов человек.</a:t>
            </a:r>
          </a:p>
        </p:txBody>
      </p:sp>
      <p:pic>
        <p:nvPicPr>
          <p:cNvPr id="5" name="Рисунок 4" descr="страх и ужас детей войны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27784" y="3573016"/>
            <a:ext cx="3502025" cy="2305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7" name="Picture 9" descr="images (64)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7412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425575"/>
          </a:xfrm>
        </p:spPr>
        <p:txBody>
          <a:bodyPr/>
          <a:lstStyle/>
          <a:p>
            <a:r>
              <a:rPr lang="ru-RU" sz="2800" b="1">
                <a:latin typeface="Arial" charset="0"/>
              </a:rPr>
              <a:t>Большая часть жителей Сталинграда не была эвакуирована. Люди прятались в подвалах домов, в руинах разрушенных зданий…</a:t>
            </a:r>
          </a:p>
        </p:txBody>
      </p:sp>
      <p:pic>
        <p:nvPicPr>
          <p:cNvPr id="17415" name="Picture 7" descr="images (18)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5076825" y="2276475"/>
            <a:ext cx="3816350" cy="2881313"/>
          </a:xfrm>
        </p:spPr>
      </p:pic>
      <p:pic>
        <p:nvPicPr>
          <p:cNvPr id="17416" name="Picture 8" descr="images (1)"/>
          <p:cNvPicPr>
            <a:picLocks noGrp="1" noChangeAspect="1" noChangeArrowheads="1"/>
          </p:cNvPicPr>
          <p:nvPr>
            <p:ph sz="half" idx="1"/>
          </p:nvPr>
        </p:nvPicPr>
        <p:blipFill>
          <a:blip r:embed="rId4"/>
          <a:srcRect/>
          <a:stretch>
            <a:fillRect/>
          </a:stretch>
        </p:blipFill>
        <p:spPr>
          <a:xfrm>
            <a:off x="179388" y="2276475"/>
            <a:ext cx="4537075" cy="287178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Рисунок 11" descr="stalingrad_22 немцы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1050" y="2852738"/>
            <a:ext cx="3097213" cy="218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5"/>
          <p:cNvSpPr>
            <a:spLocks noChangeArrowheads="1"/>
          </p:cNvSpPr>
          <p:nvPr/>
        </p:nvSpPr>
        <p:spPr bwMode="auto">
          <a:xfrm>
            <a:off x="3851275" y="836613"/>
            <a:ext cx="5040313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/>
              <a:t>Цель фашистских захватчиков: овладеть промышленным городом, предприятия которого выпускали военную продукцию; выйти к Волге, по которой в кратчайшие сроки можно было попасть в Каспийское море, на Кавказ, где добывалась необходимая для фронта нефть.                                                </a:t>
            </a:r>
            <a:br>
              <a:rPr lang="ru-RU"/>
            </a:br>
            <a:endParaRPr lang="ru-RU"/>
          </a:p>
        </p:txBody>
      </p:sp>
      <p:pic>
        <p:nvPicPr>
          <p:cNvPr id="6" name="Рисунок 5" descr="бомбард 2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35600" y="4076700"/>
            <a:ext cx="3454400" cy="2568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масштабы битвы техника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5288" y="476250"/>
            <a:ext cx="3316287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D:\Сталинградская битва\Пожарищ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00125" y="357188"/>
            <a:ext cx="3095625" cy="4500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699" name="Picture 3" descr="D:\Сталинградская битва\Результат бомбёжки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00500" y="2571750"/>
            <a:ext cx="4814888" cy="385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2" name="Прямоугольник 3"/>
          <p:cNvSpPr>
            <a:spLocks noChangeArrowheads="1"/>
          </p:cNvSpPr>
          <p:nvPr/>
        </p:nvSpPr>
        <p:spPr bwMode="auto">
          <a:xfrm>
            <a:off x="4211638" y="404664"/>
            <a:ext cx="4572000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/>
            <a:r>
              <a:rPr lang="ru-RU" sz="2400" dirty="0"/>
              <a:t>Этот замысел Гитлер планировал осуществить силами одной 6-й полевой армии Паулюса всего за неделю</a:t>
            </a:r>
            <a:r>
              <a:rPr lang="ru-RU" dirty="0"/>
              <a:t>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96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96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296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296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909" name="Rectangle 13"/>
          <p:cNvSpPr>
            <a:spLocks noGrp="1" noChangeArrowheads="1"/>
          </p:cNvSpPr>
          <p:nvPr>
            <p:ph sz="half" idx="1"/>
          </p:nvPr>
        </p:nvSpPr>
        <p:spPr>
          <a:xfrm>
            <a:off x="250825" y="4076700"/>
            <a:ext cx="8569325" cy="2565400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  <a:defRPr/>
            </a:pPr>
            <a:r>
              <a:rPr lang="ru-RU" sz="1600" smtClean="0"/>
              <a:t>           </a:t>
            </a:r>
            <a:r>
              <a:rPr lang="ru-RU" sz="2400" smtClean="0">
                <a:effectLst/>
                <a:latin typeface="Arial" charset="0"/>
              </a:rPr>
              <a:t>Пытаясь захватить город с ходу, фашистские орды бросили на Сталинград всю авиацию 4-ого воздушного флота.</a:t>
            </a:r>
          </a:p>
          <a:p>
            <a:pPr algn="ctr" eaLnBrk="1" hangingPunct="1">
              <a:buFont typeface="Wingdings" pitchFamily="2" charset="2"/>
              <a:buNone/>
              <a:defRPr/>
            </a:pPr>
            <a:r>
              <a:rPr lang="ru-RU" sz="2400" smtClean="0">
                <a:effectLst/>
                <a:latin typeface="Arial" charset="0"/>
              </a:rPr>
              <a:t>      23 августа враг обрушил на город первый бомбовый удар колоссальной силы. За несколько часов целые кварталы превратились в развалины. 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ru-RU" sz="2400" smtClean="0">
              <a:effectLst/>
              <a:latin typeface="Arial" charset="0"/>
            </a:endParaRPr>
          </a:p>
          <a:p>
            <a:pPr eaLnBrk="1" hangingPunct="1">
              <a:buFont typeface="Wingdings" pitchFamily="2" charset="2"/>
              <a:buNone/>
              <a:defRPr/>
            </a:pPr>
            <a:endParaRPr lang="ru-RU" sz="2400" smtClean="0">
              <a:effectLst/>
            </a:endParaRPr>
          </a:p>
          <a:p>
            <a:pPr eaLnBrk="1" hangingPunct="1">
              <a:buFont typeface="Wingdings" pitchFamily="2" charset="2"/>
              <a:buNone/>
              <a:defRPr/>
            </a:pPr>
            <a:endParaRPr lang="ru-RU" sz="1800" smtClean="0"/>
          </a:p>
        </p:txBody>
      </p:sp>
      <p:sp>
        <p:nvSpPr>
          <p:cNvPr id="80907" name="Rectangle 11"/>
          <p:cNvSpPr>
            <a:spLocks noGrp="1" noChangeArrowheads="1"/>
          </p:cNvSpPr>
          <p:nvPr>
            <p:ph sz="quarter" idx="2"/>
          </p:nvPr>
        </p:nvSpPr>
        <p:spPr>
          <a:xfrm>
            <a:off x="5076825" y="4652963"/>
            <a:ext cx="3609975" cy="2205037"/>
          </a:xfrm>
        </p:spPr>
        <p:txBody>
          <a:bodyPr/>
          <a:lstStyle/>
          <a:p>
            <a:pPr eaLnBrk="1" hangingPunct="1">
              <a:spcBef>
                <a:spcPct val="0"/>
              </a:spcBef>
              <a:buFont typeface="Wingdings" pitchFamily="2" charset="2"/>
              <a:buNone/>
              <a:defRPr/>
            </a:pPr>
            <a:r>
              <a:rPr lang="ru-RU" sz="1800" smtClean="0"/>
              <a:t>      </a:t>
            </a:r>
            <a:r>
              <a:rPr lang="ru-RU" sz="1400" smtClean="0"/>
              <a:t>  </a:t>
            </a:r>
          </a:p>
        </p:txBody>
      </p:sp>
      <p:sp>
        <p:nvSpPr>
          <p:cNvPr id="80912" name="Text Box 16"/>
          <p:cNvSpPr txBox="1">
            <a:spLocks noChangeArrowheads="1"/>
          </p:cNvSpPr>
          <p:nvPr/>
        </p:nvSpPr>
        <p:spPr bwMode="auto">
          <a:xfrm>
            <a:off x="611188" y="425450"/>
            <a:ext cx="813752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>
              <a:defRPr/>
            </a:pPr>
            <a:r>
              <a:rPr lang="ru-RU" sz="40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Штурм Сталинграда</a:t>
            </a:r>
          </a:p>
        </p:txBody>
      </p:sp>
      <p:pic>
        <p:nvPicPr>
          <p:cNvPr id="11269" name="Picture 18" descr="Image002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713" y="1484313"/>
            <a:ext cx="5830887" cy="242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idx="1"/>
          </p:nvPr>
        </p:nvSpPr>
        <p:spPr>
          <a:xfrm>
            <a:off x="107950" y="620713"/>
            <a:ext cx="8662988" cy="5046662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sz="2400" smtClean="0"/>
              <a:t>За каждый цех, водонапорную башню, железнодорожную насыпь, стену, подвал и, наконец, за каждую кучку развалин велась ожесточенная борьба…</a:t>
            </a:r>
          </a:p>
        </p:txBody>
      </p:sp>
      <p:pic>
        <p:nvPicPr>
          <p:cNvPr id="7171" name="Picture 3" descr="008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3438" y="2565400"/>
            <a:ext cx="4321175" cy="331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2" name="Picture 4" descr="048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950" y="2600325"/>
            <a:ext cx="4392613" cy="3292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sz="4000" smtClean="0"/>
              <a:t>Битва за Мамаев курган</a:t>
            </a:r>
            <a:br>
              <a:rPr lang="ru-RU" sz="4000" smtClean="0"/>
            </a:br>
            <a:endParaRPr lang="ru-RU" sz="4000" smtClean="0"/>
          </a:p>
        </p:txBody>
      </p:sp>
      <p:sp>
        <p:nvSpPr>
          <p:cNvPr id="89100" name="Rectangle 12"/>
          <p:cNvSpPr>
            <a:spLocks noGrp="1" noChangeArrowheads="1"/>
          </p:cNvSpPr>
          <p:nvPr>
            <p:ph type="body" sz="half" idx="1"/>
          </p:nvPr>
        </p:nvSpPr>
        <p:spPr>
          <a:xfrm>
            <a:off x="-107950" y="1268413"/>
            <a:ext cx="4859338" cy="5589587"/>
          </a:xfrm>
        </p:spPr>
        <p:txBody>
          <a:bodyPr>
            <a:normAutofit lnSpcReduction="10000"/>
          </a:bodyPr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ru-RU" sz="1800" smtClean="0"/>
              <a:t>       </a:t>
            </a:r>
            <a:r>
              <a:rPr lang="ru-RU" sz="2400" smtClean="0">
                <a:effectLst/>
                <a:latin typeface="Arial" charset="0"/>
              </a:rPr>
              <a:t>Сто сорок дней и ночей не утихала ожесточенная битва на Мамаевом кургане.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2400" smtClean="0">
                <a:effectLst/>
                <a:latin typeface="Arial" charset="0"/>
              </a:rPr>
              <a:t>       В сводках Совинформбюро курган назывался высотой «102,0». С ее вершины открывается панорама города, большой участок Волги, заволжские леса, где в то время находились тылы советских войск. 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2400" smtClean="0">
                <a:effectLst/>
                <a:latin typeface="Arial" charset="0"/>
              </a:rPr>
              <a:t>        Бои за курган начались 14 сентября 1942 года. 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ru-RU" sz="2400" smtClean="0">
              <a:effectLst/>
              <a:latin typeface="Arial" charset="0"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800" smtClean="0"/>
              <a:t> </a:t>
            </a:r>
            <a:endParaRPr lang="ru-RU" sz="500" smtClean="0"/>
          </a:p>
        </p:txBody>
      </p:sp>
      <p:sp>
        <p:nvSpPr>
          <p:cNvPr id="13316" name="Text Box 13"/>
          <p:cNvSpPr txBox="1">
            <a:spLocks noChangeArrowheads="1"/>
          </p:cNvSpPr>
          <p:nvPr/>
        </p:nvSpPr>
        <p:spPr bwMode="auto">
          <a:xfrm>
            <a:off x="5076825" y="5949950"/>
            <a:ext cx="35274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endParaRPr lang="ru-RU" sz="2000">
              <a:effectLst/>
              <a:latin typeface="Times New Roman" pitchFamily="18" charset="0"/>
            </a:endParaRPr>
          </a:p>
        </p:txBody>
      </p:sp>
      <p:pic>
        <p:nvPicPr>
          <p:cNvPr id="13317" name="Picture 1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6463" y="1412875"/>
            <a:ext cx="4176712" cy="3816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8" name="Text Box 16"/>
          <p:cNvSpPr txBox="1">
            <a:spLocks noChangeArrowheads="1"/>
          </p:cNvSpPr>
          <p:nvPr/>
        </p:nvSpPr>
        <p:spPr bwMode="auto">
          <a:xfrm>
            <a:off x="5148263" y="5373688"/>
            <a:ext cx="3600450" cy="1054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ru-RU">
                <a:effectLst/>
              </a:rPr>
              <a:t>Мемориальный комплекс на Мамаевом кургане</a:t>
            </a:r>
          </a:p>
          <a:p>
            <a:pPr algn="ctr" eaLnBrk="0" hangingPunct="0">
              <a:spcBef>
                <a:spcPct val="50000"/>
              </a:spcBef>
            </a:pPr>
            <a:r>
              <a:rPr lang="ru-RU">
                <a:effectLst/>
              </a:rPr>
              <a:t>(современный вид)</a:t>
            </a:r>
          </a:p>
        </p:txBody>
      </p:sp>
    </p:spTree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ru-RU" smtClean="0"/>
              <a:t>«Я хотел выйти к Волге в определенном месте, возле определенного города. Случилось так, что этот город носит имя самого Сталина… Не делая преувеличенных заявлений, я могу сказать вам, что мы его захватили. Только небольшая часть пока еще не в наших руках». Гитлер поторопился: город устоял.</a:t>
            </a:r>
          </a:p>
        </p:txBody>
      </p:sp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dirty="0" smtClean="0"/>
              <a:t>                Из речи Гитлера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2400" smtClean="0"/>
              <a:t>« 1 сентября: неужели русские действительно собираются сражаться на самом берегу Волги? Это же безумие…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ru-RU" sz="2400" smtClean="0"/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2400" smtClean="0"/>
              <a:t>11 сентября: безрассудное упрямство…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ru-RU" sz="2400" smtClean="0"/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2400" smtClean="0"/>
              <a:t>13 сентября: … дикие звери…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ru-RU" sz="2400" smtClean="0"/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2400" smtClean="0"/>
              <a:t>16 сентября: …это не люди, а черти…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ru-RU" sz="2400" smtClean="0"/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2400" smtClean="0"/>
              <a:t>27 октября: русские – это не люди, а какие-то железные существа. Они никогда не устают и не боятся огня…»</a:t>
            </a:r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4000" smtClean="0"/>
              <a:t>Из дневника немецкого офицера: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84" name="Picture 8" descr="images (64)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539750" y="620713"/>
            <a:ext cx="8147050" cy="1295400"/>
          </a:xfrm>
        </p:spPr>
        <p:txBody>
          <a:bodyPr>
            <a:normAutofit fontScale="90000"/>
          </a:bodyPr>
          <a:lstStyle/>
          <a:p>
            <a:r>
              <a:rPr lang="ru-RU" sz="3200" b="1">
                <a:latin typeface="Arial" charset="0"/>
              </a:rPr>
              <a:t>Солдаты Красной Армии героически сражались за каждую улицу, дом, подъезд…</a:t>
            </a:r>
          </a:p>
        </p:txBody>
      </p:sp>
      <p:pic>
        <p:nvPicPr>
          <p:cNvPr id="24582" name="Picture 6" descr="images (18)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323850" y="2452688"/>
            <a:ext cx="4032250" cy="3019425"/>
          </a:xfrm>
        </p:spPr>
      </p:pic>
      <p:pic>
        <p:nvPicPr>
          <p:cNvPr id="24583" name="Picture 7" descr="загруженное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/>
          <a:srcRect/>
          <a:stretch>
            <a:fillRect/>
          </a:stretch>
        </p:blipFill>
        <p:spPr>
          <a:xfrm>
            <a:off x="4643438" y="2492375"/>
            <a:ext cx="4249737" cy="295275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73" name="Picture 9" descr="images (61)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1268" name="Rectangle 4"/>
          <p:cNvSpPr>
            <a:spLocks noGrp="1" noChangeArrowheads="1"/>
          </p:cNvSpPr>
          <p:nvPr>
            <p:ph type="title"/>
          </p:nvPr>
        </p:nvSpPr>
        <p:spPr>
          <a:xfrm>
            <a:off x="395288" y="549275"/>
            <a:ext cx="8291512" cy="1366838"/>
          </a:xfrm>
        </p:spPr>
        <p:txBody>
          <a:bodyPr>
            <a:normAutofit fontScale="90000"/>
          </a:bodyPr>
          <a:lstStyle/>
          <a:p>
            <a:r>
              <a:rPr lang="ru-RU" sz="2800" b="1"/>
              <a:t>Довоенный Сталинград (Волгоград), расположенный на берегу великой реки Волги,  был одним из прекраснейших городов нашей страны…</a:t>
            </a:r>
          </a:p>
        </p:txBody>
      </p:sp>
      <p:pic>
        <p:nvPicPr>
          <p:cNvPr id="11271" name="Picture 7" descr="images (50)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323850" y="2420938"/>
            <a:ext cx="4176713" cy="3095625"/>
          </a:xfrm>
        </p:spPr>
      </p:pic>
      <p:pic>
        <p:nvPicPr>
          <p:cNvPr id="11272" name="Picture 8" descr="images (52)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/>
          <a:srcRect/>
          <a:stretch>
            <a:fillRect/>
          </a:stretch>
        </p:blipFill>
        <p:spPr>
          <a:xfrm>
            <a:off x="4716463" y="2439988"/>
            <a:ext cx="4103687" cy="307657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2"/>
          <p:cNvSpPr>
            <a:spLocks noGrp="1" noChangeArrowheads="1"/>
          </p:cNvSpPr>
          <p:nvPr>
            <p:ph type="title"/>
          </p:nvPr>
        </p:nvSpPr>
        <p:spPr>
          <a:xfrm>
            <a:off x="539750" y="115888"/>
            <a:ext cx="8229600" cy="1295400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sz="4000" smtClean="0"/>
              <a:t>Капитуляция армии Паулюса</a:t>
            </a:r>
            <a:br>
              <a:rPr lang="ru-RU" sz="4000" smtClean="0"/>
            </a:br>
            <a:r>
              <a:rPr lang="ru-RU" sz="4000" smtClean="0"/>
              <a:t>Операция «Кольцо»</a:t>
            </a:r>
          </a:p>
        </p:txBody>
      </p:sp>
      <p:sp>
        <p:nvSpPr>
          <p:cNvPr id="9216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1196975"/>
            <a:ext cx="5364163" cy="5903913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1400" smtClean="0"/>
              <a:t>       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1400" smtClean="0"/>
              <a:t>        </a:t>
            </a:r>
            <a:r>
              <a:rPr lang="ru-RU" sz="2400" smtClean="0">
                <a:effectLst/>
                <a:latin typeface="Arial" charset="0"/>
              </a:rPr>
              <a:t>8 января 1943 года командующему немецкими войсками генерал-полковнику Паулюсу был предъявлен ультиматум о немедленной и безоговорочной капитуляции.           10 января 1943 года войска Донского фронта под командованием генерал-лейтенанта К.К.Рокоссовского  перешли в генеральное наступление с целью окончательной ликвидации окруженного врага.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2000" smtClean="0">
                <a:effectLst/>
                <a:latin typeface="Arial" charset="0"/>
              </a:rPr>
              <a:t>      </a:t>
            </a:r>
          </a:p>
          <a:p>
            <a:pPr eaLnBrk="1" hangingPunct="1">
              <a:lnSpc>
                <a:spcPct val="90000"/>
              </a:lnSpc>
              <a:defRPr/>
            </a:pPr>
            <a:endParaRPr lang="ru-RU" sz="2000" smtClean="0">
              <a:effectLst/>
              <a:latin typeface="Arial" charset="0"/>
            </a:endParaRPr>
          </a:p>
          <a:p>
            <a:pPr eaLnBrk="1" hangingPunct="1">
              <a:lnSpc>
                <a:spcPct val="90000"/>
              </a:lnSpc>
              <a:defRPr/>
            </a:pPr>
            <a:endParaRPr lang="ru-RU" sz="1800" smtClean="0"/>
          </a:p>
          <a:p>
            <a:pPr eaLnBrk="1" hangingPunct="1">
              <a:lnSpc>
                <a:spcPct val="90000"/>
              </a:lnSpc>
              <a:defRPr/>
            </a:pPr>
            <a:endParaRPr lang="ru-RU" sz="400" smtClean="0"/>
          </a:p>
          <a:p>
            <a:pPr eaLnBrk="1" hangingPunct="1">
              <a:lnSpc>
                <a:spcPct val="90000"/>
              </a:lnSpc>
              <a:defRPr/>
            </a:pPr>
            <a:endParaRPr lang="ru-RU" sz="400" smtClean="0"/>
          </a:p>
        </p:txBody>
      </p:sp>
      <p:pic>
        <p:nvPicPr>
          <p:cNvPr id="16389" name="Picture 11" descr="Image0039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787900" y="1844675"/>
            <a:ext cx="4140200" cy="2520950"/>
          </a:xfrm>
        </p:spPr>
      </p:pic>
      <p:sp>
        <p:nvSpPr>
          <p:cNvPr id="16388" name="Text Box 8"/>
          <p:cNvSpPr txBox="1">
            <a:spLocks noChangeArrowheads="1"/>
          </p:cNvSpPr>
          <p:nvPr/>
        </p:nvSpPr>
        <p:spPr bwMode="auto">
          <a:xfrm>
            <a:off x="5003800" y="4508500"/>
            <a:ext cx="3960813" cy="2976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ru-RU" sz="1600">
                <a:effectLst/>
              </a:rPr>
              <a:t>Командующий Донским фронтом генерал-полковник К.К.Рокоссовский и представитель Ставки Верховного Главнокомандования маршал артиллерии Н.Н.Воронов допрашивают генерал-фельдмаршала Паулюса.</a:t>
            </a:r>
          </a:p>
          <a:p>
            <a:pPr algn="ctr" eaLnBrk="0" hangingPunct="0">
              <a:spcBef>
                <a:spcPct val="50000"/>
              </a:spcBef>
            </a:pPr>
            <a:endParaRPr lang="ru-RU" sz="1600">
              <a:effectLst/>
            </a:endParaRPr>
          </a:p>
          <a:p>
            <a:pPr eaLnBrk="0" hangingPunct="0">
              <a:spcBef>
                <a:spcPct val="50000"/>
              </a:spcBef>
            </a:pPr>
            <a:endParaRPr lang="ru-RU">
              <a:effectLst/>
            </a:endParaRPr>
          </a:p>
          <a:p>
            <a:pPr eaLnBrk="0" hangingPunct="0">
              <a:spcBef>
                <a:spcPct val="50000"/>
              </a:spcBef>
            </a:pPr>
            <a:endParaRPr lang="ru-RU" sz="1400">
              <a:effectLst/>
            </a:endParaRPr>
          </a:p>
          <a:p>
            <a:pPr eaLnBrk="0" hangingPunct="0">
              <a:spcBef>
                <a:spcPct val="50000"/>
              </a:spcBef>
            </a:pPr>
            <a:endParaRPr lang="ru-RU" sz="1400">
              <a:effectLst/>
            </a:endParaRPr>
          </a:p>
        </p:txBody>
      </p:sp>
    </p:spTree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107" name="Rectangle 3"/>
          <p:cNvSpPr>
            <a:spLocks noGrp="1" noChangeArrowheads="1"/>
          </p:cNvSpPr>
          <p:nvPr>
            <p:ph idx="1"/>
          </p:nvPr>
        </p:nvSpPr>
        <p:spPr>
          <a:xfrm>
            <a:off x="0" y="2852738"/>
            <a:ext cx="4897438" cy="1944687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ru-RU" dirty="0" smtClean="0">
                <a:solidFill>
                  <a:schemeClr val="accent4">
                    <a:lumMod val="10000"/>
                  </a:schemeClr>
                </a:solidFill>
                <a:effectLst/>
              </a:rPr>
              <a:t>31 января 1943 года фельдмаршал Паулюс был взят в плен советскими воинами.</a:t>
            </a:r>
          </a:p>
        </p:txBody>
      </p:sp>
      <p:pic>
        <p:nvPicPr>
          <p:cNvPr id="10243" name="Picture 5" descr="п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76825" y="1700213"/>
            <a:ext cx="3311525" cy="4573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pic>
        <p:nvPicPr>
          <p:cNvPr id="11267" name="Рисунок 3" descr="44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717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cover dir="ru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4" name="Picture 4" descr="images (64)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333375"/>
            <a:ext cx="8229600" cy="6048375"/>
          </a:xfrm>
        </p:spPr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2400"/>
              <a:t>         </a:t>
            </a:r>
            <a:r>
              <a:rPr lang="ru-RU" sz="2800" b="1">
                <a:solidFill>
                  <a:schemeClr val="tx2"/>
                </a:solidFill>
              </a:rPr>
              <a:t>Сталинградская битва стала переломным моментом в Великой </a:t>
            </a:r>
            <a:r>
              <a:rPr lang="ru-RU" b="1">
                <a:solidFill>
                  <a:schemeClr val="tx2"/>
                </a:solidFill>
              </a:rPr>
              <a:t>Отечественной</a:t>
            </a:r>
            <a:r>
              <a:rPr lang="ru-RU" sz="2800" b="1">
                <a:solidFill>
                  <a:schemeClr val="tx2"/>
                </a:solidFill>
              </a:rPr>
              <a:t> войне. Она продолжалась 200 дней и ночей. В ходе сражения фашистская армия потеряла в общей сложности 1,5 млн. солдат и офицеров, т. е. 25% всех своих сил, действовавших на советско-германском фронте.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2800" b="1">
                <a:solidFill>
                  <a:schemeClr val="tx2"/>
                </a:solidFill>
              </a:rPr>
              <a:t>          Сталинград – город, ставший символом величайшего мужества нашего народа. 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2800" b="1">
                <a:solidFill>
                  <a:schemeClr val="tx2"/>
                </a:solidFill>
              </a:rPr>
              <a:t>          Сталинград останется в веках в памяти человечества…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ru-RU" sz="2800" b="1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7" name="Picture 7" descr="images (61)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5846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>
                <a:latin typeface="Gill Sans Ultra Bold" pitchFamily="34" charset="0"/>
              </a:rPr>
              <a:t>Вечная слава героям</a:t>
            </a:r>
            <a:r>
              <a:rPr lang="ru-RU" b="1" i="1">
                <a:latin typeface="Arial" charset="0"/>
              </a:rPr>
              <a:t>!..</a:t>
            </a:r>
          </a:p>
        </p:txBody>
      </p:sp>
      <p:pic>
        <p:nvPicPr>
          <p:cNvPr id="35845" name="Picture 5" descr="images (47)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1547813" y="2060575"/>
            <a:ext cx="6408737" cy="399732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Rectangle 3"/>
          <p:cNvSpPr>
            <a:spLocks noGrp="1" noChangeArrowheads="1"/>
          </p:cNvSpPr>
          <p:nvPr>
            <p:ph idx="1"/>
          </p:nvPr>
        </p:nvSpPr>
        <p:spPr>
          <a:xfrm>
            <a:off x="4140200" y="1484313"/>
            <a:ext cx="4724400" cy="865187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ru-RU" smtClean="0"/>
              <a:t>8 мая 1965г.</a:t>
            </a:r>
          </a:p>
        </p:txBody>
      </p:sp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323850" y="404813"/>
            <a:ext cx="8540750" cy="1143000"/>
          </a:xfrm>
        </p:spPr>
        <p:txBody>
          <a:bodyPr/>
          <a:lstStyle/>
          <a:p>
            <a:pPr eaLnBrk="1" hangingPunct="1"/>
            <a:r>
              <a:rPr lang="ru-RU" b="1" smtClean="0"/>
              <a:t>Город герой – </a:t>
            </a:r>
            <a:r>
              <a:rPr lang="ru-RU" b="1" smtClean="0">
                <a:solidFill>
                  <a:srgbClr val="FF6600"/>
                </a:solidFill>
              </a:rPr>
              <a:t>Сталинград</a:t>
            </a:r>
          </a:p>
        </p:txBody>
      </p:sp>
      <p:sp>
        <p:nvSpPr>
          <p:cNvPr id="16388" name="Text Box 4"/>
          <p:cNvSpPr txBox="1">
            <a:spLocks noChangeArrowheads="1"/>
          </p:cNvSpPr>
          <p:nvPr/>
        </p:nvSpPr>
        <p:spPr bwMode="auto">
          <a:xfrm>
            <a:off x="755650" y="5589588"/>
            <a:ext cx="33845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>
                <a:latin typeface="Tahoma" pitchFamily="34" charset="0"/>
              </a:rPr>
              <a:t>Разрушения в Сталинграде, октябрь 1942г.</a:t>
            </a:r>
          </a:p>
        </p:txBody>
      </p:sp>
      <p:pic>
        <p:nvPicPr>
          <p:cNvPr id="16389" name="Picture 5" descr="Рисунок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2349500"/>
            <a:ext cx="4584700" cy="307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0" name="Picture 6" descr="111"/>
          <p:cNvPicPr>
            <a:picLocks noChangeAspect="1" noChangeArrowheads="1"/>
          </p:cNvPicPr>
          <p:nvPr/>
        </p:nvPicPr>
        <p:blipFill>
          <a:blip r:embed="rId3" cstate="print">
            <a:lum bright="6000" contrast="6000"/>
          </a:blip>
          <a:srcRect/>
          <a:stretch>
            <a:fillRect/>
          </a:stretch>
        </p:blipFill>
        <p:spPr bwMode="auto">
          <a:xfrm>
            <a:off x="4859338" y="3141663"/>
            <a:ext cx="4103687" cy="3340100"/>
          </a:xfrm>
          <a:prstGeom prst="rect">
            <a:avLst/>
          </a:prstGeom>
          <a:noFill/>
          <a:ln w="57150" cmpd="thickThin">
            <a:solidFill>
              <a:schemeClr val="tx2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мед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588125" y="404813"/>
            <a:ext cx="1900238" cy="3600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4" name="Rectangle 4"/>
          <p:cNvSpPr>
            <a:spLocks noGrp="1" noChangeArrowheads="1"/>
          </p:cNvSpPr>
          <p:nvPr>
            <p:ph idx="1"/>
          </p:nvPr>
        </p:nvSpPr>
        <p:spPr>
          <a:xfrm>
            <a:off x="250825" y="1844675"/>
            <a:ext cx="8540750" cy="820738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ru-RU" smtClean="0"/>
              <a:t>22 декабря 1942г.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title"/>
          </p:nvPr>
        </p:nvSpPr>
        <p:spPr>
          <a:xfrm>
            <a:off x="323850" y="404813"/>
            <a:ext cx="8540750" cy="11430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sz="4000" b="1" smtClean="0"/>
              <a:t>Медаль</a:t>
            </a:r>
            <a:br>
              <a:rPr lang="ru-RU" sz="4000" b="1" smtClean="0"/>
            </a:br>
            <a:r>
              <a:rPr lang="ru-RU" sz="4000" b="1" smtClean="0"/>
              <a:t>«За Оборону Сталинграда»</a:t>
            </a:r>
          </a:p>
        </p:txBody>
      </p:sp>
      <p:sp>
        <p:nvSpPr>
          <p:cNvPr id="15365" name="Text Box 5"/>
          <p:cNvSpPr txBox="1">
            <a:spLocks noChangeArrowheads="1"/>
          </p:cNvSpPr>
          <p:nvPr/>
        </p:nvSpPr>
        <p:spPr bwMode="auto">
          <a:xfrm>
            <a:off x="395288" y="4149725"/>
            <a:ext cx="8351837" cy="2282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u="sng">
                <a:solidFill>
                  <a:schemeClr val="tx2"/>
                </a:solidFill>
                <a:latin typeface="Tahoma" pitchFamily="34" charset="0"/>
              </a:rPr>
              <a:t>125 человек</a:t>
            </a:r>
            <a:r>
              <a:rPr lang="ru-RU" sz="2400">
                <a:latin typeface="Tahoma" pitchFamily="34" charset="0"/>
              </a:rPr>
              <a:t> получили звание «Герой Советского Союза» в Сталинградской битве</a:t>
            </a:r>
          </a:p>
          <a:p>
            <a:pPr algn="ctr">
              <a:spcBef>
                <a:spcPct val="50000"/>
              </a:spcBef>
            </a:pPr>
            <a:r>
              <a:rPr lang="ru-RU" sz="2400" u="sng">
                <a:solidFill>
                  <a:schemeClr val="tx2"/>
                </a:solidFill>
                <a:latin typeface="Tahoma" pitchFamily="34" charset="0"/>
              </a:rPr>
              <a:t>750 тыс. человек</a:t>
            </a:r>
            <a:r>
              <a:rPr lang="ru-RU" sz="2400">
                <a:latin typeface="Tahoma" pitchFamily="34" charset="0"/>
              </a:rPr>
              <a:t> награждены медалью «За оборону Сталинграда»</a:t>
            </a:r>
          </a:p>
          <a:p>
            <a:pPr algn="just">
              <a:spcBef>
                <a:spcPct val="50000"/>
              </a:spcBef>
            </a:pPr>
            <a:endParaRPr lang="ru-RU" sz="2400">
              <a:latin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313" y="5643563"/>
            <a:ext cx="8643937" cy="1214437"/>
          </a:xfrm>
        </p:spPr>
        <p:txBody>
          <a:bodyPr/>
          <a:lstStyle/>
          <a:p>
            <a:pPr algn="just">
              <a:defRPr/>
            </a:pPr>
            <a:r>
              <a:rPr lang="ru-RU" sz="3200" b="0" cap="none" dirty="0" smtClean="0">
                <a:solidFill>
                  <a:srgbClr val="000000"/>
                </a:solidFill>
                <a:effectLst/>
                <a:latin typeface="+mn-lt"/>
                <a:cs typeface="Times New Roman" pitchFamily="18" charset="0"/>
              </a:rPr>
              <a:t>У входа на Мамаев курган. Скульптура «Память поколений».</a:t>
            </a:r>
            <a:endParaRPr lang="ru-RU" sz="3200" b="0" dirty="0">
              <a:solidFill>
                <a:srgbClr val="000000"/>
              </a:solidFill>
              <a:effectLst/>
              <a:latin typeface="+mn-lt"/>
              <a:cs typeface="Times New Roman" pitchFamily="18" charset="0"/>
            </a:endParaRPr>
          </a:p>
        </p:txBody>
      </p:sp>
      <p:pic>
        <p:nvPicPr>
          <p:cNvPr id="15363" name="Рисунок 8" descr="У входа на Мамаев курган. Скульптура Память поколений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63" y="0"/>
            <a:ext cx="7929562" cy="557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pull dir="ld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Рисунок 4" descr="image_2344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2177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pull dir="r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Рисунок 3" descr="mamaev15_20070120_1342524104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7" name="Picture 5" descr="images (64)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3318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b="1">
                <a:latin typeface="Arial" charset="0"/>
              </a:rPr>
              <a:t>В августе 1942 г. фашистские войска начали массированное наступление на Сталинград.</a:t>
            </a:r>
          </a:p>
        </p:txBody>
      </p:sp>
      <p:pic>
        <p:nvPicPr>
          <p:cNvPr id="13321" name="Picture 9" descr="images (54)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179388" y="2420938"/>
            <a:ext cx="4392612" cy="3095625"/>
          </a:xfrm>
        </p:spPr>
      </p:pic>
      <p:pic>
        <p:nvPicPr>
          <p:cNvPr id="13322" name="Picture 10" descr="images (23)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/>
          <a:srcRect/>
          <a:stretch>
            <a:fillRect/>
          </a:stretch>
        </p:blipFill>
        <p:spPr>
          <a:xfrm>
            <a:off x="4716463" y="2420938"/>
            <a:ext cx="4248150" cy="309562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 smtClean="0">
                <a:solidFill>
                  <a:schemeClr val="accent4">
                    <a:lumMod val="10000"/>
                  </a:schemeClr>
                </a:solidFill>
                <a:effectLst/>
              </a:rPr>
              <a:t> </a:t>
            </a:r>
          </a:p>
        </p:txBody>
      </p:sp>
      <p:sp>
        <p:nvSpPr>
          <p:cNvPr id="1689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1" y="1196752"/>
            <a:ext cx="4042791" cy="5089748"/>
          </a:xfrm>
        </p:spPr>
        <p:txBody>
          <a:bodyPr>
            <a:normAutofit lnSpcReduction="10000"/>
          </a:bodyPr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Скульптура «Родина-мать зовёт!» – одна из самых больших на планете. Её вес – 8000 тонн, высота – 85 метров: 4 метра постамент, 52 метра скульптура.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Меч: длина – 29 метров, вес – 400 тонн 300 кг. Строили весь мемориал 8 лет – с 1959 по 1967гг</a:t>
            </a:r>
          </a:p>
        </p:txBody>
      </p:sp>
      <p:pic>
        <p:nvPicPr>
          <p:cNvPr id="18436" name="Рисунок 5" descr="41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55976" y="332656"/>
            <a:ext cx="4126037" cy="59538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strips dir="ru"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algn="just" eaLnBrk="1" hangingPunct="1">
              <a:lnSpc>
                <a:spcPct val="90000"/>
              </a:lnSpc>
            </a:pPr>
            <a:r>
              <a:rPr lang="ru-RU" sz="2800" dirty="0" smtClean="0">
                <a:effectLst/>
                <a:latin typeface="Arial" charset="0"/>
              </a:rPr>
              <a:t>Разгром немецко-фашистских войск под Сталинградом положил начало коренному перелому в Великой Отечественной войне.</a:t>
            </a:r>
          </a:p>
          <a:p>
            <a:pPr algn="just" eaLnBrk="1" hangingPunct="1">
              <a:lnSpc>
                <a:spcPct val="90000"/>
              </a:lnSpc>
            </a:pPr>
            <a:r>
              <a:rPr lang="ru-RU" sz="2800" dirty="0" smtClean="0">
                <a:effectLst/>
                <a:latin typeface="Arial" charset="0"/>
              </a:rPr>
              <a:t>Сталинградская битва показала военное искусство советских полководцев, боевое мастерство советских воинов, их выдержку, мужество и героизм.</a:t>
            </a:r>
          </a:p>
          <a:p>
            <a:pPr algn="just" eaLnBrk="1" hangingPunct="1">
              <a:lnSpc>
                <a:spcPct val="90000"/>
              </a:lnSpc>
            </a:pPr>
            <a:r>
              <a:rPr lang="ru-RU" sz="2800" dirty="0" smtClean="0">
                <a:effectLst/>
                <a:latin typeface="Arial" charset="0"/>
              </a:rPr>
              <a:t>Сталинградская битва укрепила авторитет России в мире.</a:t>
            </a:r>
          </a:p>
        </p:txBody>
      </p:sp>
      <p:sp>
        <p:nvSpPr>
          <p:cNvPr id="139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4000" b="1" dirty="0" smtClean="0"/>
              <a:t>                           Выводы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3600" smtClean="0"/>
              <a:t>Начало Великой Отечественной войны</a:t>
            </a:r>
          </a:p>
        </p:txBody>
      </p:sp>
      <p:sp>
        <p:nvSpPr>
          <p:cNvPr id="28677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179388" y="1700213"/>
            <a:ext cx="5184775" cy="4897437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ru-RU" sz="2400" smtClean="0"/>
              <a:t>       </a:t>
            </a:r>
            <a:r>
              <a:rPr lang="ru-RU" sz="2400" smtClean="0">
                <a:effectLst/>
                <a:latin typeface="Times New Roman" pitchFamily="18" charset="0"/>
              </a:rPr>
              <a:t>22 июня 1941 года фашистская Германия без объявления войны напала на Советский Союз. 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2400" smtClean="0">
                <a:effectLst/>
                <a:latin typeface="Times New Roman" pitchFamily="18" charset="0"/>
              </a:rPr>
              <a:t>      Этот вероломный акт был совершен, несмотря на существование </a:t>
            </a:r>
            <a:r>
              <a:rPr lang="ru-RU" sz="2400" smtClean="0">
                <a:effectLst/>
                <a:latin typeface="Arial" charset="0"/>
              </a:rPr>
              <a:t>советско-германского</a:t>
            </a:r>
            <a:r>
              <a:rPr lang="ru-RU" sz="2400" smtClean="0">
                <a:effectLst/>
                <a:latin typeface="Times New Roman" pitchFamily="18" charset="0"/>
              </a:rPr>
              <a:t> договора о ненападении. Началась Великая Отечественная война, которая продолжалась 1418 дней и ночей – почти 4 героических и трагических года.</a:t>
            </a:r>
          </a:p>
        </p:txBody>
      </p:sp>
      <p:pic>
        <p:nvPicPr>
          <p:cNvPr id="5124" name="Picture 7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435600" y="1844675"/>
            <a:ext cx="3384550" cy="4033838"/>
          </a:xfrm>
        </p:spPr>
      </p:pic>
    </p:spTree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sz="4000" smtClean="0"/>
              <a:t>Победа Красной армии под Москвой</a:t>
            </a:r>
          </a:p>
        </p:txBody>
      </p:sp>
      <p:sp>
        <p:nvSpPr>
          <p:cNvPr id="32775" name="Rectangle 7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1773238"/>
            <a:ext cx="4495800" cy="5084762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ru-RU" sz="900" smtClean="0"/>
              <a:t>             </a:t>
            </a:r>
            <a:r>
              <a:rPr lang="ru-RU" sz="2400" smtClean="0">
                <a:effectLst/>
                <a:latin typeface="Arial" charset="0"/>
              </a:rPr>
              <a:t>6 декабря 1941 года войска Западного Калининского и Юго-Западного фронтов перешли в контрнаступление под Москвой.  В январе 1942 года Красная Армия развернула общее наступление на широком фронте и продвинулась на запад местами более чем на 400 километров. 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ru-RU" sz="2400" smtClean="0">
              <a:effectLst/>
              <a:latin typeface="Arial" charset="0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2800" smtClean="0">
              <a:effectLst/>
              <a:latin typeface="Arial" charset="0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2800" b="1" smtClean="0"/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2000" smtClean="0"/>
          </a:p>
        </p:txBody>
      </p:sp>
      <p:pic>
        <p:nvPicPr>
          <p:cNvPr id="6148" name="Picture 9" descr="Image0019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500563" y="2205038"/>
            <a:ext cx="4392612" cy="2952750"/>
          </a:xfrm>
        </p:spPr>
      </p:pic>
      <p:sp>
        <p:nvSpPr>
          <p:cNvPr id="6149" name="Text Box 11"/>
          <p:cNvSpPr txBox="1">
            <a:spLocks noChangeArrowheads="1"/>
          </p:cNvSpPr>
          <p:nvPr/>
        </p:nvSpPr>
        <p:spPr bwMode="auto">
          <a:xfrm>
            <a:off x="4932363" y="5300663"/>
            <a:ext cx="3816350" cy="1054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>
                <a:effectLst/>
                <a:latin typeface="Times New Roman" pitchFamily="18" charset="0"/>
              </a:rPr>
              <a:t>   Парад советских войск на  Красной площади</a:t>
            </a:r>
          </a:p>
          <a:p>
            <a:pPr algn="ctr">
              <a:spcBef>
                <a:spcPct val="50000"/>
              </a:spcBef>
            </a:pPr>
            <a:r>
              <a:rPr lang="ru-RU">
                <a:effectLst/>
                <a:latin typeface="Times New Roman" pitchFamily="18" charset="0"/>
              </a:rPr>
              <a:t>7 ноября 1941 года</a:t>
            </a:r>
          </a:p>
        </p:txBody>
      </p:sp>
    </p:spTree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260350"/>
            <a:ext cx="8229600" cy="1143000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sz="4000" b="1" smtClean="0"/>
              <a:t>Сталинградская битва</a:t>
            </a:r>
            <a:r>
              <a:rPr lang="ru-RU" sz="3200" smtClean="0"/>
              <a:t/>
            </a:r>
            <a:br>
              <a:rPr lang="ru-RU" sz="3200" smtClean="0"/>
            </a:br>
            <a:r>
              <a:rPr lang="ru-RU" sz="3200" smtClean="0"/>
              <a:t> (</a:t>
            </a:r>
            <a:r>
              <a:rPr lang="ru-RU" sz="2800" smtClean="0"/>
              <a:t>июль</a:t>
            </a:r>
            <a:r>
              <a:rPr lang="ru-RU" sz="3200" smtClean="0"/>
              <a:t>1942-</a:t>
            </a:r>
            <a:r>
              <a:rPr lang="ru-RU" sz="2800" smtClean="0"/>
              <a:t>февраль</a:t>
            </a:r>
            <a:r>
              <a:rPr lang="ru-RU" sz="3200" smtClean="0"/>
              <a:t>1943г.г.)</a:t>
            </a:r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-180975" y="1484784"/>
            <a:ext cx="5184775" cy="5689129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ru-RU" sz="1600" dirty="0" smtClean="0"/>
              <a:t>       </a:t>
            </a:r>
            <a:r>
              <a:rPr lang="ru-RU" sz="2400" dirty="0" smtClean="0">
                <a:effectLst/>
                <a:latin typeface="Arial" charset="0"/>
              </a:rPr>
              <a:t>28 июня началось наступление группы армий «Юг». Около 90 фашистских дивизий обрушились на позиции советских войск. Наши войска в середине июля 1942 года были вынуждены отойти к Воронежу, оставили Донбасс и заняли оборону в большой излучине Дона. Создалась непосредственная угроза Сталинграду и Северному Кавказу. </a:t>
            </a:r>
          </a:p>
        </p:txBody>
      </p:sp>
      <p:pic>
        <p:nvPicPr>
          <p:cNvPr id="7172" name="Picture 13" descr="Image0001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691062" y="1708150"/>
            <a:ext cx="3952875" cy="4314825"/>
          </a:xfrm>
        </p:spPr>
      </p:pic>
    </p:spTree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>
            <a:spLocks noChangeArrowheads="1"/>
          </p:cNvSpPr>
          <p:nvPr/>
        </p:nvSpPr>
        <p:spPr bwMode="auto">
          <a:xfrm>
            <a:off x="900113" y="333375"/>
            <a:ext cx="7416800" cy="2584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/>
              <a:t>     В 1942 году у стен Сталинграда решалась судьба всего цивилизованного мира. В междуречье Волги и Дона развернулось величайшее в истории войн сражение. </a:t>
            </a:r>
          </a:p>
          <a:p>
            <a:pPr algn="just">
              <a:lnSpc>
                <a:spcPct val="150000"/>
              </a:lnSpc>
            </a:pPr>
            <a:r>
              <a:rPr lang="ru-RU"/>
              <a:t>     12 июля 1942 г. был образован Сталинградский фронт, а день 17 июля вошел в историю как начало Сталинградской битвы.    </a:t>
            </a:r>
            <a:br>
              <a:rPr lang="ru-RU"/>
            </a:br>
            <a:endParaRPr lang="ru-RU"/>
          </a:p>
        </p:txBody>
      </p:sp>
      <p:pic>
        <p:nvPicPr>
          <p:cNvPr id="3" name="Рисунок 2" descr="stalingrad_01 до войны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4075" y="2492375"/>
            <a:ext cx="3576638" cy="2725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st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75288" y="4005263"/>
            <a:ext cx="3668712" cy="2605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0"/>
                            </p:stCondLst>
                            <p:childTnLst>
                              <p:par>
                                <p:cTn id="14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eaLnBrk="1" hangingPunct="1">
              <a:buFontTx/>
              <a:buNone/>
            </a:pPr>
            <a:r>
              <a:rPr lang="ru-RU" sz="3200" dirty="0" smtClean="0"/>
              <a:t>«8 июля 1942г. Весь личный состав училища под командованием полковника </a:t>
            </a:r>
            <a:r>
              <a:rPr lang="ru-RU" sz="3200" dirty="0" err="1" smtClean="0"/>
              <a:t>Ситникова</a:t>
            </a:r>
            <a:r>
              <a:rPr lang="ru-RU" sz="3200" dirty="0" smtClean="0"/>
              <a:t> направляется на защиту Сталинграда. В составе 64-й армии генерал-майора С. Шумилова мы приняли участие в первых боях».  </a:t>
            </a:r>
          </a:p>
        </p:txBody>
      </p:sp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Из дневника русского курсанта: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4000" b="1" smtClean="0"/>
              <a:t>«Ни шагу назад !»</a:t>
            </a:r>
          </a:p>
        </p:txBody>
      </p:sp>
      <p:sp>
        <p:nvSpPr>
          <p:cNvPr id="9219" name="Text Box 5"/>
          <p:cNvSpPr txBox="1">
            <a:spLocks noChangeArrowheads="1"/>
          </p:cNvSpPr>
          <p:nvPr/>
        </p:nvSpPr>
        <p:spPr bwMode="auto">
          <a:xfrm>
            <a:off x="107950" y="2060575"/>
            <a:ext cx="3816350" cy="2830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ru-RU" sz="2400" dirty="0">
                <a:effectLst/>
                <a:latin typeface="Times New Roman" pitchFamily="18" charset="0"/>
              </a:rPr>
              <a:t>   </a:t>
            </a:r>
            <a:r>
              <a:rPr lang="ru-RU" sz="2400" dirty="0">
                <a:effectLst/>
              </a:rPr>
              <a:t>28 июля 1942 года Народный комиссар обороны СССР издал приказ № 227, вошедший в историю под названием</a:t>
            </a:r>
          </a:p>
          <a:p>
            <a:pPr eaLnBrk="0" hangingPunct="0">
              <a:spcBef>
                <a:spcPct val="50000"/>
              </a:spcBef>
            </a:pPr>
            <a:r>
              <a:rPr lang="ru-RU" sz="2400" dirty="0">
                <a:effectLst/>
              </a:rPr>
              <a:t> «Ни шагу назад!»</a:t>
            </a:r>
          </a:p>
        </p:txBody>
      </p:sp>
      <p:pic>
        <p:nvPicPr>
          <p:cNvPr id="9220" name="Picture 6" descr="Image002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03688" y="1989138"/>
            <a:ext cx="4789487" cy="3167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21" name="Text Box 7"/>
          <p:cNvSpPr txBox="1">
            <a:spLocks noChangeArrowheads="1"/>
          </p:cNvSpPr>
          <p:nvPr/>
        </p:nvSpPr>
        <p:spPr bwMode="auto">
          <a:xfrm>
            <a:off x="4356100" y="5300663"/>
            <a:ext cx="4319588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ru-RU">
                <a:effectLst/>
              </a:rPr>
              <a:t>Атака немецких танков отбита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96</TotalTime>
  <Words>1004</Words>
  <Application>Microsoft Office PowerPoint</Application>
  <PresentationFormat>Экран (4:3)</PresentationFormat>
  <Paragraphs>82</Paragraphs>
  <Slides>31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31</vt:i4>
      </vt:variant>
    </vt:vector>
  </HeadingPairs>
  <TitlesOfParts>
    <vt:vector size="32" baseType="lpstr">
      <vt:lpstr>Бумажная</vt:lpstr>
      <vt:lpstr>Сталинградская битва 17 июля1942 –  2 февраля1943</vt:lpstr>
      <vt:lpstr>Довоенный Сталинград (Волгоград), расположенный на берегу великой реки Волги,  был одним из прекраснейших городов нашей страны…</vt:lpstr>
      <vt:lpstr>В августе 1942 г. фашистские войска начали массированное наступление на Сталинград.</vt:lpstr>
      <vt:lpstr>Начало Великой Отечественной войны</vt:lpstr>
      <vt:lpstr>Победа Красной армии под Москвой</vt:lpstr>
      <vt:lpstr>Сталинградская битва  (июль1942-февраль1943г.г.)</vt:lpstr>
      <vt:lpstr>Слайд 7</vt:lpstr>
      <vt:lpstr>Из дневника русского курсанта:</vt:lpstr>
      <vt:lpstr>«Ни шагу назад !»</vt:lpstr>
      <vt:lpstr>Слайд 10</vt:lpstr>
      <vt:lpstr>Большая часть жителей Сталинграда не была эвакуирована. Люди прятались в подвалах домов, в руинах разрушенных зданий…</vt:lpstr>
      <vt:lpstr>Слайд 12</vt:lpstr>
      <vt:lpstr>Слайд 13</vt:lpstr>
      <vt:lpstr>Слайд 14</vt:lpstr>
      <vt:lpstr>Слайд 15</vt:lpstr>
      <vt:lpstr>Битва за Мамаев курган </vt:lpstr>
      <vt:lpstr>                Из речи Гитлера</vt:lpstr>
      <vt:lpstr>Из дневника немецкого офицера:</vt:lpstr>
      <vt:lpstr>Солдаты Красной Армии героически сражались за каждую улицу, дом, подъезд…</vt:lpstr>
      <vt:lpstr>Капитуляция армии Паулюса Операция «Кольцо»</vt:lpstr>
      <vt:lpstr>Слайд 21</vt:lpstr>
      <vt:lpstr>Слайд 22</vt:lpstr>
      <vt:lpstr>Слайд 23</vt:lpstr>
      <vt:lpstr>Вечная слава героям!..</vt:lpstr>
      <vt:lpstr>Город герой – Сталинград</vt:lpstr>
      <vt:lpstr>Медаль «За Оборону Сталинграда»</vt:lpstr>
      <vt:lpstr>У входа на Мамаев курган. Скульптура «Память поколений».</vt:lpstr>
      <vt:lpstr>Слайд 28</vt:lpstr>
      <vt:lpstr>Слайд 29</vt:lpstr>
      <vt:lpstr> </vt:lpstr>
      <vt:lpstr>                           Выводы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Родители</dc:creator>
  <cp:lastModifiedBy>учитель</cp:lastModifiedBy>
  <cp:revision>15</cp:revision>
  <dcterms:created xsi:type="dcterms:W3CDTF">2013-02-01T15:17:24Z</dcterms:created>
  <dcterms:modified xsi:type="dcterms:W3CDTF">2018-02-09T03:18:03Z</dcterms:modified>
</cp:coreProperties>
</file>