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ED500-B226-4DAC-93F0-A28CB243DFE3}" type="datetimeFigureOut">
              <a:rPr lang="ru-RU" smtClean="0"/>
              <a:t>04.02.2013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1D1AD-0F87-49D8-A508-4861C06774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Урок по английскому  языку </a:t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в 11 классе</a:t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по теме </a:t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«</a:t>
            </a:r>
            <a:r>
              <a:rPr lang="en-US" sz="3200" b="1" dirty="0" smtClean="0">
                <a:solidFill>
                  <a:srgbClr val="C00000"/>
                </a:solidFill>
                <a:latin typeface="Comic Sans MS" pitchFamily="66" charset="0"/>
              </a:rPr>
              <a:t>Gerund or Infinitive</a:t>
            </a: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»</a:t>
            </a:r>
            <a:r>
              <a:rPr lang="en-US" sz="32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br>
              <a:rPr lang="en-US" sz="32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«Герундий или инфинитив»</a:t>
            </a:r>
            <a:r>
              <a:rPr lang="en-US" sz="3200" b="1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ГБОУ СОШ № 270</a:t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учитель Стрижевская Ирина Сергеевна</a:t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>г. Санкт-Петербург 2012 г.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0"/>
            <a:ext cx="728667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51825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571500" y="1600200"/>
          <a:ext cx="8115300" cy="454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7650"/>
                <a:gridCol w="4057650"/>
              </a:tblGrid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Prepositions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ing</a:t>
                      </a:r>
                      <a:r>
                        <a:rPr lang="en-US" baseline="0" dirty="0" smtClean="0"/>
                        <a:t> form</a:t>
                      </a:r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Too/enough constructions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Verbs of preference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Modal verbs 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to-infinitive</a:t>
                      </a:r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look forward to</a:t>
                      </a:r>
                      <a:endParaRPr lang="ru-RU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Let/make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Can’t stand/help/imagine</a:t>
                      </a:r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Infinitive without to</a:t>
                      </a:r>
                      <a:endParaRPr lang="ru-RU" dirty="0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Don’t mind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How about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4344">
                <a:tc>
                  <a:txBody>
                    <a:bodyPr/>
                    <a:lstStyle/>
                    <a:p>
                      <a:r>
                        <a:rPr lang="en-US" dirty="0" smtClean="0"/>
                        <a:t>To express purpose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00042"/>
            <a:ext cx="643521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2143108" y="1785926"/>
            <a:ext cx="3929090" cy="57150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143240" y="2285992"/>
            <a:ext cx="2928958" cy="135732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714612" y="2500306"/>
            <a:ext cx="3429024" cy="28575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14612" y="2786058"/>
            <a:ext cx="3357586" cy="100013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928794" y="3214686"/>
            <a:ext cx="3857652" cy="200026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143108" y="2571744"/>
            <a:ext cx="4071966" cy="107157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643042" y="4143380"/>
            <a:ext cx="4071966" cy="121444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214678" y="2643182"/>
            <a:ext cx="3214710" cy="18573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857356" y="2786058"/>
            <a:ext cx="3929090" cy="228601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2000232" y="2571744"/>
            <a:ext cx="4786346" cy="292895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428860" y="3929066"/>
            <a:ext cx="3500462" cy="207170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51825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0"/>
            <a:ext cx="731409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51825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571480"/>
            <a:ext cx="764383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51825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2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739331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8458200" cy="5500726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/>
              <a:t>Герундий</a:t>
            </a:r>
            <a:r>
              <a:rPr lang="ru-RU" sz="2800" dirty="0"/>
              <a:t> (</a:t>
            </a:r>
            <a:r>
              <a:rPr lang="ru-RU" sz="2800" dirty="0" err="1"/>
              <a:t>Herund</a:t>
            </a:r>
            <a:r>
              <a:rPr lang="ru-RU" sz="2800" dirty="0"/>
              <a:t>)— </a:t>
            </a:r>
            <a:r>
              <a:rPr lang="ru-RU" sz="2400" dirty="0"/>
              <a:t>одна из имеющихся в английском языке безличных форм глагола. Герундий иногда еще называют отглагольным существительным, поскольку имеет с существительными много общего. В английском языке герундий образуется посредством добавления к глаголу суффикса </a:t>
            </a:r>
            <a:r>
              <a:rPr lang="ru-RU" sz="2400" b="1" dirty="0"/>
              <a:t>–</a:t>
            </a:r>
            <a:r>
              <a:rPr lang="ru-RU" sz="2400" b="1" dirty="0" err="1"/>
              <a:t>ing</a:t>
            </a:r>
            <a:r>
              <a:rPr lang="ru-RU" sz="2400" dirty="0"/>
              <a:t>.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Comic Sans MS" pitchFamily="66" charset="0"/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886200"/>
            <a:ext cx="8143932" cy="17526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Инфинитив</a:t>
            </a:r>
            <a:r>
              <a:rPr lang="ru-RU" dirty="0">
                <a:solidFill>
                  <a:schemeClr val="tx1"/>
                </a:solidFill>
              </a:rPr>
              <a:t> – </a:t>
            </a:r>
            <a:r>
              <a:rPr lang="ru-RU" sz="2800" dirty="0">
                <a:solidFill>
                  <a:schemeClr val="tx1"/>
                </a:solidFill>
              </a:rPr>
              <a:t>другая безличная форма глагола в английском языке. Стандартная форма английского инфинитива образуется при помощи базовой формы глагола, которой предшествует частица </a:t>
            </a:r>
            <a:r>
              <a:rPr lang="ru-RU" sz="2800" b="1" dirty="0" err="1">
                <a:solidFill>
                  <a:schemeClr val="tx1"/>
                </a:solidFill>
              </a:rPr>
              <a:t>to</a:t>
            </a:r>
            <a:r>
              <a:rPr lang="ru-RU" sz="2800" dirty="0">
                <a:solidFill>
                  <a:schemeClr val="tx1"/>
                </a:solidFill>
              </a:rPr>
              <a:t>. В ряде случаев глагол употребляется без частицы </a:t>
            </a:r>
            <a:r>
              <a:rPr lang="ru-RU" sz="2800" dirty="0" err="1">
                <a:solidFill>
                  <a:schemeClr val="tx1"/>
                </a:solidFill>
              </a:rPr>
              <a:t>to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8172480" cy="5786477"/>
          </a:xfrm>
        </p:spPr>
        <p:txBody>
          <a:bodyPr>
            <a:noAutofit/>
          </a:bodyPr>
          <a:lstStyle/>
          <a:p>
            <a:r>
              <a:rPr lang="ru-RU" sz="3200" b="1" dirty="0"/>
              <a:t>1. Глагол + Герундий.</a:t>
            </a:r>
            <a:br>
              <a:rPr lang="ru-RU" sz="3200" b="1" dirty="0"/>
            </a:br>
            <a:r>
              <a:rPr lang="ru-RU" sz="3200" dirty="0"/>
              <a:t>В таких случаях объектом действия является другое действие. 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I </a:t>
            </a:r>
            <a:r>
              <a:rPr lang="ru-RU" sz="3200" dirty="0" err="1"/>
              <a:t>enjoy</a:t>
            </a:r>
            <a:r>
              <a:rPr lang="ru-RU" sz="3200" dirty="0"/>
              <a:t> </a:t>
            </a:r>
            <a:r>
              <a:rPr lang="ru-RU" sz="3200" dirty="0" err="1"/>
              <a:t>playing</a:t>
            </a:r>
            <a:r>
              <a:rPr lang="ru-RU" sz="3200" dirty="0"/>
              <a:t> </a:t>
            </a:r>
            <a:r>
              <a:rPr lang="ru-RU" sz="3200" dirty="0" err="1"/>
              <a:t>football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44" y="-1678794"/>
            <a:ext cx="8315356" cy="3357587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u="sng" dirty="0" smtClean="0"/>
              <a:t>Герундий </a:t>
            </a:r>
            <a:r>
              <a:rPr lang="ru-RU" sz="3200" b="1" u="sng" dirty="0"/>
              <a:t>употребляется после следующих </a:t>
            </a:r>
            <a:r>
              <a:rPr lang="ru-RU" sz="3200" b="1" u="sng" dirty="0" smtClean="0"/>
              <a:t>глаголов:</a:t>
            </a:r>
            <a:r>
              <a:rPr lang="en-US" sz="3200" b="1" u="sng" dirty="0" smtClean="0"/>
              <a:t> </a:t>
            </a:r>
            <a:br>
              <a:rPr lang="en-US" sz="3200" b="1" u="sng" dirty="0" smtClean="0"/>
            </a:br>
            <a:r>
              <a:rPr lang="en-US" sz="3200" dirty="0" smtClean="0"/>
              <a:t>stop, finish, delay, go on, put off, keep, give up, enjoy, mind, suggest, dislike, imagine,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regret, admit, deny, avoid, consider, involve, practice, miss, postpone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После слов </a:t>
            </a:r>
            <a:r>
              <a:rPr lang="en-US" sz="3200" dirty="0"/>
              <a:t>deny, suggest, regret, admit </a:t>
            </a:r>
            <a:r>
              <a:rPr lang="ru-RU" sz="3200" dirty="0"/>
              <a:t>может употребляться не герундий, а придаточное предложение с союзом "что".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/>
              <a:t>He suggested that we should run away. 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>/</a:t>
            </a:r>
            <a:r>
              <a:rPr lang="ru-RU" sz="3200" dirty="0"/>
              <a:t>Он предложил бежать./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2. Глагол + инфинитив.</a:t>
            </a:r>
            <a:br>
              <a:rPr lang="ru-RU" sz="3200" b="1" dirty="0"/>
            </a:br>
            <a:r>
              <a:rPr lang="ru-RU" sz="3200" dirty="0"/>
              <a:t>Объектом действия является, как и в предшествующем случае, другое действие. 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err="1"/>
              <a:t>She</a:t>
            </a:r>
            <a:r>
              <a:rPr lang="ru-RU" sz="3200" dirty="0"/>
              <a:t> </a:t>
            </a:r>
            <a:r>
              <a:rPr lang="ru-RU" sz="3200" dirty="0" err="1"/>
              <a:t>promised</a:t>
            </a:r>
            <a:r>
              <a:rPr lang="ru-RU" sz="3200" dirty="0"/>
              <a:t> </a:t>
            </a:r>
            <a:r>
              <a:rPr lang="ru-RU" sz="3200" dirty="0" err="1"/>
              <a:t>to</a:t>
            </a:r>
            <a:r>
              <a:rPr lang="ru-RU" sz="3200" dirty="0"/>
              <a:t> </a:t>
            </a:r>
            <a:r>
              <a:rPr lang="ru-RU" sz="3200" dirty="0" err="1"/>
              <a:t>come</a:t>
            </a:r>
            <a:r>
              <a:rPr lang="ru-RU" sz="3200" dirty="0"/>
              <a:t>.</a:t>
            </a:r>
            <a:br>
              <a:rPr lang="ru-RU" sz="3200" dirty="0"/>
            </a:br>
            <a:r>
              <a:rPr lang="ru-RU" sz="3200" dirty="0"/>
              <a:t>/Она обещала прийти/ </a:t>
            </a:r>
            <a:br>
              <a:rPr lang="ru-RU" sz="3200" dirty="0"/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-735013"/>
            <a:ext cx="7772400" cy="1470025"/>
          </a:xfrm>
        </p:spPr>
        <p:txBody>
          <a:bodyPr>
            <a:noAutofit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b="1" u="sng" dirty="0" smtClean="0"/>
              <a:t>Инфинитив </a:t>
            </a:r>
            <a:r>
              <a:rPr lang="ru-RU" sz="3200" b="1" u="sng" dirty="0"/>
              <a:t>используется после следующих глаголов: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agree, refuse, promise, threaten, offer, attempt, manage, fail, decide, plan, arrange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hope, appear, seem, pretend, afford, forget, learn, dare, tend, need, mean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После слов </a:t>
            </a:r>
            <a:r>
              <a:rPr lang="en-US" sz="3200" dirty="0"/>
              <a:t>ask, decide, know, remember, forget, explain, understand </a:t>
            </a:r>
            <a:r>
              <a:rPr lang="ru-RU" sz="3200" dirty="0"/>
              <a:t>перед инфинитивом могут следовать вопросительные местоимения "что", "куда", "как" и др.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/>
              <a:t>I asked him how to get to the station.</a:t>
            </a:r>
            <a:br>
              <a:rPr lang="en-US" sz="3200" dirty="0"/>
            </a:br>
            <a:r>
              <a:rPr lang="en-US" sz="3200" dirty="0"/>
              <a:t>/</a:t>
            </a:r>
            <a:r>
              <a:rPr lang="ru-RU" sz="3200" dirty="0"/>
              <a:t>Я спросил его, как добраться до станции./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1825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0"/>
            <a:ext cx="70723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50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Урок по английскому  языку  в 11 классе по теме  «Gerund or Infinitive»  «Герундий или инфинитив»   ГБОУ СОШ № 270 учитель Стрижевская Ирина Сергеевна г. Санкт-Петербург 2012 г.</vt:lpstr>
      <vt:lpstr>Герундий (Herund)— одна из имеющихся в английском языке безличных форм глагола. Герундий иногда еще называют отглагольным существительным, поскольку имеет с существительными много общего. В английском языке герундий образуется посредством добавления к глаголу суффикса –ing.  </vt:lpstr>
      <vt:lpstr>1. Глагол + Герундий. В таких случаях объектом действия является другое действие.   I enjoy playing football. </vt:lpstr>
      <vt:lpstr>            Герундий употребляется после следующих глаголов:  stop, finish, delay, go on, put off, keep, give up, enjoy, mind, suggest, dislike, imagine, regret, admit, deny, avoid, consider, involve, practice, miss, postpone</vt:lpstr>
      <vt:lpstr>После слов deny, suggest, regret, admit может употребляться не герундий, а придаточное предложение с союзом "что".  He suggested that we should run away.  /Он предложил бежать./</vt:lpstr>
      <vt:lpstr>2. Глагол + инфинитив. Объектом действия является, как и в предшествующем случае, другое действие.   She promised to come. /Она обещала прийти/  </vt:lpstr>
      <vt:lpstr>            Инфинитив используется после следующих глаголов:  agree, refuse, promise, threaten, offer, attempt, manage, fail, decide, plan, arrange hope, appear, seem, pretend, afford, forget, learn, dare, tend, need, mean</vt:lpstr>
      <vt:lpstr>После слов ask, decide, know, remember, forget, explain, understand перед инфинитивом могут следовать вопросительные местоимения "что", "куда", "как" и др.  I asked him how to get to the station. /Я спросил его, как добраться до станции./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английскому  языку  в 11 классе по теме  «Модальный глагол «can». What we can do, what we can’t do» ГБОУ СОШ № 270 учитель Стрижевская Ирина Сергеевна г. Санкт-Петербург 2012 г.</dc:title>
  <dc:creator>Irisha</dc:creator>
  <cp:lastModifiedBy>Irisha</cp:lastModifiedBy>
  <cp:revision>7</cp:revision>
  <dcterms:created xsi:type="dcterms:W3CDTF">2013-02-04T06:34:58Z</dcterms:created>
  <dcterms:modified xsi:type="dcterms:W3CDTF">2013-02-04T07:37:58Z</dcterms:modified>
</cp:coreProperties>
</file>