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80" r:id="rId6"/>
    <p:sldId id="278" r:id="rId7"/>
    <p:sldId id="262" r:id="rId8"/>
    <p:sldId id="263" r:id="rId9"/>
    <p:sldId id="282" r:id="rId10"/>
    <p:sldId id="283" r:id="rId11"/>
    <p:sldId id="261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69" r:id="rId20"/>
    <p:sldId id="284" r:id="rId21"/>
    <p:sldId id="270" r:id="rId22"/>
    <p:sldId id="271" r:id="rId23"/>
    <p:sldId id="272" r:id="rId24"/>
    <p:sldId id="276" r:id="rId25"/>
    <p:sldId id="281" r:id="rId26"/>
    <p:sldId id="277" r:id="rId27"/>
    <p:sldId id="275" r:id="rId28"/>
    <p:sldId id="257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8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%20&#1048;&#1074;&#1072;&#1085;&#1086;&#1074;&#1085;&#1072;\Desktop\&#1086;&#1089;&#1087;&#1072;%20&#1087;&#1086;&#1083;&#1080;&#1086;&#1084;&#1080;&#1077;&#1083;&#1080;&#1090;.wmv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%20&#1048;&#1074;&#1072;&#1085;&#1086;&#1074;&#1085;&#1072;\Desktop\&#1084;&#1077;&#1093;&#1072;&#1085;&#1080;&#1079;&#1084;%20&#1088;&#1072;&#1073;&#1086;&#1090;&#1099;%20&#1074;&#1080;&#1095;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8;&#1072;&#1090;&#1100;&#1103;&#1085;&#1072;%20&#1048;&#1074;&#1072;&#1085;&#1086;&#1074;&#1085;&#1072;\Desktop\&#1073;&#1072;&#1082;&#1090;&#1077;&#1088;&#1080;&#1086;&#1092;&#1072;&#1075;.mp4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64704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Какие формы жизни существуют на Земле?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Какие организмы относятся к неклеточным формам жизни?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Какое важное свойство живых организмов для вирусов не характерно?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На какие две группы делятся вирусы по строению?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Какое строение имеет простой вирус?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/>
              <a:t>Чем сложный вирус отличается от простого?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Краснуха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18" r="31794"/>
          <a:stretch/>
        </p:blipFill>
        <p:spPr>
          <a:xfrm>
            <a:off x="2505684" y="2060848"/>
            <a:ext cx="4132632" cy="3864099"/>
          </a:xfrm>
        </p:spPr>
      </p:pic>
    </p:spTree>
    <p:extLst>
      <p:ext uri="{BB962C8B-B14F-4D97-AF65-F5344CB8AC3E}">
        <p14:creationId xmlns:p14="http://schemas.microsoft.com/office/powerpoint/2010/main" val="3930644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Ветряная оспа</a:t>
            </a:r>
            <a:endParaRPr lang="ru-RU" dirty="0"/>
          </a:p>
        </p:txBody>
      </p:sp>
      <p:pic>
        <p:nvPicPr>
          <p:cNvPr id="17410" name="Picture 2" descr="Картинки по запросу ветряная оспа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595147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«Ласковый убийца»</a:t>
            </a:r>
            <a:endParaRPr lang="ru-RU" dirty="0"/>
          </a:p>
        </p:txBody>
      </p:sp>
      <p:pic>
        <p:nvPicPr>
          <p:cNvPr id="3" name="Picture 3" descr="picture">
            <a:hlinkClick r:id="rId2" action="ppaction://hlinksldjump"/>
          </p:cNvPr>
          <p:cNvPicPr preferRelativeResize="0">
            <a:picLocks noChangeArrowheads="1"/>
          </p:cNvPicPr>
          <p:nvPr/>
        </p:nvPicPr>
        <p:blipFill>
          <a:blip r:embed="rId3" cstate="print">
            <a:clrChange>
              <a:clrFrom>
                <a:srgbClr val="7CA6D8"/>
              </a:clrFrom>
              <a:clrTo>
                <a:srgbClr val="7CA6D8">
                  <a:alpha val="0"/>
                </a:srgbClr>
              </a:clrTo>
            </a:clrChange>
            <a:lum bright="-18000" contrast="30000"/>
          </a:blip>
          <a:srcRect l="1804" t="1601" r="1823" b="1601"/>
          <a:stretch>
            <a:fillRect/>
          </a:stretch>
        </p:blipFill>
        <p:spPr>
          <a:xfrm>
            <a:off x="755576" y="1556792"/>
            <a:ext cx="8065145" cy="4752628"/>
          </a:xfrm>
          <a:prstGeom prst="rect">
            <a:avLst/>
          </a:prstGeom>
          <a:ln>
            <a:solidFill>
              <a:srgbClr val="000000"/>
            </a:solidFill>
            <a:round/>
          </a:ln>
        </p:spPr>
      </p:pic>
      <p:pic>
        <p:nvPicPr>
          <p:cNvPr id="4" name="Picture 6" descr="HBV_Pictur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340065"/>
              </a:clrFrom>
              <a:clrTo>
                <a:srgbClr val="34006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3941763"/>
            <a:ext cx="30956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Герпес</a:t>
            </a:r>
            <a:endParaRPr lang="ru-RU" dirty="0"/>
          </a:p>
        </p:txBody>
      </p:sp>
      <p:pic>
        <p:nvPicPr>
          <p:cNvPr id="3" name="Picture 4" descr="gerp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552728" cy="44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Вирус </a:t>
            </a:r>
            <a:r>
              <a:rPr lang="ru-RU" dirty="0" err="1" smtClean="0"/>
              <a:t>Эбола</a:t>
            </a:r>
            <a:endParaRPr lang="ru-RU" dirty="0"/>
          </a:p>
        </p:txBody>
      </p:sp>
      <p:sp>
        <p:nvSpPr>
          <p:cNvPr id="19458" name="AutoShape 2" descr="Картинки по запросу вирус эбол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Картинки по запросу вирус эбол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Картинки по запросу вирус эбо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6768752" cy="4508965"/>
          </a:xfrm>
          <a:prstGeom prst="rect">
            <a:avLst/>
          </a:prstGeom>
          <a:noFill/>
        </p:spPr>
      </p:pic>
      <p:pic>
        <p:nvPicPr>
          <p:cNvPr id="19464" name="Picture 8" descr="Картинки по запросу вирус эб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680" y="116632"/>
            <a:ext cx="380107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 денге</a:t>
            </a:r>
            <a:endParaRPr lang="ru-RU" dirty="0"/>
          </a:p>
        </p:txBody>
      </p:sp>
      <p:pic>
        <p:nvPicPr>
          <p:cNvPr id="24578" name="Picture 2" descr="Картинки по запросу вирус денг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556792"/>
            <a:ext cx="8622011" cy="4680520"/>
          </a:xfrm>
          <a:prstGeom prst="rect">
            <a:avLst/>
          </a:prstGeom>
          <a:noFill/>
        </p:spPr>
      </p:pic>
      <p:sp>
        <p:nvSpPr>
          <p:cNvPr id="24580" name="AutoShape 4" descr="Картинки по запросу вирус денг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2" name="Picture 6" descr="Картинки по запросу вирус денге"/>
          <p:cNvPicPr>
            <a:picLocks noChangeAspect="1" noChangeArrowheads="1"/>
          </p:cNvPicPr>
          <p:nvPr/>
        </p:nvPicPr>
        <p:blipFill>
          <a:blip r:embed="rId3" cstate="print"/>
          <a:srcRect l="29959" t="13115" r="16364" b="11939"/>
          <a:stretch>
            <a:fillRect/>
          </a:stretch>
        </p:blipFill>
        <p:spPr bwMode="auto">
          <a:xfrm>
            <a:off x="6976559" y="0"/>
            <a:ext cx="2167441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 оспы</a:t>
            </a:r>
            <a:endParaRPr lang="ru-RU" dirty="0"/>
          </a:p>
        </p:txBody>
      </p:sp>
      <p:pic>
        <p:nvPicPr>
          <p:cNvPr id="3" name="Picture 6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6624736" cy="5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Картинки по запросу строение вируса оспы"/>
          <p:cNvPicPr>
            <a:picLocks noChangeAspect="1" noChangeArrowheads="1"/>
          </p:cNvPicPr>
          <p:nvPr/>
        </p:nvPicPr>
        <p:blipFill>
          <a:blip r:embed="rId3" cstate="print"/>
          <a:srcRect l="61559"/>
          <a:stretch>
            <a:fillRect/>
          </a:stretch>
        </p:blipFill>
        <p:spPr bwMode="auto">
          <a:xfrm>
            <a:off x="7308304" y="0"/>
            <a:ext cx="1626940" cy="2484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спа полиомиелит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8208912" cy="6156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???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Эпидемия (повальная болезнь);</a:t>
            </a:r>
            <a:br>
              <a:rPr lang="ru-RU" dirty="0" smtClean="0"/>
            </a:br>
            <a:r>
              <a:rPr lang="ru-RU" dirty="0" smtClean="0"/>
              <a:t>Пандемия (весь народ)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 бешенства</a:t>
            </a:r>
            <a:endParaRPr lang="ru-RU" dirty="0"/>
          </a:p>
        </p:txBody>
      </p:sp>
      <p:pic>
        <p:nvPicPr>
          <p:cNvPr id="26626" name="Picture 2" descr="Картинки по запросу вирус бешенства у чело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12776"/>
            <a:ext cx="4896544" cy="486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уть внедрения вируса в клет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61563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27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Вирус </a:t>
            </a:r>
            <a:r>
              <a:rPr lang="ru-RU" dirty="0" err="1" smtClean="0"/>
              <a:t>Ласса</a:t>
            </a:r>
            <a:endParaRPr lang="ru-RU" dirty="0"/>
          </a:p>
        </p:txBody>
      </p:sp>
      <p:pic>
        <p:nvPicPr>
          <p:cNvPr id="27650" name="Picture 2" descr="Картинки по запросу вирус лас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60636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ВИЧ / </a:t>
            </a:r>
            <a:r>
              <a:rPr lang="ru-RU" dirty="0" err="1" smtClean="0"/>
              <a:t>Спид</a:t>
            </a:r>
            <a:endParaRPr lang="ru-RU" dirty="0"/>
          </a:p>
        </p:txBody>
      </p:sp>
      <p:pic>
        <p:nvPicPr>
          <p:cNvPr id="4" name="механизм работы вич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232756"/>
            <a:ext cx="7344816" cy="5508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33281" t="15012" r="18536" b="20523"/>
          <a:stretch>
            <a:fillRect/>
          </a:stretch>
        </p:blipFill>
        <p:spPr bwMode="auto">
          <a:xfrm>
            <a:off x="-1" y="0"/>
            <a:ext cx="911268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485740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</a:pPr>
            <a:endParaRPr lang="ru-RU" dirty="0" smtClean="0">
              <a:latin typeface="Arial" charset="0"/>
            </a:endParaRPr>
          </a:p>
          <a:p>
            <a:pPr>
              <a:lnSpc>
                <a:spcPct val="17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Гиперактивация Т-клетки - главная причина поражения иммунитета.</a:t>
            </a:r>
          </a:p>
          <a:p>
            <a:pPr>
              <a:lnSpc>
                <a:spcPct val="17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Вирус заставляет одни клетки иммунной системы действовать против других. Получив ложный сигнал активации  - цитотоксические клетки убивают собственные здоровые лимфоциты.</a:t>
            </a:r>
          </a:p>
          <a:p>
            <a:pPr>
              <a:lnSpc>
                <a:spcPct val="17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Полноценный ВИЧ - специфический иммунный ответ не вырабатывается. </a:t>
            </a:r>
          </a:p>
          <a:p>
            <a:pPr>
              <a:lnSpc>
                <a:spcPct val="17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Гуморальный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имунный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ответ (антитела) – неэффективный (мутации).</a:t>
            </a:r>
          </a:p>
          <a:p>
            <a:pPr>
              <a:lnSpc>
                <a:spcPct val="17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Из-за высокой изменчивости (мутаций) вирус все время уходит от клеточной защиты.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Можно ли себя уберечь от </a:t>
            </a:r>
            <a:r>
              <a:rPr lang="ru-RU" b="1" dirty="0" err="1" smtClean="0">
                <a:solidFill>
                  <a:srgbClr val="FF0000"/>
                </a:solidFill>
              </a:rPr>
              <a:t>Спида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Сравнение бактериальной и вирусной инфекции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80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78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признак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вирусная инфекция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бактериальная инфекция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как часто встречается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часто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редко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начало болезни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1-3 дня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медленно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симптомы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высокая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т-ра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т-ра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не поднимается выше 38 С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5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локальность поражения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общая интоксикация, общие  симптомы(ломит все тело)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очаг поражения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выделения слизистых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прозрачные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желто - зеленые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5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лечение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противовирусные, обильное питье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антибиотики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Вакцинация</a:t>
            </a:r>
            <a:endParaRPr lang="ru-RU" dirty="0"/>
          </a:p>
        </p:txBody>
      </p:sp>
      <p:pic>
        <p:nvPicPr>
          <p:cNvPr id="3" name="Picture 5" descr="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5049837" cy="506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прочитать § 17 до конца,</a:t>
            </a:r>
            <a:br>
              <a:rPr lang="ru-RU" dirty="0" smtClean="0"/>
            </a:br>
            <a:r>
              <a:rPr lang="ru-RU" dirty="0" smtClean="0"/>
              <a:t>составить тесты по теме,</a:t>
            </a:r>
            <a:br>
              <a:rPr lang="ru-RU" dirty="0" smtClean="0"/>
            </a:br>
            <a:r>
              <a:rPr lang="ru-RU" u="sng" dirty="0" smtClean="0"/>
              <a:t>по выбору: </a:t>
            </a:r>
            <a:r>
              <a:rPr lang="ru-RU" dirty="0" smtClean="0"/>
              <a:t>найти информацию о том,</a:t>
            </a:r>
            <a:r>
              <a:rPr lang="ru-RU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</a:rPr>
              <a:t> почему то, что поражает компьютерные программы, тоже назвали вирусом?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r>
              <a:rPr lang="ru-RU" dirty="0" smtClean="0"/>
              <a:t>Рефлексия</a:t>
            </a:r>
            <a:br>
              <a:rPr lang="ru-RU" dirty="0" smtClean="0"/>
            </a:br>
            <a:r>
              <a:rPr lang="ru-RU" dirty="0" smtClean="0"/>
              <a:t>Что нового узнали на уроке?</a:t>
            </a:r>
            <a:br>
              <a:rPr lang="ru-RU" dirty="0" smtClean="0"/>
            </a:br>
            <a:r>
              <a:rPr lang="ru-RU" dirty="0" smtClean="0"/>
              <a:t>Что вас поразило?</a:t>
            </a:r>
            <a:br>
              <a:rPr lang="ru-RU" dirty="0" smtClean="0"/>
            </a:br>
            <a:r>
              <a:rPr lang="ru-RU" dirty="0" smtClean="0"/>
              <a:t>Что удивило?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3145926"/>
            <a:ext cx="4680520" cy="371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848872" cy="86409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Вирусные заболевания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79208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Урок – конференция в 10 классе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ознакомить учащихся с историей борьбы человека с вирусными заболеваниями;</a:t>
            </a:r>
          </a:p>
          <a:p>
            <a:r>
              <a:rPr lang="ru-RU" dirty="0" smtClean="0"/>
              <a:t>рассмотреть теоретические основы и практические способы профилактики вирусных инфекций; </a:t>
            </a:r>
          </a:p>
          <a:p>
            <a:r>
              <a:rPr lang="ru-RU" dirty="0" smtClean="0"/>
              <a:t>рассмотреть теоретические основы и практические способы профилактики ВИЧ-инфекции/</a:t>
            </a:r>
            <a:r>
              <a:rPr lang="ru-RU" dirty="0" err="1" smtClean="0"/>
              <a:t>Спида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формировать пониманию ценности жизни человека.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2290266"/>
          </a:xfrm>
        </p:spPr>
        <p:txBody>
          <a:bodyPr/>
          <a:lstStyle/>
          <a:p>
            <a:pPr algn="l"/>
            <a:r>
              <a:rPr lang="ru-RU" dirty="0" smtClean="0"/>
              <a:t>Историческая</a:t>
            </a:r>
            <a:br>
              <a:rPr lang="ru-RU" dirty="0" smtClean="0"/>
            </a:br>
            <a:r>
              <a:rPr lang="ru-RU" dirty="0" smtClean="0"/>
              <a:t>справка </a:t>
            </a:r>
            <a:endParaRPr lang="ru-RU" dirty="0"/>
          </a:p>
        </p:txBody>
      </p:sp>
      <p:pic>
        <p:nvPicPr>
          <p:cNvPr id="1026" name="Picture 2" descr="Картинки по запросу интерферон"/>
          <p:cNvPicPr>
            <a:picLocks noChangeAspect="1" noChangeArrowheads="1"/>
          </p:cNvPicPr>
          <p:nvPr/>
        </p:nvPicPr>
        <p:blipFill>
          <a:blip r:embed="rId2" cstate="print"/>
          <a:srcRect t="12280"/>
          <a:stretch>
            <a:fillRect/>
          </a:stretch>
        </p:blipFill>
        <p:spPr bwMode="auto">
          <a:xfrm>
            <a:off x="0" y="2780928"/>
            <a:ext cx="4647845" cy="4077072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ациклови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6809" y="0"/>
            <a:ext cx="5277191" cy="33569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Помощники человека?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Живое лекарство</a:t>
            </a:r>
            <a:endParaRPr lang="ru-RU" dirty="0"/>
          </a:p>
        </p:txBody>
      </p:sp>
      <p:pic>
        <p:nvPicPr>
          <p:cNvPr id="7" name="Picture 4" descr="135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5768" y="-171400"/>
            <a:ext cx="208823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бактериофаг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43608" y="1556792"/>
            <a:ext cx="6528726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8800" b="1" dirty="0" smtClean="0">
                <a:solidFill>
                  <a:srgbClr val="0066CC"/>
                </a:solidFill>
              </a:rPr>
              <a:t>Заказные </a:t>
            </a:r>
          </a:p>
          <a:p>
            <a:pPr algn="ctr" eaLnBrk="1" hangingPunct="1">
              <a:buFontTx/>
              <a:buNone/>
            </a:pPr>
            <a:r>
              <a:rPr lang="ru-RU" sz="8800" b="1" dirty="0" smtClean="0">
                <a:solidFill>
                  <a:srgbClr val="0066CC"/>
                </a:solidFill>
              </a:rPr>
              <a:t>убийцы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учебником, с.43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Три пути протекания  вирусных инфекций: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268</Words>
  <Application>Microsoft Office PowerPoint</Application>
  <PresentationFormat>Экран (4:3)</PresentationFormat>
  <Paragraphs>65</Paragraphs>
  <Slides>29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Вирусные заболевания</vt:lpstr>
      <vt:lpstr>Цель урока:</vt:lpstr>
      <vt:lpstr>Историческая справка </vt:lpstr>
      <vt:lpstr>Помощники человека?</vt:lpstr>
      <vt:lpstr>Живое лекарство</vt:lpstr>
      <vt:lpstr>Заказные  убийцы</vt:lpstr>
      <vt:lpstr>Работа с учебником, с.43</vt:lpstr>
      <vt:lpstr>Краснуха</vt:lpstr>
      <vt:lpstr>Ветряная оспа</vt:lpstr>
      <vt:lpstr>«Ласковый убийца»</vt:lpstr>
      <vt:lpstr>Герпес</vt:lpstr>
      <vt:lpstr>Вирус Эбола</vt:lpstr>
      <vt:lpstr>Вирус денге</vt:lpstr>
      <vt:lpstr>Вирус оспы</vt:lpstr>
      <vt:lpstr>Презентация PowerPoint</vt:lpstr>
      <vt:lpstr>??? Эпидемия (повальная болезнь); Пандемия (весь народ) </vt:lpstr>
      <vt:lpstr>Вирус бешенства</vt:lpstr>
      <vt:lpstr>Физминутка</vt:lpstr>
      <vt:lpstr>Вирус Ласса</vt:lpstr>
      <vt:lpstr>ВИЧ / Спид</vt:lpstr>
      <vt:lpstr>Презентация PowerPoint</vt:lpstr>
      <vt:lpstr>Вывод:</vt:lpstr>
      <vt:lpstr>Можно ли себя уберечь от Спида?</vt:lpstr>
      <vt:lpstr>Сравнение бактериальной и вирусной инфекции </vt:lpstr>
      <vt:lpstr>Вакцинация</vt:lpstr>
      <vt:lpstr>Домашнее задание: прочитать § 17 до конца, составить тесты по теме, по выбору: найти информацию о том, почему то, что поражает компьютерные программы, тоже назвали вирусом?</vt:lpstr>
      <vt:lpstr>Рефлексия Что нового узнали на уроке? Что вас поразило? Что удивило?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Ивановна</dc:creator>
  <cp:lastModifiedBy>Татьяна</cp:lastModifiedBy>
  <cp:revision>15</cp:revision>
  <dcterms:created xsi:type="dcterms:W3CDTF">2017-12-11T17:20:35Z</dcterms:created>
  <dcterms:modified xsi:type="dcterms:W3CDTF">2017-12-12T05:15:00Z</dcterms:modified>
</cp:coreProperties>
</file>