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76" r:id="rId3"/>
    <p:sldId id="266" r:id="rId4"/>
    <p:sldId id="262" r:id="rId5"/>
    <p:sldId id="263" r:id="rId6"/>
    <p:sldId id="264" r:id="rId7"/>
    <p:sldId id="267" r:id="rId8"/>
    <p:sldId id="268" r:id="rId9"/>
    <p:sldId id="256" r:id="rId10"/>
    <p:sldId id="257" r:id="rId11"/>
    <p:sldId id="265" r:id="rId12"/>
    <p:sldId id="258" r:id="rId13"/>
    <p:sldId id="259" r:id="rId14"/>
    <p:sldId id="272" r:id="rId15"/>
    <p:sldId id="269" r:id="rId16"/>
    <p:sldId id="273" r:id="rId17"/>
    <p:sldId id="271" r:id="rId18"/>
    <p:sldId id="261" r:id="rId19"/>
    <p:sldId id="274" r:id="rId20"/>
    <p:sldId id="275" r:id="rId21"/>
    <p:sldId id="270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336" y="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B4CD0B-F16C-4C0D-A1BD-4BF931C8133D}" type="datetimeFigureOut">
              <a:rPr lang="ru-RU" smtClean="0"/>
              <a:pPr/>
              <a:t>28.09.2017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6E931-817D-4046-9D46-45BEA542D3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over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B4CD0B-F16C-4C0D-A1BD-4BF931C8133D}" type="datetimeFigureOut">
              <a:rPr lang="ru-RU" smtClean="0"/>
              <a:pPr/>
              <a:t>28.09.2017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6E931-817D-4046-9D46-45BEA542D3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over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B4CD0B-F16C-4C0D-A1BD-4BF931C8133D}" type="datetimeFigureOut">
              <a:rPr lang="ru-RU" smtClean="0"/>
              <a:pPr/>
              <a:t>28.09.2017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6E931-817D-4046-9D46-45BEA542D3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over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B4CD0B-F16C-4C0D-A1BD-4BF931C8133D}" type="datetimeFigureOut">
              <a:rPr lang="ru-RU" smtClean="0"/>
              <a:pPr/>
              <a:t>28.09.2017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6E931-817D-4046-9D46-45BEA542D3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over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B4CD0B-F16C-4C0D-A1BD-4BF931C8133D}" type="datetimeFigureOut">
              <a:rPr lang="ru-RU" smtClean="0"/>
              <a:pPr/>
              <a:t>28.09.2017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6E931-817D-4046-9D46-45BEA542D3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over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B4CD0B-F16C-4C0D-A1BD-4BF931C8133D}" type="datetimeFigureOut">
              <a:rPr lang="ru-RU" smtClean="0"/>
              <a:pPr/>
              <a:t>28.09.2017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6E931-817D-4046-9D46-45BEA542D3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over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B4CD0B-F16C-4C0D-A1BD-4BF931C8133D}" type="datetimeFigureOut">
              <a:rPr lang="ru-RU" smtClean="0"/>
              <a:pPr/>
              <a:t>28.09.2017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6E931-817D-4046-9D46-45BEA542D3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over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B4CD0B-F16C-4C0D-A1BD-4BF931C8133D}" type="datetimeFigureOut">
              <a:rPr lang="ru-RU" smtClean="0"/>
              <a:pPr/>
              <a:t>28.09.2017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6E931-817D-4046-9D46-45BEA542D3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over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B4CD0B-F16C-4C0D-A1BD-4BF931C8133D}" type="datetimeFigureOut">
              <a:rPr lang="ru-RU" smtClean="0"/>
              <a:pPr/>
              <a:t>28.09.2017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6E931-817D-4046-9D46-45BEA542D3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over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B4CD0B-F16C-4C0D-A1BD-4BF931C8133D}" type="datetimeFigureOut">
              <a:rPr lang="ru-RU" smtClean="0"/>
              <a:pPr/>
              <a:t>28.09.2017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6E931-817D-4046-9D46-45BEA542D3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over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B4CD0B-F16C-4C0D-A1BD-4BF931C8133D}" type="datetimeFigureOut">
              <a:rPr lang="ru-RU" smtClean="0"/>
              <a:pPr/>
              <a:t>28.09.2017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6E931-817D-4046-9D46-45BEA542D3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over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B4CD0B-F16C-4C0D-A1BD-4BF931C8133D}" type="datetimeFigureOut">
              <a:rPr lang="ru-RU" smtClean="0"/>
              <a:pPr/>
              <a:t>28.09.2017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46E931-817D-4046-9D46-45BEA542D36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cover dir="d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tstu.ru/win/kultur/kul_img/mus_img/ger_img/terrasa.jpg" TargetMode="External"/><Relationship Id="rId3" Type="http://schemas.openxmlformats.org/officeDocument/2006/relationships/hyperlink" Target="http://whynotra.moy.su/_nw/14/15329.jpg" TargetMode="External"/><Relationship Id="rId7" Type="http://schemas.openxmlformats.org/officeDocument/2006/relationships/hyperlink" Target="http://www.amgerasimov.michmuzei.ru/paints/ger04tropinka.jpg" TargetMode="External"/><Relationship Id="rId2" Type="http://schemas.openxmlformats.org/officeDocument/2006/relationships/hyperlink" Target="http://artclassic.edu.ru/catalog.asp?ob_no=%2016527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artclassic.edu.ru/attach.asp?a_no=6457" TargetMode="External"/><Relationship Id="rId5" Type="http://schemas.openxmlformats.org/officeDocument/2006/relationships/hyperlink" Target="http://artclassic.edu.ru/attach.asp?a_no=6487" TargetMode="External"/><Relationship Id="rId10" Type="http://schemas.openxmlformats.org/officeDocument/2006/relationships/hyperlink" Target="http://www.e1.ru/fun/photo/view_pic.php/p/703e63b498f830bd94adb2d3e1d019ba/view.pic" TargetMode="External"/><Relationship Id="rId4" Type="http://schemas.openxmlformats.org/officeDocument/2006/relationships/hyperlink" Target="http://www.amgerasimov.michmuzei.ru/paints/ger00avtoportret.jpg" TargetMode="External"/><Relationship Id="rId9" Type="http://schemas.openxmlformats.org/officeDocument/2006/relationships/hyperlink" Target="http://www.tstu.ru/win/kultur/kul_img/mus_img/ger_img/terr.jpg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artclassic.edu.ru/catalog.asp?ob_no=%2016525" TargetMode="Externa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" Target="slide7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/>
              <a:t>Подготовка к сочинению</a:t>
            </a:r>
            <a:endParaRPr lang="ru-RU" sz="3200" dirty="0"/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322712" cy="4691063"/>
          </a:xfrm>
        </p:spPr>
        <p:txBody>
          <a:bodyPr/>
          <a:lstStyle/>
          <a:p>
            <a:pPr algn="ctr"/>
            <a:endParaRPr lang="ru-RU" sz="3200" dirty="0" smtClean="0">
              <a:solidFill>
                <a:srgbClr val="C00000"/>
              </a:solidFill>
            </a:endParaRPr>
          </a:p>
          <a:p>
            <a:pPr algn="ctr"/>
            <a:r>
              <a:rPr lang="ru-RU" sz="3200" dirty="0" smtClean="0">
                <a:solidFill>
                  <a:srgbClr val="C00000"/>
                </a:solidFill>
              </a:rPr>
              <a:t>по картине А.М. Герасимова «После дождя»</a:t>
            </a:r>
          </a:p>
          <a:p>
            <a:endParaRPr lang="ru-RU" dirty="0"/>
          </a:p>
        </p:txBody>
      </p:sp>
      <p:pic>
        <p:nvPicPr>
          <p:cNvPr id="7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3928" y="792189"/>
            <a:ext cx="4762872" cy="45810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+mn-lt"/>
              </a:rPr>
              <a:t>Словарная работа.</a:t>
            </a:r>
            <a:endParaRPr lang="ru-RU" dirty="0"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Летн</a:t>
            </a:r>
            <a:r>
              <a:rPr lang="ru-RU" b="1" i="1" u="sng" dirty="0" smtClean="0">
                <a:solidFill>
                  <a:srgbClr val="C00000"/>
                </a:solidFill>
              </a:rPr>
              <a:t>ий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smtClean="0"/>
              <a:t>дождь; всё напоен</a:t>
            </a:r>
            <a:r>
              <a:rPr lang="ru-RU" b="1" i="1" u="sng" dirty="0" smtClean="0">
                <a:solidFill>
                  <a:srgbClr val="C00000"/>
                </a:solidFill>
              </a:rPr>
              <a:t>о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smtClean="0"/>
              <a:t>влагой; всё бл</a:t>
            </a:r>
            <a:r>
              <a:rPr lang="ru-RU" b="1" i="1" u="sng" dirty="0" smtClean="0">
                <a:solidFill>
                  <a:srgbClr val="C00000"/>
                </a:solidFill>
              </a:rPr>
              <a:t>е</a:t>
            </a:r>
            <a:r>
              <a:rPr lang="ru-RU" dirty="0" smtClean="0"/>
              <a:t>стит; свеж</a:t>
            </a:r>
            <a:r>
              <a:rPr lang="ru-RU" b="1" i="1" u="sng" dirty="0" smtClean="0">
                <a:solidFill>
                  <a:srgbClr val="C00000"/>
                </a:solidFill>
              </a:rPr>
              <a:t>ая</a:t>
            </a:r>
            <a:r>
              <a:rPr lang="en-US" dirty="0" smtClean="0"/>
              <a:t>,</a:t>
            </a:r>
            <a:r>
              <a:rPr lang="ru-RU" dirty="0" smtClean="0"/>
              <a:t> умыт</a:t>
            </a:r>
            <a:r>
              <a:rPr lang="ru-RU" b="1" i="1" u="sng" dirty="0" smtClean="0">
                <a:solidFill>
                  <a:srgbClr val="C00000"/>
                </a:solidFill>
              </a:rPr>
              <a:t>ая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smtClean="0"/>
              <a:t>ливнем листва; на передн</a:t>
            </a:r>
            <a:r>
              <a:rPr lang="ru-RU" b="1" i="1" u="sng" dirty="0" smtClean="0">
                <a:solidFill>
                  <a:srgbClr val="C00000"/>
                </a:solidFill>
              </a:rPr>
              <a:t>ем</a:t>
            </a:r>
            <a:r>
              <a:rPr lang="ru-RU" dirty="0" smtClean="0"/>
              <a:t> и задн</a:t>
            </a:r>
            <a:r>
              <a:rPr lang="ru-RU" b="1" i="1" u="sng" dirty="0" smtClean="0">
                <a:solidFill>
                  <a:srgbClr val="C00000"/>
                </a:solidFill>
              </a:rPr>
              <a:t>ем</a:t>
            </a:r>
            <a:r>
              <a:rPr lang="ru-RU" dirty="0" smtClean="0"/>
              <a:t> плане; пл</a:t>
            </a:r>
            <a:r>
              <a:rPr lang="ru-RU" b="1" i="1" u="sng" dirty="0" smtClean="0">
                <a:solidFill>
                  <a:srgbClr val="C00000"/>
                </a:solidFill>
              </a:rPr>
              <a:t>а</a:t>
            </a:r>
            <a:r>
              <a:rPr lang="ru-RU" dirty="0" smtClean="0"/>
              <a:t>м</a:t>
            </a:r>
            <a:r>
              <a:rPr lang="ru-RU" b="1" i="1" u="sng" dirty="0" smtClean="0">
                <a:solidFill>
                  <a:srgbClr val="C00000"/>
                </a:solidFill>
              </a:rPr>
              <a:t>е</a:t>
            </a:r>
            <a:r>
              <a:rPr lang="ru-RU" dirty="0" smtClean="0"/>
              <a:t>неют в стекля</a:t>
            </a:r>
            <a:r>
              <a:rPr lang="ru-RU" b="1" i="1" u="sng" dirty="0" smtClean="0">
                <a:solidFill>
                  <a:srgbClr val="C00000"/>
                </a:solidFill>
              </a:rPr>
              <a:t>нн</a:t>
            </a:r>
            <a:r>
              <a:rPr lang="ru-RU" dirty="0" smtClean="0"/>
              <a:t>ом гр</a:t>
            </a:r>
            <a:r>
              <a:rPr lang="ru-RU" b="1" i="1" u="sng" dirty="0" smtClean="0">
                <a:solidFill>
                  <a:srgbClr val="C00000"/>
                </a:solidFill>
              </a:rPr>
              <a:t>а</a:t>
            </a:r>
            <a:r>
              <a:rPr lang="ru-RU" dirty="0" smtClean="0"/>
              <a:t>фине розы; влажный блеск</a:t>
            </a:r>
            <a:r>
              <a:rPr lang="en-US" dirty="0" smtClean="0"/>
              <a:t>,</a:t>
            </a:r>
            <a:r>
              <a:rPr lang="ru-RU" dirty="0" smtClean="0"/>
              <a:t>  </a:t>
            </a:r>
            <a:r>
              <a:rPr lang="ru-RU" b="1" i="1" u="sng" dirty="0" smtClean="0">
                <a:solidFill>
                  <a:srgbClr val="C00000"/>
                </a:solidFill>
              </a:rPr>
              <a:t>нея</a:t>
            </a:r>
            <a:r>
              <a:rPr lang="ru-RU" dirty="0" smtClean="0"/>
              <a:t>ркий солнечный свет; всп</a:t>
            </a:r>
            <a:r>
              <a:rPr lang="ru-RU" b="1" i="1" u="sng" dirty="0" smtClean="0">
                <a:solidFill>
                  <a:srgbClr val="C00000"/>
                </a:solidFill>
              </a:rPr>
              <a:t>о</a:t>
            </a:r>
            <a:r>
              <a:rPr lang="ru-RU" dirty="0" smtClean="0"/>
              <a:t>м</a:t>
            </a:r>
            <a:r>
              <a:rPr lang="ru-RU" b="1" i="1" u="sng" dirty="0" smtClean="0">
                <a:solidFill>
                  <a:srgbClr val="C00000"/>
                </a:solidFill>
              </a:rPr>
              <a:t>и</a:t>
            </a:r>
            <a:r>
              <a:rPr lang="ru-RU" dirty="0" smtClean="0"/>
              <a:t>наю</a:t>
            </a:r>
            <a:r>
              <a:rPr lang="ru-RU" b="1" i="1" u="sng" dirty="0" smtClean="0">
                <a:solidFill>
                  <a:srgbClr val="C00000"/>
                </a:solidFill>
              </a:rPr>
              <a:t>тс</a:t>
            </a:r>
            <a:r>
              <a:rPr lang="ru-RU" dirty="0" smtClean="0"/>
              <a:t>я строки из стих</a:t>
            </a:r>
            <a:r>
              <a:rPr lang="ru-RU" b="1" i="1" u="sng" dirty="0" smtClean="0">
                <a:solidFill>
                  <a:srgbClr val="FF0000"/>
                </a:solidFill>
              </a:rPr>
              <a:t>о</a:t>
            </a:r>
            <a:r>
              <a:rPr lang="ru-RU" dirty="0" smtClean="0"/>
              <a:t>творения А.Я.Яшина; опр</a:t>
            </a:r>
            <a:r>
              <a:rPr lang="ru-RU" b="1" i="1" u="sng" dirty="0" smtClean="0">
                <a:solidFill>
                  <a:srgbClr val="C00000"/>
                </a:solidFill>
              </a:rPr>
              <a:t>о</a:t>
            </a:r>
            <a:r>
              <a:rPr lang="ru-RU" dirty="0" smtClean="0"/>
              <a:t>кинутый ст</a:t>
            </a:r>
            <a:r>
              <a:rPr lang="ru-RU" b="1" i="1" u="sng" dirty="0" smtClean="0">
                <a:solidFill>
                  <a:srgbClr val="C00000"/>
                </a:solidFill>
              </a:rPr>
              <a:t>а</a:t>
            </a:r>
            <a:r>
              <a:rPr lang="ru-RU" dirty="0" smtClean="0"/>
              <a:t>кан; скво</a:t>
            </a:r>
            <a:r>
              <a:rPr lang="ru-RU" b="1" i="1" u="sng" dirty="0" smtClean="0">
                <a:solidFill>
                  <a:srgbClr val="C00000"/>
                </a:solidFill>
              </a:rPr>
              <a:t>з</a:t>
            </a:r>
            <a:r>
              <a:rPr lang="ru-RU" dirty="0" smtClean="0"/>
              <a:t>ь густую з</a:t>
            </a:r>
            <a:r>
              <a:rPr lang="ru-RU" b="1" i="1" u="sng" dirty="0" smtClean="0">
                <a:solidFill>
                  <a:srgbClr val="C00000"/>
                </a:solidFill>
              </a:rPr>
              <a:t>е</a:t>
            </a:r>
            <a:r>
              <a:rPr lang="ru-RU" dirty="0" smtClean="0"/>
              <a:t>лёную л</a:t>
            </a:r>
            <a:r>
              <a:rPr lang="ru-RU" b="1" i="1" u="sng" dirty="0" smtClean="0">
                <a:solidFill>
                  <a:srgbClr val="C00000"/>
                </a:solidFill>
              </a:rPr>
              <a:t>и</a:t>
            </a:r>
            <a:r>
              <a:rPr lang="ru-RU" dirty="0" smtClean="0"/>
              <a:t>ству в</a:t>
            </a:r>
            <a:r>
              <a:rPr lang="ru-RU" b="1" i="1" u="sng" dirty="0" smtClean="0">
                <a:solidFill>
                  <a:srgbClr val="C00000"/>
                </a:solidFill>
              </a:rPr>
              <a:t>и</a:t>
            </a:r>
            <a:r>
              <a:rPr lang="ru-RU" dirty="0" smtClean="0"/>
              <a:t>дна крыша с</a:t>
            </a:r>
            <a:r>
              <a:rPr lang="ru-RU" b="1" i="1" u="sng" dirty="0" smtClean="0">
                <a:solidFill>
                  <a:srgbClr val="C00000"/>
                </a:solidFill>
              </a:rPr>
              <a:t>а</a:t>
            </a:r>
            <a:r>
              <a:rPr lang="ru-RU" dirty="0" smtClean="0"/>
              <a:t>рая; ощ</a:t>
            </a:r>
            <a:r>
              <a:rPr lang="ru-RU" b="1" i="1" u="sng" dirty="0" smtClean="0">
                <a:solidFill>
                  <a:srgbClr val="C00000"/>
                </a:solidFill>
              </a:rPr>
              <a:t>у</a:t>
            </a:r>
            <a:r>
              <a:rPr lang="ru-RU" dirty="0" smtClean="0"/>
              <a:t>щае</a:t>
            </a:r>
            <a:r>
              <a:rPr lang="ru-RU" b="1" i="1" u="sng" dirty="0" smtClean="0">
                <a:solidFill>
                  <a:srgbClr val="C00000"/>
                </a:solidFill>
              </a:rPr>
              <a:t>тс</a:t>
            </a:r>
            <a:r>
              <a:rPr lang="ru-RU" dirty="0" smtClean="0"/>
              <a:t>я свеж</a:t>
            </a:r>
            <a:r>
              <a:rPr lang="ru-RU" b="1" i="1" u="sng" dirty="0" smtClean="0">
                <a:solidFill>
                  <a:srgbClr val="C00000"/>
                </a:solidFill>
              </a:rPr>
              <a:t>е</a:t>
            </a:r>
            <a:r>
              <a:rPr lang="ru-RU" dirty="0" smtClean="0"/>
              <a:t>сть воздуха и тиш</a:t>
            </a:r>
            <a:r>
              <a:rPr lang="ru-RU" b="1" i="1" u="sng" dirty="0" smtClean="0">
                <a:solidFill>
                  <a:srgbClr val="C00000"/>
                </a:solidFill>
              </a:rPr>
              <a:t>и</a:t>
            </a:r>
            <a:r>
              <a:rPr lang="ru-RU" dirty="0" smtClean="0"/>
              <a:t>на; те</a:t>
            </a:r>
            <a:r>
              <a:rPr lang="ru-RU" b="1" i="1" u="sng" dirty="0" smtClean="0">
                <a:solidFill>
                  <a:srgbClr val="C00000"/>
                </a:solidFill>
              </a:rPr>
              <a:t>рр</a:t>
            </a:r>
            <a:r>
              <a:rPr lang="ru-RU" dirty="0" smtClean="0"/>
              <a:t>аса, п</a:t>
            </a:r>
            <a:r>
              <a:rPr lang="ru-RU" b="1" i="1" u="sng" dirty="0" smtClean="0">
                <a:solidFill>
                  <a:srgbClr val="C00000"/>
                </a:solidFill>
              </a:rPr>
              <a:t>е</a:t>
            </a:r>
            <a:r>
              <a:rPr lang="ru-RU" dirty="0" smtClean="0"/>
              <a:t>рила.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763688" y="1772816"/>
            <a:ext cx="432048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5436096" y="1772816"/>
            <a:ext cx="216024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259632" y="2276872"/>
            <a:ext cx="216024" cy="1440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275856" y="2204864"/>
            <a:ext cx="360040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4788024" y="2204864"/>
            <a:ext cx="360040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2123728" y="2636912"/>
            <a:ext cx="360040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3707904" y="2636912"/>
            <a:ext cx="432048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5940152" y="2708920"/>
            <a:ext cx="144016" cy="1440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6372200" y="2708920"/>
            <a:ext cx="144016" cy="1440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2051720" y="3068960"/>
            <a:ext cx="360040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3419872" y="3068960"/>
            <a:ext cx="144016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5940152" y="3501008"/>
            <a:ext cx="216024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6444208" y="3501008"/>
            <a:ext cx="144016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7380312" y="3573016"/>
            <a:ext cx="432048" cy="1440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3419872" y="3933056"/>
            <a:ext cx="216024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1547664" y="4437112"/>
            <a:ext cx="144016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3707904" y="4437112"/>
            <a:ext cx="144016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5436096" y="4437112"/>
            <a:ext cx="144016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1043608" y="4869160"/>
            <a:ext cx="216024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2627784" y="4869160"/>
            <a:ext cx="216024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3923928" y="4869160"/>
            <a:ext cx="144016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6300192" y="4869160"/>
            <a:ext cx="144016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1403648" y="5301208"/>
            <a:ext cx="144016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2267744" y="5301208"/>
            <a:ext cx="432048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3851920" y="5301208"/>
            <a:ext cx="216024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7164288" y="5229200"/>
            <a:ext cx="216024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рямоугольник 30"/>
          <p:cNvSpPr/>
          <p:nvPr/>
        </p:nvSpPr>
        <p:spPr>
          <a:xfrm>
            <a:off x="1259632" y="5733256"/>
            <a:ext cx="360040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2627784" y="5733256"/>
            <a:ext cx="144016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7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9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3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7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1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5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9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3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7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1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5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9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3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7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1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5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9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2" grpId="1" animBg="1"/>
      <p:bldP spid="13" grpId="0" animBg="1"/>
      <p:bldP spid="14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А. Яшин</a:t>
            </a:r>
            <a:b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После дождя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>
          <a:xfrm>
            <a:off x="323528" y="1340768"/>
            <a:ext cx="3008313" cy="4691063"/>
          </a:xfrm>
        </p:spPr>
        <p:txBody>
          <a:bodyPr>
            <a:normAutofit/>
          </a:bodyPr>
          <a:lstStyle/>
          <a:p>
            <a: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  <a:t>Дождик прошёл по садовой дорожке.</a:t>
            </a:r>
          </a:p>
          <a:p>
            <a: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  <a:t>Капли на ветках висят, как серёжки.</a:t>
            </a:r>
          </a:p>
          <a:p>
            <a: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  <a:t>Тронешь берёзку — она встрепенётся </a:t>
            </a:r>
          </a:p>
          <a:p>
            <a: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  <a:t>И засмеётся. До слёз засмеётся.</a:t>
            </a:r>
          </a:p>
          <a:p>
            <a: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  <a:t>Дождь прошуршал по широкому лугу.</a:t>
            </a:r>
          </a:p>
          <a:p>
            <a: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  <a:t>Даже цветы удивились друг другу: </a:t>
            </a:r>
          </a:p>
          <a:p>
            <a: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  <a:t>В чашечках листьев, </a:t>
            </a:r>
          </a:p>
          <a:p>
            <a: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  <a:t>на каждой травинке</a:t>
            </a:r>
          </a:p>
          <a:p>
            <a: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  <a:t>По огонёчку, по </a:t>
            </a:r>
            <a:r>
              <a:rPr lang="ru-RU" sz="1800" b="1" i="1" dirty="0" err="1" smtClean="0">
                <a:latin typeface="Times New Roman" pitchFamily="18" charset="0"/>
                <a:cs typeface="Times New Roman" pitchFamily="18" charset="0"/>
              </a:rPr>
              <a:t>серебринке</a:t>
            </a:r>
            <a: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dirty="0"/>
          </a:p>
        </p:txBody>
      </p:sp>
      <p:pic>
        <p:nvPicPr>
          <p:cNvPr id="6" name="Picture 4" descr="after_rain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63888" y="548680"/>
            <a:ext cx="5400600" cy="576064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41" dur="indefinite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42" dur="indefinite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43" dur="indefinite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47" dur="indefinite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48" dur="indefinite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49" dur="indefinite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5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51" dur="indefinite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52" dur="indefinite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53" dur="indefinite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5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55" dur="indefinite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56" dur="indefinite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57" dur="indefinite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Синтаксис. Пунктуация.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609600" indent="-609600">
              <a:lnSpc>
                <a:spcPct val="90000"/>
              </a:lnSpc>
            </a:pPr>
            <a:r>
              <a:rPr lang="ru-RU" b="1" i="1" u="sng" dirty="0" smtClean="0"/>
              <a:t>Запишите предложения, расставьте знаки препинания: 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ru-RU" dirty="0" smtClean="0"/>
              <a:t>Вспоминаются строки из стихотворения А.Я.Яшина После дождя Капли на ветках висят как серёжки В чашечках листьев на каждой травинке по огонёчку по </a:t>
            </a:r>
            <a:r>
              <a:rPr lang="ru-RU" dirty="0" err="1" smtClean="0"/>
              <a:t>серебринке</a:t>
            </a:r>
            <a:r>
              <a:rPr lang="ru-RU" dirty="0" smtClean="0"/>
              <a:t>. 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ru-RU" dirty="0" smtClean="0"/>
              <a:t>Всё блестит на переднем плане перила скамья пол на террасе и крышка стола. 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ru-RU" dirty="0" smtClean="0"/>
              <a:t>Пламенеют в стеклянном графине розы на них тоже висят капельки дождя. 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ru-RU" dirty="0" smtClean="0"/>
              <a:t>Кругом влажный блеск и неяркий солнечный свет и отчётливо ощущается свежесть воздуха и тишина того момента который наступает сразу после дождя.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Проверь себя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609600" indent="-609600">
              <a:buFont typeface="Wingdings" pitchFamily="2" charset="2"/>
              <a:buAutoNum type="arabicPeriod"/>
            </a:pPr>
            <a:r>
              <a:rPr lang="ru-RU" dirty="0" smtClean="0"/>
              <a:t>Вспоминаются строки из стихотворения А.Я.Яшина «После дождя»: «Капли на ветках висят , как серёжки», «В чашечках листьев, на каждой травинке по огонёчку, по </a:t>
            </a:r>
            <a:r>
              <a:rPr lang="ru-RU" dirty="0" err="1" smtClean="0"/>
              <a:t>серебринке</a:t>
            </a:r>
            <a:r>
              <a:rPr lang="ru-RU" dirty="0" smtClean="0"/>
              <a:t>». 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ru-RU" dirty="0" smtClean="0"/>
              <a:t>Всё блестит на переднем плане: перила, скамья, пол на террасе и крышка стола. 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ru-RU" dirty="0" smtClean="0"/>
              <a:t>Пламенеют в стеклянном графине розы, на них тоже висят капельки дождя. 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ru-RU" dirty="0" smtClean="0"/>
              <a:t>Кругом влажный блеск и неяркий солнечный свет, и отчётливо ощущается свежесть воздуха и тишина того момента, который наступает сразу после дождя.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Отрывок </a:t>
            </a:r>
            <a:r>
              <a:rPr lang="ru-RU" dirty="0"/>
              <a:t>из повести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Л</a:t>
            </a:r>
            <a:r>
              <a:rPr lang="ru-RU" dirty="0"/>
              <a:t>. Н. Толстого «</a:t>
            </a:r>
            <a:r>
              <a:rPr lang="ru-RU" dirty="0" smtClean="0"/>
              <a:t>Отрочество»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/>
              <a:t>«Но вот дождь становится мельче; туча начинает разделяться на волнистые облака, </a:t>
            </a:r>
            <a:r>
              <a:rPr lang="ru-RU" b="1" dirty="0">
                <a:solidFill>
                  <a:srgbClr val="C00000"/>
                </a:solidFill>
              </a:rPr>
              <a:t>светлеть</a:t>
            </a:r>
            <a:r>
              <a:rPr lang="ru-RU" dirty="0"/>
              <a:t> в том месте, в котором должно быть солнце, и </a:t>
            </a:r>
            <a:r>
              <a:rPr lang="ru-RU" b="1" dirty="0">
                <a:solidFill>
                  <a:srgbClr val="C00000"/>
                </a:solidFill>
              </a:rPr>
              <a:t>сквозь серовато-белые края тучи чуть виднеется клочок ясной лазури</a:t>
            </a:r>
            <a:r>
              <a:rPr lang="ru-RU" dirty="0">
                <a:solidFill>
                  <a:srgbClr val="C00000"/>
                </a:solidFill>
              </a:rPr>
              <a:t>.</a:t>
            </a:r>
            <a:r>
              <a:rPr lang="ru-RU" dirty="0"/>
              <a:t> Через минуту </a:t>
            </a:r>
            <a:r>
              <a:rPr lang="ru-RU" b="1" dirty="0">
                <a:solidFill>
                  <a:srgbClr val="C00000"/>
                </a:solidFill>
              </a:rPr>
              <a:t>робкий луч солнца уже блестит </a:t>
            </a:r>
            <a:r>
              <a:rPr lang="ru-RU" dirty="0"/>
              <a:t>в лужах дороги. Я </a:t>
            </a:r>
            <a:r>
              <a:rPr lang="ru-RU" b="1" dirty="0">
                <a:solidFill>
                  <a:srgbClr val="C00000"/>
                </a:solidFill>
              </a:rPr>
              <a:t>испытываю невыразимо отрадное чувство надежды в жизни. Душа моя улыбается так же, как и освежённая, повеселевшая природа</a:t>
            </a:r>
            <a:r>
              <a:rPr lang="ru-RU" dirty="0"/>
              <a:t>. Я высовываюсь из брички и жадно </a:t>
            </a:r>
            <a:r>
              <a:rPr lang="ru-RU" dirty="0" err="1"/>
              <a:t>впиваю</a:t>
            </a:r>
            <a:r>
              <a:rPr lang="ru-RU" dirty="0"/>
              <a:t> в себя </a:t>
            </a:r>
            <a:r>
              <a:rPr lang="ru-RU" b="1" dirty="0">
                <a:solidFill>
                  <a:srgbClr val="C00000"/>
                </a:solidFill>
              </a:rPr>
              <a:t>душистый воздух</a:t>
            </a:r>
            <a:r>
              <a:rPr lang="ru-RU" dirty="0">
                <a:solidFill>
                  <a:srgbClr val="C00000"/>
                </a:solidFill>
              </a:rPr>
              <a:t>. </a:t>
            </a:r>
            <a:r>
              <a:rPr lang="ru-RU" b="1" dirty="0">
                <a:solidFill>
                  <a:srgbClr val="C00000"/>
                </a:solidFill>
              </a:rPr>
              <a:t>Всё мокро и блестит на солнце, как покрытое лаком</a:t>
            </a:r>
            <a:r>
              <a:rPr lang="ru-RU" dirty="0"/>
              <a:t>. Я не могу усидеть в бричке, бегу к кустам, рву мокрые ветки распустившейся черёмухи, бью себя ими по лицу и </a:t>
            </a:r>
            <a:r>
              <a:rPr lang="ru-RU" b="1" dirty="0">
                <a:solidFill>
                  <a:srgbClr val="C00000"/>
                </a:solidFill>
              </a:rPr>
              <a:t>упиваюсь их чудным запахом</a:t>
            </a:r>
            <a:r>
              <a:rPr lang="ru-RU" dirty="0">
                <a:solidFill>
                  <a:srgbClr val="C00000"/>
                </a:solidFill>
              </a:rPr>
              <a:t>».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282154"/>
          </a:xfrm>
        </p:spPr>
        <p:txBody>
          <a:bodyPr>
            <a:noAutofit/>
          </a:bodyPr>
          <a:lstStyle/>
          <a:p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Подберем синонимы,</a:t>
            </a:r>
            <a:b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чтобы избежать повторов.</a:t>
            </a:r>
            <a:r>
              <a:rPr lang="de-DE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de-DE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000" b="1" i="1" dirty="0" smtClean="0"/>
              <a:t>Картина  -</a:t>
            </a:r>
            <a:r>
              <a:rPr lang="ru-RU" sz="4000" i="1" dirty="0" smtClean="0"/>
              <a:t>полотно, пейзаж</a:t>
            </a:r>
          </a:p>
          <a:p>
            <a:pPr>
              <a:buNone/>
            </a:pPr>
            <a:endParaRPr lang="de-DE" sz="4000" i="1" dirty="0" smtClean="0"/>
          </a:p>
          <a:p>
            <a:r>
              <a:rPr lang="ru-RU" sz="4000" b="1" i="1" dirty="0" smtClean="0"/>
              <a:t>Художник - </a:t>
            </a:r>
            <a:r>
              <a:rPr lang="ru-RU" sz="4000" i="1" dirty="0" smtClean="0"/>
              <a:t>живописец, пейзажист</a:t>
            </a:r>
            <a:endParaRPr lang="de-DE" sz="4000" dirty="0" smtClean="0"/>
          </a:p>
          <a:p>
            <a:endParaRPr lang="de-DE" sz="4000" b="1" i="1" dirty="0" smtClean="0"/>
          </a:p>
          <a:p>
            <a:r>
              <a:rPr lang="ru-RU" sz="4000" b="1" i="1" dirty="0" smtClean="0"/>
              <a:t>Нарисовал - </a:t>
            </a:r>
            <a:r>
              <a:rPr lang="ru-RU" sz="4000" i="1" dirty="0" smtClean="0"/>
              <a:t>изобразил, показал</a:t>
            </a:r>
            <a:endParaRPr lang="de-DE" sz="4000" dirty="0" smtClean="0"/>
          </a:p>
          <a:p>
            <a:endParaRPr lang="de-DE" sz="3600" dirty="0" smtClean="0">
              <a:latin typeface="Calibri" pitchFamily="34" charset="0"/>
            </a:endParaRPr>
          </a:p>
          <a:p>
            <a:endParaRPr lang="de-DE" sz="3600" b="1" i="1" dirty="0" smtClean="0">
              <a:latin typeface="Calibri" pitchFamily="34" charset="0"/>
            </a:endParaRPr>
          </a:p>
          <a:p>
            <a:endParaRPr lang="ru-RU" dirty="0"/>
          </a:p>
        </p:txBody>
      </p:sp>
    </p:spTree>
  </p:cSld>
  <p:clrMapOvr>
    <a:masterClrMapping/>
  </p:clrMapOvr>
  <p:transition spd="slow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Цвет и настроение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/>
              <a:t>Цвет в картине имеет большое значение. Художник с помощью цвета создает образ, передает свое отношение к герою, вызывает определенное настроение. Мы видим неяркие, спокойные краски: светло-зелёную и тёмно-зелёную гамму, розовато-жёлтые, бордовый  тона. Эти сочетания создают летнее настроение. Серебристый оттенок на всех предметах рождает ощущение прохлады.</a:t>
            </a:r>
          </a:p>
          <a:p>
            <a:r>
              <a:rPr lang="ru-RU" dirty="0" smtClean="0"/>
              <a:t>Художник очень </a:t>
            </a:r>
            <a:r>
              <a:rPr lang="ru-RU" dirty="0"/>
              <a:t>любит свой сад, родную природу. Ему нравится изображать изменения в природе</a:t>
            </a:r>
            <a:r>
              <a:rPr lang="ru-RU" dirty="0" smtClean="0"/>
              <a:t>.</a:t>
            </a:r>
            <a:endParaRPr lang="ru-RU" dirty="0"/>
          </a:p>
          <a:p>
            <a:endParaRPr lang="ru-RU" dirty="0"/>
          </a:p>
        </p:txBody>
      </p:sp>
    </p:spTree>
  </p:cSld>
  <p:clrMapOvr>
    <a:masterClrMapping/>
  </p:clrMapOvr>
  <p:transition spd="slow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+mn-lt"/>
              </a:rPr>
              <a:t>Примерный </a:t>
            </a:r>
            <a:r>
              <a:rPr lang="ru-RU" dirty="0" smtClean="0">
                <a:solidFill>
                  <a:srgbClr val="C00000"/>
                </a:solidFill>
                <a:latin typeface="+mn-lt"/>
              </a:rPr>
              <a:t>план</a:t>
            </a:r>
            <a:endParaRPr lang="ru-RU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/>
              <a:t>1. Перед нами картина А. М. Герасимова «После дождя».</a:t>
            </a:r>
          </a:p>
          <a:p>
            <a:pPr>
              <a:buNone/>
            </a:pPr>
            <a:r>
              <a:rPr lang="ru-RU" dirty="0"/>
              <a:t>2. Мокрая терраса.</a:t>
            </a:r>
          </a:p>
          <a:p>
            <a:pPr>
              <a:buNone/>
            </a:pPr>
            <a:r>
              <a:rPr lang="ru-RU" dirty="0"/>
              <a:t>3. Сад после дождя.</a:t>
            </a:r>
          </a:p>
          <a:p>
            <a:pPr>
              <a:buNone/>
            </a:pPr>
            <a:r>
              <a:rPr lang="ru-RU" dirty="0"/>
              <a:t>4. Колорит картины.</a:t>
            </a:r>
          </a:p>
          <a:p>
            <a:pPr>
              <a:buNone/>
            </a:pPr>
            <a:r>
              <a:rPr lang="ru-RU" dirty="0"/>
              <a:t>5. Настроение, которое создаёт картина.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251520" y="548680"/>
            <a:ext cx="8424936" cy="5832648"/>
          </a:xfrm>
        </p:spPr>
        <p:txBody>
          <a:bodyPr>
            <a:normAutofit fontScale="40000" lnSpcReduction="20000"/>
          </a:bodyPr>
          <a:lstStyle/>
          <a:p>
            <a:pPr indent="198438"/>
            <a:r>
              <a:rPr lang="ru-RU" sz="5100" b="1" i="1" dirty="0" smtClean="0">
                <a:latin typeface="Bookman Old Style" pitchFamily="18" charset="0"/>
              </a:rPr>
              <a:t>«После дождя» — один из лучших пейзажей   художника Александра Михайловича Герасимова. </a:t>
            </a:r>
            <a:r>
              <a:rPr lang="ru-RU" sz="5100" b="1" i="1" dirty="0">
                <a:latin typeface="Bookman Old Style" pitchFamily="18" charset="0"/>
              </a:rPr>
              <a:t>К</a:t>
            </a:r>
            <a:r>
              <a:rPr lang="ru-RU" sz="5100" b="1" i="1" dirty="0" smtClean="0">
                <a:latin typeface="Bookman Old Style" pitchFamily="18" charset="0"/>
              </a:rPr>
              <a:t>ак и другие, эта картина отличается простотой, ясностью и праздничностью.</a:t>
            </a:r>
          </a:p>
          <a:p>
            <a:pPr indent="198438"/>
            <a:r>
              <a:rPr lang="ru-RU" sz="5100" b="1" i="1" dirty="0" smtClean="0">
                <a:latin typeface="Bookman Old Style" pitchFamily="18" charset="0"/>
              </a:rPr>
              <a:t>Только что прошел сильный летний дождь. Он оставил свои следы на всем. Пропитались влагой кусты и деревья. На мокрых ветках блестит свежая, умытая ливнем листва. «Капли на ветках висят, как сережки», так написал поэт А. Я. Яшин. И еще вспоминаются строки из его стихотворения «После дождя»: «В чашечках листьев, на каждой травинке по огонечку, по </a:t>
            </a:r>
            <a:r>
              <a:rPr lang="ru-RU" sz="5100" b="1" i="1" dirty="0" err="1" smtClean="0">
                <a:latin typeface="Bookman Old Style" pitchFamily="18" charset="0"/>
              </a:rPr>
              <a:t>серебринке</a:t>
            </a:r>
            <a:r>
              <a:rPr lang="ru-RU" sz="5100" b="1" i="1" dirty="0" smtClean="0">
                <a:latin typeface="Bookman Old Style" pitchFamily="18" charset="0"/>
              </a:rPr>
              <a:t>». Блестит всё: и крыша сарая, вдали, на заднем плане, и то, что находится на переднем плане: перила, скамья, пол на террасе, крышка стола. Всё напоминает о бушевавшей стихии. На всех этих предметах еще много воды. Пламенеют в стеклянном графине розы, на них тоже висят капельки дождя. А рядом лежит опрокинутый стакан: видно, дождь был сильный.</a:t>
            </a:r>
          </a:p>
          <a:p>
            <a:pPr indent="198438"/>
            <a:r>
              <a:rPr lang="ru-RU" sz="5100" b="1" i="1" dirty="0" smtClean="0">
                <a:latin typeface="Bookman Old Style" pitchFamily="18" charset="0"/>
              </a:rPr>
              <a:t>Кругом влажный блеск, неяркий солнечный свет, пробивающийся сквозь расступающиеся облака, и отчетливо ощущается свежесть воздуха и тишина того момента, который наступил сразу после дождя.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764704"/>
            <a:ext cx="7772400" cy="1470025"/>
          </a:xfrm>
        </p:spPr>
        <p:txBody>
          <a:bodyPr/>
          <a:lstStyle/>
          <a:p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59632" y="2636912"/>
            <a:ext cx="6400800" cy="1752600"/>
          </a:xfrm>
        </p:spPr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C00000"/>
                </a:solidFill>
              </a:rPr>
              <a:t>Написать черновик сочинения </a:t>
            </a:r>
            <a:endParaRPr lang="ru-RU" sz="54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spd="slow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Цели: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115616" y="2060848"/>
            <a:ext cx="6984776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800" dirty="0" smtClean="0"/>
              <a:t>познакомить учеников с произведением русской живописи начала 20 века; 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/>
              <a:t>собрать материалы, необходимые для написания сочинения; 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/>
              <a:t>способствовать обогащению речи учащихся, расширению их кругозора путем ознакомления с произведениями живописи</a:t>
            </a:r>
            <a:endParaRPr lang="ru-RU" sz="2800" dirty="0"/>
          </a:p>
        </p:txBody>
      </p:sp>
    </p:spTree>
  </p:cSld>
  <p:clrMapOvr>
    <a:masterClrMapping/>
  </p:clrMapOvr>
  <p:transition spd="slow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395536" y="1556792"/>
            <a:ext cx="8229600" cy="4525963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sz="5400" b="1" dirty="0" smtClean="0">
              <a:solidFill>
                <a:srgbClr val="C00000"/>
              </a:solidFill>
            </a:endParaRPr>
          </a:p>
          <a:p>
            <a:pPr algn="ctr">
              <a:buNone/>
            </a:pPr>
            <a:r>
              <a:rPr lang="ru-RU" sz="5400" b="1" dirty="0" smtClean="0">
                <a:solidFill>
                  <a:srgbClr val="C00000"/>
                </a:solidFill>
              </a:rPr>
              <a:t>СПАСИБО ЗА РАБОТУ</a:t>
            </a:r>
            <a:endParaRPr lang="ru-RU" sz="54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188640"/>
            <a:ext cx="777686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Calibri" pitchFamily="34" charset="0"/>
              </a:rPr>
              <a:t>Литература:</a:t>
            </a:r>
            <a:r>
              <a:rPr lang="ru-RU" dirty="0" smtClean="0">
                <a:latin typeface="Calibri" pitchFamily="34" charset="0"/>
              </a:rPr>
              <a:t>  </a:t>
            </a:r>
          </a:p>
          <a:p>
            <a:pPr>
              <a:buFont typeface="Arial" charset="0"/>
              <a:buChar char="•"/>
            </a:pPr>
            <a:r>
              <a:rPr lang="ru-RU" dirty="0" smtClean="0"/>
              <a:t> Русский язык. 6 класс. Учеб. Для </a:t>
            </a:r>
            <a:r>
              <a:rPr lang="ru-RU" dirty="0" err="1" smtClean="0"/>
              <a:t>общеобразоват</a:t>
            </a:r>
            <a:r>
              <a:rPr lang="ru-RU" dirty="0" smtClean="0"/>
              <a:t>. учреждений. В 2ч. /( М.Т.Баранов, </a:t>
            </a:r>
            <a:r>
              <a:rPr lang="ru-RU" dirty="0" err="1" smtClean="0"/>
              <a:t>Т.А.Ладыженская</a:t>
            </a:r>
            <a:r>
              <a:rPr lang="ru-RU" dirty="0" smtClean="0"/>
              <a:t>, Л.Т. </a:t>
            </a:r>
            <a:r>
              <a:rPr lang="ru-RU" dirty="0" err="1" smtClean="0"/>
              <a:t>Тростенцова</a:t>
            </a:r>
            <a:r>
              <a:rPr lang="ru-RU" dirty="0" smtClean="0"/>
              <a:t> и др.; </a:t>
            </a:r>
            <a:r>
              <a:rPr lang="ru-RU" dirty="0" err="1" smtClean="0"/>
              <a:t>науч</a:t>
            </a:r>
            <a:r>
              <a:rPr lang="ru-RU" dirty="0" smtClean="0"/>
              <a:t>. ред. </a:t>
            </a:r>
            <a:r>
              <a:rPr lang="ru-RU" dirty="0" err="1" smtClean="0"/>
              <a:t>Н.М.Шанский</a:t>
            </a:r>
            <a:r>
              <a:rPr lang="ru-RU" dirty="0" smtClean="0"/>
              <a:t>) - М.: Просвещение, 20013.</a:t>
            </a:r>
          </a:p>
          <a:p>
            <a:pPr>
              <a:buFont typeface="Arial" charset="0"/>
              <a:buChar char="•"/>
            </a:pPr>
            <a:r>
              <a:rPr lang="ru-RU" dirty="0" err="1" smtClean="0">
                <a:latin typeface="Calibri" pitchFamily="34" charset="0"/>
              </a:rPr>
              <a:t>Ходякова</a:t>
            </a:r>
            <a:r>
              <a:rPr lang="ru-RU" dirty="0" smtClean="0">
                <a:latin typeface="Calibri" pitchFamily="34" charset="0"/>
              </a:rPr>
              <a:t> Л.А. Использование живописи в преподавании русского языка. - </a:t>
            </a:r>
          </a:p>
          <a:p>
            <a:r>
              <a:rPr lang="ru-RU" dirty="0" smtClean="0">
                <a:latin typeface="Calibri" pitchFamily="34" charset="0"/>
              </a:rPr>
              <a:t>  М.: Просвещение. 1983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1844824"/>
            <a:ext cx="806489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b="1" dirty="0">
                <a:latin typeface="Calibri" pitchFamily="34" charset="0"/>
              </a:rPr>
              <a:t>Интернет-ресурсы: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ru-RU" dirty="0">
                <a:latin typeface="Calibri" pitchFamily="34" charset="0"/>
              </a:rPr>
              <a:t> Российский общеобразовательный портал. Коллекция: МХК. Герасимов А.М. - </a:t>
            </a:r>
            <a:r>
              <a:rPr lang="fr-FR" dirty="0">
                <a:latin typeface="Calibri" pitchFamily="34" charset="0"/>
                <a:hlinkClick r:id="rId2"/>
              </a:rPr>
              <a:t>http://artclassic.edu.ru/catalog.asp?ob_no=%2016527</a:t>
            </a:r>
            <a:r>
              <a:rPr lang="ru-RU" dirty="0">
                <a:latin typeface="Calibri" pitchFamily="34" charset="0"/>
              </a:rPr>
              <a:t> </a:t>
            </a:r>
          </a:p>
          <a:p>
            <a:pPr>
              <a:buFont typeface="Arial" charset="0"/>
              <a:buChar char="•"/>
              <a:defRPr/>
            </a:pPr>
            <a:r>
              <a:rPr lang="ru-RU" dirty="0">
                <a:latin typeface="Calibri" pitchFamily="34" charset="0"/>
              </a:rPr>
              <a:t> шаблон - </a:t>
            </a:r>
            <a:r>
              <a:rPr lang="de-DE" dirty="0">
                <a:latin typeface="Calibri" pitchFamily="34" charset="0"/>
                <a:hlinkClick r:id="rId3"/>
              </a:rPr>
              <a:t>http://whynotra.moy.su/_nw/14/15329.jpg</a:t>
            </a:r>
            <a:r>
              <a:rPr lang="ru-RU" dirty="0">
                <a:latin typeface="Calibri" pitchFamily="34" charset="0"/>
              </a:rPr>
              <a:t> </a:t>
            </a:r>
            <a:endParaRPr lang="de-DE" dirty="0">
              <a:latin typeface="Calibri" pitchFamily="34" charset="0"/>
            </a:endParaRPr>
          </a:p>
          <a:p>
            <a:pPr>
              <a:buFont typeface="Arial" charset="0"/>
              <a:buChar char="•"/>
              <a:defRPr/>
            </a:pPr>
            <a:r>
              <a:rPr lang="ru-RU" dirty="0" smtClean="0">
                <a:latin typeface="Calibri" pitchFamily="34" charset="0"/>
              </a:rPr>
              <a:t>Картины </a:t>
            </a:r>
            <a:r>
              <a:rPr lang="ru-RU" dirty="0">
                <a:latin typeface="Calibri" pitchFamily="34" charset="0"/>
              </a:rPr>
              <a:t>А.М.Герасимова:</a:t>
            </a:r>
          </a:p>
          <a:p>
            <a:pPr>
              <a:buFont typeface="Arial" charset="0"/>
              <a:buChar char="•"/>
              <a:defRPr/>
            </a:pPr>
            <a:r>
              <a:rPr lang="de-DE" dirty="0">
                <a:latin typeface="Calibri" pitchFamily="34" charset="0"/>
                <a:hlinkClick r:id="rId4"/>
              </a:rPr>
              <a:t>http://www.amgerasimov.michmuzei.ru/paints/ger00avtoportret.jpg</a:t>
            </a:r>
            <a:endParaRPr lang="ru-RU" dirty="0">
              <a:latin typeface="Calibri" pitchFamily="34" charset="0"/>
            </a:endParaRPr>
          </a:p>
          <a:p>
            <a:pPr>
              <a:buFont typeface="Arial" charset="0"/>
              <a:buChar char="•"/>
              <a:defRPr/>
            </a:pPr>
            <a:r>
              <a:rPr lang="de-DE" dirty="0" smtClean="0">
                <a:latin typeface="Calibri" pitchFamily="34" charset="0"/>
                <a:hlinkClick r:id="rId5"/>
              </a:rPr>
              <a:t>http</a:t>
            </a:r>
            <a:r>
              <a:rPr lang="de-DE" dirty="0">
                <a:latin typeface="Calibri" pitchFamily="34" charset="0"/>
                <a:hlinkClick r:id="rId5"/>
              </a:rPr>
              <a:t>://artclassic.edu.ru/attach.asp?a_no=6487</a:t>
            </a:r>
            <a:endParaRPr lang="ru-RU" dirty="0">
              <a:latin typeface="Calibri" pitchFamily="34" charset="0"/>
            </a:endParaRPr>
          </a:p>
          <a:p>
            <a:pPr>
              <a:buFont typeface="Arial" charset="0"/>
              <a:buChar char="•"/>
              <a:defRPr/>
            </a:pPr>
            <a:r>
              <a:rPr lang="de-DE" dirty="0">
                <a:latin typeface="Calibri" pitchFamily="34" charset="0"/>
                <a:hlinkClick r:id="rId6"/>
              </a:rPr>
              <a:t>http://artclassic.edu.ru/attach.asp?a_no=6457</a:t>
            </a:r>
            <a:endParaRPr lang="ru-RU" dirty="0">
              <a:latin typeface="Calibri" pitchFamily="34" charset="0"/>
            </a:endParaRPr>
          </a:p>
          <a:p>
            <a:pPr>
              <a:buFont typeface="Arial" charset="0"/>
              <a:buChar char="•"/>
              <a:defRPr/>
            </a:pPr>
            <a:r>
              <a:rPr lang="de-DE" dirty="0">
                <a:latin typeface="Calibri" pitchFamily="34" charset="0"/>
                <a:hlinkClick r:id="rId7"/>
              </a:rPr>
              <a:t>http://www.amgerasimov.michmuzei.ru/paints/ger04tropinka.jpg</a:t>
            </a:r>
            <a:r>
              <a:rPr lang="ru-RU" dirty="0">
                <a:latin typeface="Calibri" pitchFamily="34" charset="0"/>
              </a:rPr>
              <a:t> </a:t>
            </a:r>
          </a:p>
          <a:p>
            <a:pPr>
              <a:buFont typeface="Arial" charset="0"/>
              <a:buChar char="•"/>
              <a:defRPr/>
            </a:pPr>
            <a:r>
              <a:rPr lang="ru-RU" dirty="0">
                <a:latin typeface="Calibri" pitchFamily="34" charset="0"/>
              </a:rPr>
              <a:t> </a:t>
            </a:r>
            <a:r>
              <a:rPr lang="de-DE" dirty="0">
                <a:latin typeface="Calibri" pitchFamily="34" charset="0"/>
                <a:hlinkClick r:id="rId8"/>
              </a:rPr>
              <a:t>http://www.tstu.ru/win/kultur/kul_img/mus_img/ger_img/terrasa.jpg</a:t>
            </a:r>
            <a:endParaRPr lang="ru-RU" dirty="0">
              <a:latin typeface="Calibri" pitchFamily="34" charset="0"/>
            </a:endParaRPr>
          </a:p>
          <a:p>
            <a:pPr>
              <a:buFont typeface="Arial" charset="0"/>
              <a:buChar char="•"/>
              <a:defRPr/>
            </a:pPr>
            <a:r>
              <a:rPr lang="ru-RU" dirty="0">
                <a:latin typeface="Calibri" pitchFamily="34" charset="0"/>
              </a:rPr>
              <a:t> Дом-музей - </a:t>
            </a:r>
            <a:r>
              <a:rPr lang="de-DE" dirty="0">
                <a:latin typeface="Calibri" pitchFamily="34" charset="0"/>
                <a:hlinkClick r:id="rId9"/>
              </a:rPr>
              <a:t>http://www.tstu.ru/win/kultur/kul_img/mus_img/ger_img/terr.jpg</a:t>
            </a:r>
            <a:endParaRPr lang="ru-RU" dirty="0">
              <a:latin typeface="Calibri" pitchFamily="34" charset="0"/>
            </a:endParaRPr>
          </a:p>
          <a:p>
            <a:pPr>
              <a:buFont typeface="Arial" charset="0"/>
              <a:buChar char="•"/>
              <a:defRPr/>
            </a:pPr>
            <a:r>
              <a:rPr lang="en-US" dirty="0" smtClean="0">
                <a:latin typeface="Calibri" pitchFamily="34" charset="0"/>
              </a:rPr>
              <a:t> </a:t>
            </a:r>
            <a:r>
              <a:rPr lang="ru-RU" dirty="0">
                <a:latin typeface="Calibri" pitchFamily="34" charset="0"/>
              </a:rPr>
              <a:t>После дождя</a:t>
            </a:r>
            <a:r>
              <a:rPr lang="en-US" dirty="0">
                <a:latin typeface="Calibri" pitchFamily="34" charset="0"/>
              </a:rPr>
              <a:t>  - </a:t>
            </a:r>
            <a:r>
              <a:rPr lang="de-DE" dirty="0">
                <a:hlinkClick r:id="rId10"/>
              </a:rPr>
              <a:t>http://www.e1.ru/fun/photo/view_pic.php/p/</a:t>
            </a:r>
          </a:p>
          <a:p>
            <a:pPr>
              <a:defRPr/>
            </a:pPr>
            <a:r>
              <a:rPr lang="de-DE" dirty="0">
                <a:hlinkClick r:id="rId10"/>
              </a:rPr>
              <a:t>703e63b498f830bd94adb2d3e1d019ba/view.pic</a:t>
            </a:r>
            <a:r>
              <a:rPr lang="ru-RU" dirty="0"/>
              <a:t> </a:t>
            </a:r>
            <a:endParaRPr lang="de-DE" dirty="0"/>
          </a:p>
          <a:p>
            <a:pPr>
              <a:defRPr/>
            </a:pPr>
            <a:endParaRPr lang="de-DE" dirty="0">
              <a:latin typeface="Calibri" pitchFamily="34" charset="0"/>
            </a:endParaRPr>
          </a:p>
        </p:txBody>
      </p:sp>
    </p:spTree>
  </p:cSld>
  <p:clrMapOvr>
    <a:masterClrMapping/>
  </p:clrMapOvr>
  <p:transition spd="slow">
    <p:cover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Давайте повторим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539552" y="1628800"/>
            <a:ext cx="4040188" cy="639762"/>
          </a:xfrm>
        </p:spPr>
        <p:txBody>
          <a:bodyPr/>
          <a:lstStyle/>
          <a:p>
            <a:r>
              <a:rPr lang="ru-RU" i="1" dirty="0">
                <a:hlinkClick r:id="" action="ppaction://noaction"/>
              </a:rPr>
              <a:t>Жанры живописи</a:t>
            </a:r>
            <a:endParaRPr lang="ru-RU" i="1" dirty="0"/>
          </a:p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i="1" dirty="0" smtClean="0"/>
              <a:t>Портрет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ru-RU" i="1" dirty="0" smtClean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i="1" dirty="0" smtClean="0"/>
              <a:t>Натюрморт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ru-RU" i="1" dirty="0" smtClean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i="1" dirty="0" smtClean="0"/>
              <a:t>пейзаж</a:t>
            </a:r>
            <a:endParaRPr lang="ru-RU" i="1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ru-RU" b="1" i="1" dirty="0" smtClean="0">
              <a:hlinkClick r:id="" action="ppaction://noaction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i="1" dirty="0">
              <a:hlinkClick r:id="" action="ppaction://noaction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ru-RU" i="1" dirty="0"/>
          </a:p>
          <a:p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i="1" dirty="0">
                <a:hlinkClick r:id="" action="ppaction://noaction"/>
              </a:rPr>
              <a:t>Типы текстов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 b="1" i="1" dirty="0" smtClean="0"/>
          </a:p>
          <a:p>
            <a:r>
              <a:rPr lang="ru-RU" dirty="0" smtClean="0"/>
              <a:t>Повествование</a:t>
            </a:r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Описание</a:t>
            </a:r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Рассуждение </a:t>
            </a:r>
            <a:endParaRPr lang="ru-RU" dirty="0"/>
          </a:p>
        </p:txBody>
      </p:sp>
    </p:spTree>
  </p:cSld>
  <p:clrMapOvr>
    <a:masterClrMapping/>
  </p:clrMapOvr>
  <p:transition spd="slow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6" grpId="0" build="p"/>
      <p:bldP spid="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latin typeface="Bookman Old Style" pitchFamily="18" charset="0"/>
              </a:rPr>
              <a:t>Александр Михайлович Герасимов</a:t>
            </a:r>
            <a:endParaRPr lang="ru-RU" dirty="0"/>
          </a:p>
        </p:txBody>
      </p:sp>
      <p:pic>
        <p:nvPicPr>
          <p:cNvPr id="5" name="Picture 8" descr="gerasimov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427984" y="1844824"/>
            <a:ext cx="3024336" cy="394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5" descr="2270042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00113" y="1628775"/>
            <a:ext cx="3363912" cy="4608513"/>
          </a:xfrm>
          <a:prstGeom prst="rect">
            <a:avLst/>
          </a:prstGeo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3394720" cy="670396"/>
          </a:xfrm>
        </p:spPr>
        <p:txBody>
          <a:bodyPr>
            <a:normAutofit fontScale="90000"/>
          </a:bodyPr>
          <a:lstStyle/>
          <a:p>
            <a:r>
              <a:rPr lang="ru-RU" sz="2800" dirty="0" smtClean="0"/>
              <a:t>Семейный портрет</a:t>
            </a:r>
            <a:endParaRPr lang="ru-RU" sz="2800" dirty="0"/>
          </a:p>
        </p:txBody>
      </p:sp>
      <p:pic>
        <p:nvPicPr>
          <p:cNvPr id="4" name="Picture 5" descr="attach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3563888" y="1484784"/>
            <a:ext cx="5319341" cy="4371975"/>
          </a:xfrm>
          <a:prstGeom prst="rect">
            <a:avLst/>
          </a:prstGeom>
          <a:noFill/>
        </p:spPr>
      </p:pic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5018236"/>
          </a:xfrm>
        </p:spPr>
        <p:txBody>
          <a:bodyPr>
            <a:normAutofit fontScale="92500" lnSpcReduction="10000"/>
          </a:bodyPr>
          <a:lstStyle/>
          <a:p>
            <a:r>
              <a:rPr lang="ru-RU" sz="2400" b="1" dirty="0" smtClean="0"/>
              <a:t>А.М. Герасимов родился  в купеческой семье в Козлове (ныне Мичуринск), учился в Московском училище живописи, ваяния и зодчества. Портретист, пейзажист, мастер тематической картины. Народный художник СССР, действительный член АХ СССР, доктор искусствоведения.</a:t>
            </a:r>
            <a:endParaRPr lang="de-DE" sz="2400" b="1" dirty="0" smtClean="0"/>
          </a:p>
          <a:p>
            <a:endParaRPr lang="ru-RU" dirty="0"/>
          </a:p>
        </p:txBody>
      </p:sp>
    </p:spTree>
  </p:cSld>
  <p:clrMapOvr>
    <a:masterClrMapping/>
  </p:clrMapOvr>
  <p:transition spd="slow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716016" y="404664"/>
            <a:ext cx="3970784" cy="6048672"/>
          </a:xfrm>
        </p:spPr>
        <p:txBody>
          <a:bodyPr>
            <a:normAutofit fontScale="77500" lnSpcReduction="20000"/>
          </a:bodyPr>
          <a:lstStyle/>
          <a:p>
            <a:r>
              <a:rPr lang="ru-RU" b="1" i="1" dirty="0" smtClean="0">
                <a:latin typeface="Bookman Old Style" pitchFamily="18" charset="0"/>
              </a:rPr>
              <a:t>К 1935 году, написав множество портретов </a:t>
            </a:r>
          </a:p>
          <a:p>
            <a:pPr>
              <a:buFont typeface="Wingdings" pitchFamily="2" charset="2"/>
              <a:buNone/>
            </a:pPr>
            <a:r>
              <a:rPr lang="ru-RU" b="1" i="1" dirty="0" smtClean="0">
                <a:latin typeface="Bookman Old Style" pitchFamily="18" charset="0"/>
              </a:rPr>
              <a:t>    В. И. Ленина, </a:t>
            </a:r>
          </a:p>
          <a:p>
            <a:pPr>
              <a:buFont typeface="Wingdings" pitchFamily="2" charset="2"/>
              <a:buNone/>
            </a:pPr>
            <a:r>
              <a:rPr lang="ru-RU" b="1" i="1" dirty="0" smtClean="0">
                <a:latin typeface="Bookman Old Style" pitchFamily="18" charset="0"/>
              </a:rPr>
              <a:t>   И. В. Сталина и </a:t>
            </a:r>
          </a:p>
          <a:p>
            <a:pPr>
              <a:buFont typeface="Wingdings" pitchFamily="2" charset="2"/>
              <a:buNone/>
            </a:pPr>
            <a:r>
              <a:rPr lang="ru-RU" b="1" i="1" dirty="0" smtClean="0">
                <a:latin typeface="Bookman Old Style" pitchFamily="18" charset="0"/>
              </a:rPr>
              <a:t>   других советских руководителей, </a:t>
            </a:r>
          </a:p>
          <a:p>
            <a:pPr>
              <a:buFont typeface="Wingdings" pitchFamily="2" charset="2"/>
              <a:buNone/>
            </a:pPr>
            <a:r>
              <a:rPr lang="ru-RU" b="1" i="1" dirty="0" smtClean="0">
                <a:latin typeface="Bookman Old Style" pitchFamily="18" charset="0"/>
              </a:rPr>
              <a:t>   А. М. Герасимов, </a:t>
            </a:r>
          </a:p>
          <a:p>
            <a:pPr>
              <a:buFont typeface="Wingdings" pitchFamily="2" charset="2"/>
              <a:buNone/>
            </a:pPr>
            <a:r>
              <a:rPr lang="ru-RU" b="1" i="1" dirty="0" smtClean="0">
                <a:latin typeface="Bookman Old Style" pitchFamily="18" charset="0"/>
              </a:rPr>
              <a:t>    устав от борьбы за официальное признание и успех,  уехал отдохнуть в свой родной и любимый город Козлов. Здесь и была создана «</a:t>
            </a:r>
            <a:r>
              <a:rPr lang="ru-RU" b="1" i="1" dirty="0" smtClean="0">
                <a:latin typeface="Bookman Old Style" pitchFamily="18" charset="0"/>
                <a:hlinkClick r:id="rId2"/>
              </a:rPr>
              <a:t>Мокрая терраса</a:t>
            </a:r>
            <a:r>
              <a:rPr lang="ru-RU" b="1" i="1" dirty="0" smtClean="0">
                <a:latin typeface="Bookman Old Style" pitchFamily="18" charset="0"/>
              </a:rPr>
              <a:t>». </a:t>
            </a:r>
          </a:p>
          <a:p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Picture 4" descr="after_rain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76250"/>
            <a:ext cx="4537075" cy="540067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64088" y="188640"/>
            <a:ext cx="3008313" cy="2376264"/>
          </a:xfrm>
        </p:spPr>
        <p:txBody>
          <a:bodyPr>
            <a:normAutofit/>
          </a:bodyPr>
          <a:lstStyle/>
          <a:p>
            <a:r>
              <a:rPr lang="ru-RU" sz="3200" i="1" dirty="0">
                <a:solidFill>
                  <a:srgbClr val="CC6600"/>
                </a:solidFill>
                <a:latin typeface="Calibri" pitchFamily="34" charset="0"/>
              </a:rPr>
              <a:t>История создания картины </a:t>
            </a:r>
            <a:br>
              <a:rPr lang="ru-RU" sz="3200" i="1" dirty="0">
                <a:solidFill>
                  <a:srgbClr val="CC6600"/>
                </a:solidFill>
                <a:latin typeface="Calibri" pitchFamily="34" charset="0"/>
              </a:rPr>
            </a:br>
            <a:r>
              <a:rPr lang="ru-RU" sz="3200" i="1" dirty="0">
                <a:solidFill>
                  <a:srgbClr val="CC6600"/>
                </a:solidFill>
                <a:latin typeface="Calibri" pitchFamily="34" charset="0"/>
              </a:rPr>
              <a:t>«После дождя»</a:t>
            </a:r>
            <a:r>
              <a:rPr lang="de-DE" i="1" dirty="0">
                <a:solidFill>
                  <a:srgbClr val="CC6600"/>
                </a:solidFill>
                <a:latin typeface="Calibri" pitchFamily="34" charset="0"/>
              </a:rPr>
              <a:t/>
            </a:r>
            <a:br>
              <a:rPr lang="de-DE" i="1" dirty="0">
                <a:solidFill>
                  <a:srgbClr val="CC6600"/>
                </a:solidFill>
                <a:latin typeface="Calibri" pitchFamily="34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2636912"/>
            <a:ext cx="7239000" cy="3967088"/>
          </a:xfrm>
        </p:spPr>
        <p:txBody>
          <a:bodyPr>
            <a:normAutofit fontScale="70000" lnSpcReduction="20000"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i="1" dirty="0"/>
              <a:t> Я сделал этюд в два часа</a:t>
            </a:r>
            <a:r>
              <a:rPr lang="ru-RU" i="1" dirty="0" smtClean="0"/>
              <a:t>.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i="1" dirty="0" smtClean="0"/>
              <a:t> </a:t>
            </a:r>
            <a:r>
              <a:rPr lang="ru-RU" i="1" dirty="0"/>
              <a:t>Произошло </a:t>
            </a:r>
            <a:r>
              <a:rPr lang="ru-RU" i="1" dirty="0" smtClean="0"/>
              <a:t>это </a:t>
            </a:r>
            <a:r>
              <a:rPr lang="ru-RU" i="1" dirty="0"/>
              <a:t>так: я писал на террасе групповой портрет моей семьи. Припекало солнце, яркими пятнами разбегаясь по зелени. И вдруг набежали тучи. Порывистый ветер, срывая лепестки роз и рассыпая их по столу, опрокинул стакан с водой. Хлынул дождь, и моё семейство скрылось в доме. А меня охватил  неожиданный восторг. От свежей зелени и сверкающих потоков воды, залившей стол с букетом роз, скамейку и половицы. К счастью, оказался под руками подрамок с холстом, и я лихорадочно начал писать. Не понадобилось ничего переставлять или добавлять, - настолько было прекрасно всё, что находилось перед моими глазами.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27584" y="548680"/>
            <a:ext cx="1296145" cy="136815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0"/>
            <a:ext cx="2143125" cy="24288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i="1" dirty="0">
                <a:solidFill>
                  <a:srgbClr val="CC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Беседа по картине</a:t>
            </a:r>
            <a:r>
              <a:rPr lang="de-DE" i="1" dirty="0">
                <a:solidFill>
                  <a:srgbClr val="CC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de-DE" i="1" dirty="0">
                <a:solidFill>
                  <a:srgbClr val="CC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endParaRPr lang="ru-RU" b="1" i="1" dirty="0" smtClean="0">
              <a:latin typeface="Calibri" pitchFamily="34" charset="0"/>
            </a:endParaRP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Что изображено на картине?</a:t>
            </a: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   К какому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  <a:hlinkClick r:id="" action="ppaction://noaction"/>
              </a:rPr>
              <a:t>жанру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вы отнесете картину А.М. Герасимова?</a:t>
            </a: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  По каким деталям картины мы догадываемся,  что только что прошел дождь?</a:t>
            </a: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  Удалось ли художнику передать ощущение свежести после дождя? </a:t>
            </a: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  У картины два названия. Как вы думаете почему? Какое из названий более точно передает авторский замысел?</a:t>
            </a: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  К какому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  <a:hlinkClick r:id="" action="ppaction://noaction"/>
              </a:rPr>
              <a:t>типу текста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будет отнесено ваше сочинение?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algn="ctr"/>
            <a:r>
              <a:rPr lang="ru-RU" b="1" i="1" dirty="0" smtClean="0">
                <a:solidFill>
                  <a:srgbClr val="CC6600"/>
                </a:solidFill>
                <a:latin typeface="Times New Roman" pitchFamily="18" charset="0"/>
                <a:cs typeface="Times New Roman" pitchFamily="18" charset="0"/>
                <a:hlinkClick r:id="rId2" action="ppaction://hlinksldjump"/>
              </a:rPr>
              <a:t>А. М. Герасимова </a:t>
            </a:r>
          </a:p>
          <a:p>
            <a:pPr algn="ctr"/>
            <a:r>
              <a:rPr lang="ru-RU" b="1" i="1" dirty="0" smtClean="0">
                <a:solidFill>
                  <a:srgbClr val="CC6600"/>
                </a:solidFill>
                <a:latin typeface="Times New Roman" pitchFamily="18" charset="0"/>
                <a:cs typeface="Times New Roman" pitchFamily="18" charset="0"/>
                <a:hlinkClick r:id="rId2" action="ppaction://hlinksldjump"/>
              </a:rPr>
              <a:t>«После дождя (Мокрая терраса)»</a:t>
            </a:r>
            <a:endParaRPr lang="de-DE" b="1" i="1" dirty="0" smtClean="0">
              <a:solidFill>
                <a:srgbClr val="CC66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9" y="2204864"/>
            <a:ext cx="3168352" cy="439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44008" y="620688"/>
            <a:ext cx="3598168" cy="936103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Опишите, что вы видите.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88024" y="2276872"/>
            <a:ext cx="4032448" cy="3361928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Круглый стол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букет цветов в кувшине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резные ножки стола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опрокинутый стакан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блеск мокрых поверхностей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тени от предметов.</a:t>
            </a:r>
            <a:endParaRPr lang="en-US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4" name="Picture 44" descr="g01208гг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11188" y="1052513"/>
            <a:ext cx="3889375" cy="5184775"/>
          </a:xfrm>
          <a:noFill/>
        </p:spPr>
      </p:pic>
      <p:pic>
        <p:nvPicPr>
          <p:cNvPr id="5" name="Picture 44" descr="g01208гг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539552" y="548680"/>
            <a:ext cx="3889375" cy="518477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404</TotalTime>
  <Words>1282</Words>
  <Application>Microsoft Office PowerPoint</Application>
  <PresentationFormat>Экран (4:3)</PresentationFormat>
  <Paragraphs>111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Подготовка к сочинению</vt:lpstr>
      <vt:lpstr>Цели:</vt:lpstr>
      <vt:lpstr>Давайте повторим</vt:lpstr>
      <vt:lpstr>Александр Михайлович Герасимов</vt:lpstr>
      <vt:lpstr>Семейный портрет</vt:lpstr>
      <vt:lpstr>Презентация PowerPoint</vt:lpstr>
      <vt:lpstr>История создания картины  «После дождя» </vt:lpstr>
      <vt:lpstr>Беседа по картине </vt:lpstr>
      <vt:lpstr>Опишите, что вы видите. </vt:lpstr>
      <vt:lpstr>Словарная работа.</vt:lpstr>
      <vt:lpstr>А. Яшин После дождя </vt:lpstr>
      <vt:lpstr>Синтаксис. Пунктуация.</vt:lpstr>
      <vt:lpstr>Проверь себя</vt:lpstr>
      <vt:lpstr>Отрывок из повести  Л. Н. Толстого «Отрочество»</vt:lpstr>
      <vt:lpstr>Подберем синонимы,  чтобы избежать повторов. </vt:lpstr>
      <vt:lpstr>Цвет и настроение</vt:lpstr>
      <vt:lpstr>Примерный план</vt:lpstr>
      <vt:lpstr>Презентация PowerPoint</vt:lpstr>
      <vt:lpstr>Домашнее задание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Светлана Николаевна</dc:creator>
  <cp:lastModifiedBy>Катерина</cp:lastModifiedBy>
  <cp:revision>64</cp:revision>
  <dcterms:created xsi:type="dcterms:W3CDTF">2014-09-18T15:19:35Z</dcterms:created>
  <dcterms:modified xsi:type="dcterms:W3CDTF">2017-09-28T06:53:01Z</dcterms:modified>
</cp:coreProperties>
</file>