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94" r:id="rId6"/>
    <p:sldId id="260" r:id="rId7"/>
    <p:sldId id="261" r:id="rId8"/>
    <p:sldId id="262" r:id="rId9"/>
    <p:sldId id="284" r:id="rId10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18" autoAdjust="0"/>
    <p:restoredTop sz="94660"/>
  </p:normalViewPr>
  <p:slideViewPr>
    <p:cSldViewPr>
      <p:cViewPr>
        <p:scale>
          <a:sx n="76" d="100"/>
          <a:sy n="76" d="100"/>
        </p:scale>
        <p:origin x="-1266" y="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4768469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Shape 10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Shape 10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4" name="Shape 29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marR="0" lvl="5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marR="0" lvl="6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marR="0" lvl="7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marR="0" lvl="8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ctr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1pPr>
            <a:lvl2pPr marL="457200" marR="0" lvl="1" indent="0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2pPr>
            <a:lvl3pPr marL="914400" marR="0" lvl="2" indent="0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3pPr>
            <a:lvl4pPr marL="1371600" marR="0" lvl="3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4pPr>
            <a:lvl5pPr marL="1828800" marR="0" lvl="4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lvl="0" indent="-228600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1pPr>
            <a:lvl2pPr marL="914400" lvl="1" indent="-228600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2pPr>
            <a:lvl3pPr marL="1371600" lvl="2" indent="-228600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3pPr>
            <a:lvl4pPr marL="1828800" lvl="3" indent="-2286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4pPr>
            <a:lvl5pPr marL="2286000" lvl="4" indent="-2286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5pPr>
            <a:lvl6pPr marL="2743200" lvl="5" indent="-2286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6pPr>
            <a:lvl7pPr marL="3200400" lvl="6" indent="-2286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7pPr>
            <a:lvl8pPr marL="3657600" lvl="7" indent="-2286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8pPr>
            <a:lvl9pPr marL="4114800" lvl="8" indent="-2286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1pPr>
            <a:lvl2pPr marL="914400" lvl="1" indent="-3175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2pPr>
            <a:lvl3pPr marL="1371600" lvl="2" indent="-317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3pPr>
            <a:lvl4pPr marL="1828800" lvl="3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4pPr>
            <a:lvl5pPr marL="2286000" lvl="4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/>
            </a:lvl5pPr>
            <a:lvl6pPr marL="2743200" lvl="5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6pPr>
            <a:lvl7pPr marL="3200400" lvl="6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7pPr>
            <a:lvl8pPr marL="3657600" lvl="7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8pPr>
            <a:lvl9pPr marL="4114800" lvl="8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1pPr>
            <a:lvl2pPr marL="914400" lvl="1" indent="-3175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2pPr>
            <a:lvl3pPr marL="1371600" lvl="2" indent="-317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3pPr>
            <a:lvl4pPr marL="1828800" lvl="3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4pPr>
            <a:lvl5pPr marL="2286000" lvl="4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/>
            </a:lvl5pPr>
            <a:lvl6pPr marL="2743200" lvl="5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6pPr>
            <a:lvl7pPr marL="3200400" lvl="6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7pPr>
            <a:lvl8pPr marL="3657600" lvl="7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8pPr>
            <a:lvl9pPr marL="4114800" lvl="8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1pPr>
            <a:lvl2pPr marL="914400" lvl="1" indent="-3175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2pPr>
            <a:lvl3pPr marL="1371600" lvl="2" indent="-317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3pPr>
            <a:lvl4pPr marL="1828800" lvl="3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4pPr>
            <a:lvl5pPr marL="2286000" lvl="4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/>
            </a:lvl5pPr>
            <a:lvl6pPr marL="2743200" lvl="5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6pPr>
            <a:lvl7pPr marL="3200400" lvl="6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7pPr>
            <a:lvl8pPr marL="3657600" lvl="7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8pPr>
            <a:lvl9pPr marL="4114800" lvl="8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5" name="Shape 55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28600" rtl="0">
              <a:spcBef>
                <a:spcPts val="640"/>
              </a:spcBef>
              <a:spcAft>
                <a:spcPts val="0"/>
              </a:spcAft>
              <a:buSzPts val="1400"/>
              <a:buFont typeface="Calibri"/>
              <a:buNone/>
              <a:defRPr/>
            </a:lvl1pPr>
            <a:lvl2pPr marL="914400" lvl="1" indent="-228600" rtl="0">
              <a:spcBef>
                <a:spcPts val="560"/>
              </a:spcBef>
              <a:spcAft>
                <a:spcPts val="0"/>
              </a:spcAft>
              <a:buSzPts val="1400"/>
              <a:buFont typeface="Calibri"/>
              <a:buNone/>
              <a:defRPr/>
            </a:lvl2pPr>
            <a:lvl3pPr marL="1371600" lvl="2" indent="-228600" rtl="0">
              <a:spcBef>
                <a:spcPts val="480"/>
              </a:spcBef>
              <a:spcAft>
                <a:spcPts val="0"/>
              </a:spcAft>
              <a:buSzPts val="1400"/>
              <a:buFont typeface="Calibri"/>
              <a:buNone/>
              <a:defRPr/>
            </a:lvl3pPr>
            <a:lvl4pPr marL="1828800" lvl="3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4pPr>
            <a:lvl5pPr marL="2286000" lvl="4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5pPr>
            <a:lvl6pPr marL="2743200" lvl="5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6pPr>
            <a:lvl7pPr marL="3200400" lvl="6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7pPr>
            <a:lvl8pPr marL="3657600" lvl="7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8pPr>
            <a:lvl9pPr marL="4114800" lvl="8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/>
            </a:lvl2pPr>
            <a:lvl3pPr marL="1371600" lvl="2" indent="-3175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/>
            </a:lvl4pPr>
            <a:lvl5pPr marL="2286000" lvl="4" indent="-3175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5pPr>
            <a:lvl6pPr marL="2743200" lvl="5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28600" rtl="0">
              <a:spcBef>
                <a:spcPts val="640"/>
              </a:spcBef>
              <a:spcAft>
                <a:spcPts val="0"/>
              </a:spcAft>
              <a:buSzPts val="1400"/>
              <a:buFont typeface="Calibri"/>
              <a:buNone/>
              <a:defRPr/>
            </a:lvl1pPr>
            <a:lvl2pPr marL="914400" lvl="1" indent="-228600" rtl="0">
              <a:spcBef>
                <a:spcPts val="560"/>
              </a:spcBef>
              <a:spcAft>
                <a:spcPts val="0"/>
              </a:spcAft>
              <a:buSzPts val="1400"/>
              <a:buFont typeface="Calibri"/>
              <a:buNone/>
              <a:defRPr/>
            </a:lvl2pPr>
            <a:lvl3pPr marL="1371600" lvl="2" indent="-228600" rtl="0">
              <a:spcBef>
                <a:spcPts val="480"/>
              </a:spcBef>
              <a:spcAft>
                <a:spcPts val="0"/>
              </a:spcAft>
              <a:buSzPts val="1400"/>
              <a:buFont typeface="Calibri"/>
              <a:buNone/>
              <a:defRPr/>
            </a:lvl3pPr>
            <a:lvl4pPr marL="1828800" lvl="3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4pPr>
            <a:lvl5pPr marL="2286000" lvl="4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5pPr>
            <a:lvl6pPr marL="2743200" lvl="5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6pPr>
            <a:lvl7pPr marL="3200400" lvl="6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7pPr>
            <a:lvl8pPr marL="3657600" lvl="7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8pPr>
            <a:lvl9pPr marL="4114800" lvl="8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/>
            </a:lvl2pPr>
            <a:lvl3pPr marL="1371600" lvl="2" indent="-3175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/>
            </a:lvl4pPr>
            <a:lvl5pPr marL="2286000" lvl="4" indent="-3175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5pPr>
            <a:lvl6pPr marL="2743200" lvl="5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/>
            </a:lvl2pPr>
            <a:lvl3pPr marL="1371600" lvl="2" indent="-3175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/>
            </a:lvl4pPr>
            <a:lvl5pPr marL="2286000" lvl="4" indent="-3175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5pPr>
            <a:lvl6pPr marL="2743200" lvl="5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marR="0" lvl="5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marR="0" lvl="6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marR="0" lvl="7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marR="0" lvl="8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175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1pPr>
            <a:lvl2pPr marL="914400" marR="0" lvl="1" indent="-3175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2pPr>
            <a:lvl3pPr marL="1371600" marR="0" lvl="2" indent="-317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3pPr>
            <a:lvl4pPr marL="1828800" marR="0" lvl="3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4pPr>
            <a:lvl5pPr marL="2286000" marR="0" lvl="4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/>
            </a:lvl5pPr>
            <a:lvl6pPr marL="2743200" marR="0" lvl="5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6pPr>
            <a:lvl7pPr marL="3200400" marR="0" lvl="6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7pPr>
            <a:lvl8pPr marL="3657600" marR="0" lvl="7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8pPr>
            <a:lvl9pPr marL="4114800" marR="0" lvl="8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Shape 8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99562" cy="6913562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Shape 85"/>
          <p:cNvSpPr txBox="1">
            <a:spLocks noGrp="1"/>
          </p:cNvSpPr>
          <p:nvPr>
            <p:ph type="ctrTitle"/>
          </p:nvPr>
        </p:nvSpPr>
        <p:spPr>
          <a:xfrm>
            <a:off x="1331640" y="908720"/>
            <a:ext cx="7097984" cy="36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Corsiva"/>
              <a:buNone/>
            </a:pPr>
            <a:r>
              <a:rPr lang="ru-RU" sz="4000" b="1" i="0" u="none" strike="noStrike" cap="none" dirty="0" smtClean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/>
            </a:r>
            <a:br>
              <a:rPr lang="ru-RU" sz="4000" b="1" i="0" u="none" strike="noStrike" cap="none" dirty="0" smtClean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</a:br>
            <a:r>
              <a:rPr lang="en-US" sz="4000" b="1" i="0" u="none" strike="noStrike" cap="none" dirty="0" smtClean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СЕМИНАР-ПРАКТИКУМ</a:t>
            </a:r>
            <a:endParaRPr sz="4000" dirty="0"/>
          </a:p>
        </p:txBody>
      </p:sp>
      <p:sp>
        <p:nvSpPr>
          <p:cNvPr id="86" name="Shape 86"/>
          <p:cNvSpPr txBox="1">
            <a:spLocks noGrp="1"/>
          </p:cNvSpPr>
          <p:nvPr>
            <p:ph type="subTitle" idx="1"/>
          </p:nvPr>
        </p:nvSpPr>
        <p:spPr>
          <a:xfrm>
            <a:off x="1343025" y="1844675"/>
            <a:ext cx="6400800" cy="4392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r>
              <a:rPr lang="en-US" sz="4000" b="1" i="0" u="none" strike="noStrike" cap="none" dirty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«</a:t>
            </a:r>
            <a:r>
              <a:rPr lang="en-US" sz="4000" b="1" i="0" u="none" strike="noStrike" cap="none" dirty="0" err="1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Театрализованные</a:t>
            </a:r>
            <a:r>
              <a:rPr lang="en-US" sz="4000" b="1" i="0" u="none" strike="noStrike" cap="none" dirty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 </a:t>
            </a:r>
            <a:r>
              <a:rPr lang="en-US" sz="4000" b="1" i="0" u="none" strike="noStrike" cap="none" dirty="0" err="1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игры</a:t>
            </a:r>
            <a:r>
              <a:rPr lang="en-US" sz="4000" b="1" i="0" u="none" strike="noStrike" cap="none" dirty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 </a:t>
            </a:r>
            <a:endParaRPr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r>
              <a:rPr lang="en-US" sz="4000" b="1" i="0" u="none" strike="noStrike" cap="none" dirty="0" err="1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как</a:t>
            </a:r>
            <a:r>
              <a:rPr lang="en-US" sz="4000" b="1" i="0" u="none" strike="noStrike" cap="none" dirty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 </a:t>
            </a:r>
            <a:r>
              <a:rPr lang="en-US" sz="4000" b="1" i="0" u="none" strike="noStrike" cap="none" dirty="0" err="1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основной</a:t>
            </a:r>
            <a:r>
              <a:rPr lang="en-US" sz="4000" b="1" i="0" u="none" strike="noStrike" cap="none" dirty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 </a:t>
            </a:r>
            <a:r>
              <a:rPr lang="en-US" sz="4000" b="1" i="0" u="none" strike="noStrike" cap="none" dirty="0" err="1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компонент</a:t>
            </a:r>
            <a:r>
              <a:rPr lang="en-US" sz="4000" b="1" i="0" u="none" strike="noStrike" cap="none" dirty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 </a:t>
            </a:r>
            <a:r>
              <a:rPr lang="en-US" sz="4000" b="1" i="0" u="none" strike="noStrike" cap="none" dirty="0" err="1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познавательно</a:t>
            </a:r>
            <a:r>
              <a:rPr lang="en-US" sz="4000" b="1" i="0" u="none" strike="noStrike" cap="none" dirty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 –</a:t>
            </a:r>
            <a:r>
              <a:rPr lang="en-US" sz="4000" b="1" i="0" u="none" strike="noStrike" cap="none" dirty="0" err="1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речевого</a:t>
            </a:r>
            <a:r>
              <a:rPr lang="en-US" sz="4000" b="1" i="0" u="none" strike="noStrike" cap="none" dirty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 </a:t>
            </a:r>
            <a:endParaRPr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r>
              <a:rPr lang="en-US" sz="4000" b="1" i="0" u="none" strike="noStrike" cap="none" dirty="0" err="1" smtClean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развития</a:t>
            </a:r>
            <a:r>
              <a:rPr lang="en-US" sz="4000" b="1" i="0" u="none" strike="noStrike" cap="none" dirty="0" smtClean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»</a:t>
            </a:r>
            <a:endParaRPr lang="ru-RU" dirty="0">
              <a:latin typeface="Times New Roman" pitchFamily="18" charset="0"/>
              <a:ea typeface="Corsiva"/>
              <a:cs typeface="Times New Roman" pitchFamily="18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endParaRPr lang="ru-RU" sz="2400" b="1" i="1" u="none" strike="noStrike" cap="none" dirty="0">
              <a:solidFill>
                <a:srgbClr val="7030A0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 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                                    </a:t>
            </a:r>
            <a:r>
              <a:rPr lang="en-US" sz="2400" b="1" i="1" u="none" strike="noStrike" cap="none" dirty="0" err="1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Старший</a:t>
            </a:r>
            <a:r>
              <a:rPr lang="en-US" sz="2400" b="1" i="1" u="none" strike="noStrike" cap="none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1" u="none" strike="noStrike" cap="none" dirty="0" err="1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воспитатель</a:t>
            </a:r>
            <a:r>
              <a:rPr lang="en-US" sz="2400" b="1" i="1" u="none" strike="noStrike" cap="none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lang="ru-RU" dirty="0">
              <a:ea typeface="Times New Roman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r>
              <a:rPr lang="ru-RU" sz="2400" b="1" i="1" u="none" strike="noStrike" cap="none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400" b="1" i="1" u="none" strike="noStrike" cap="none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</a:t>
            </a:r>
            <a:r>
              <a:rPr lang="ru-RU" sz="2400" b="1" i="1" u="none" strike="noStrike" cap="none" dirty="0" err="1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Сивак</a:t>
            </a:r>
            <a:r>
              <a:rPr lang="ru-RU" sz="2400" b="1" i="1" u="none" strike="noStrike" cap="none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Н.Г.</a:t>
            </a:r>
            <a:endParaRPr dirty="0"/>
          </a:p>
        </p:txBody>
      </p:sp>
      <p:sp>
        <p:nvSpPr>
          <p:cNvPr id="2" name="TextBox 1"/>
          <p:cNvSpPr txBox="1"/>
          <p:nvPr/>
        </p:nvSpPr>
        <p:spPr>
          <a:xfrm>
            <a:off x="0" y="404664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  <a:latin typeface="Arial Black" pitchFamily="34" charset="0"/>
                <a:cs typeface="Aharoni" pitchFamily="2" charset="-79"/>
              </a:rPr>
              <a:t>Детский сад филиала ГУП «Медицинский центр» Детский санаторий им. Т.Г. Шевченко</a:t>
            </a:r>
            <a:endParaRPr lang="ru-RU" dirty="0">
              <a:solidFill>
                <a:srgbClr val="7030A0"/>
              </a:solidFill>
              <a:latin typeface="Arial Black" pitchFamily="34" charset="0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Shape 9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-55562"/>
            <a:ext cx="9199562" cy="6913562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Shape 92"/>
          <p:cNvSpPr txBox="1">
            <a:spLocks noGrp="1"/>
          </p:cNvSpPr>
          <p:nvPr>
            <p:ph type="ctrTitle"/>
          </p:nvPr>
        </p:nvSpPr>
        <p:spPr>
          <a:xfrm>
            <a:off x="1071562" y="785812"/>
            <a:ext cx="7500937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Corsiva"/>
              <a:buNone/>
            </a:pPr>
            <a:r>
              <a:rPr lang="en-US" sz="36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Актуальность</a:t>
            </a:r>
            <a:r>
              <a:rPr lang="en-US" sz="36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36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проблемы</a:t>
            </a:r>
            <a:r>
              <a:rPr lang="en-US" sz="36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br>
              <a:rPr lang="en-US" sz="36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</a:br>
            <a:r>
              <a:rPr lang="en-US" sz="36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познавательно-речевой</a:t>
            </a:r>
            <a:r>
              <a:rPr lang="en-US" sz="36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36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активности</a:t>
            </a:r>
            <a:endParaRPr dirty="0"/>
          </a:p>
        </p:txBody>
      </p:sp>
      <p:sp>
        <p:nvSpPr>
          <p:cNvPr id="93" name="Shape 93"/>
          <p:cNvSpPr txBox="1">
            <a:spLocks noGrp="1"/>
          </p:cNvSpPr>
          <p:nvPr>
            <p:ph type="subTitle" idx="1"/>
          </p:nvPr>
        </p:nvSpPr>
        <p:spPr>
          <a:xfrm>
            <a:off x="1115616" y="2132856"/>
            <a:ext cx="6400800" cy="3286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2400"/>
              <a:buFont typeface="Noto Symbol"/>
              <a:buChar char="✓"/>
            </a:pPr>
            <a:r>
              <a:rPr lang="en-US" sz="24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400" b="0" i="0" u="none" strike="noStrike" cap="none" dirty="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  </a:t>
            </a:r>
            <a:r>
              <a:rPr lang="en-US" b="1" i="0" u="none" strike="noStrike" cap="none" dirty="0">
                <a:solidFill>
                  <a:srgbClr val="898989"/>
                </a:solidFill>
                <a:latin typeface="Times New Roman" pitchFamily="18" charset="0"/>
                <a:ea typeface="Calibri"/>
                <a:cs typeface="Times New Roman" pitchFamily="18" charset="0"/>
                <a:sym typeface="Calibri"/>
              </a:rPr>
              <a:t>  </a:t>
            </a:r>
            <a:r>
              <a:rPr lang="en-US" b="1" i="0" u="none" strike="noStrike" cap="none" dirty="0" err="1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ухудшение</a:t>
            </a:r>
            <a:r>
              <a:rPr lang="en-US" b="1" i="0" u="none" strike="noStrike" cap="none" dirty="0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 </a:t>
            </a:r>
            <a:r>
              <a:rPr lang="en-US" b="1" i="0" u="none" strike="noStrike" cap="none" dirty="0" err="1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состояния</a:t>
            </a:r>
            <a:r>
              <a:rPr lang="en-US" b="1" i="0" u="none" strike="noStrike" cap="none" dirty="0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 </a:t>
            </a:r>
            <a:r>
              <a:rPr lang="en-US" b="1" i="0" u="none" strike="noStrike" cap="none" dirty="0" err="1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здоровья</a:t>
            </a:r>
            <a:r>
              <a:rPr lang="en-US" b="1" i="0" u="none" strike="noStrike" cap="none" dirty="0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 </a:t>
            </a:r>
            <a:r>
              <a:rPr lang="en-US" b="1" i="0" u="none" strike="noStrike" cap="none" dirty="0" err="1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детей</a:t>
            </a:r>
            <a:r>
              <a:rPr lang="en-US" b="1" i="0" u="none" strike="noStrike" cap="none" dirty="0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;</a:t>
            </a:r>
            <a:endParaRPr b="1" dirty="0"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7030A0"/>
              </a:buClr>
              <a:buSzPts val="1800"/>
              <a:buFont typeface="Noto Symbol"/>
              <a:buChar char="✓"/>
            </a:pPr>
            <a:r>
              <a:rPr lang="en-US" b="1" i="0" u="none" strike="noStrike" cap="none" dirty="0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 </a:t>
            </a:r>
            <a:r>
              <a:rPr lang="en-US" b="1" i="0" u="none" strike="noStrike" cap="none" dirty="0" err="1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существенное</a:t>
            </a:r>
            <a:r>
              <a:rPr lang="en-US" b="1" i="0" u="none" strike="noStrike" cap="none" dirty="0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 </a:t>
            </a:r>
            <a:r>
              <a:rPr lang="en-US" b="1" i="0" u="none" strike="noStrike" cap="none" dirty="0" err="1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сужение</a:t>
            </a:r>
            <a:r>
              <a:rPr lang="en-US" b="1" i="0" u="none" strike="noStrike" cap="none" dirty="0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 </a:t>
            </a:r>
            <a:r>
              <a:rPr lang="en-US" b="1" i="0" u="none" strike="noStrike" cap="none" dirty="0" err="1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объема</a:t>
            </a:r>
            <a:r>
              <a:rPr lang="en-US" b="1" i="0" u="none" strike="noStrike" cap="none" dirty="0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 «</a:t>
            </a:r>
            <a:r>
              <a:rPr lang="en-US" b="1" i="0" u="none" strike="noStrike" cap="none" dirty="0" err="1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живого</a:t>
            </a:r>
            <a:r>
              <a:rPr lang="en-US" b="1" i="0" u="none" strike="noStrike" cap="none" dirty="0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» </a:t>
            </a:r>
            <a:r>
              <a:rPr lang="en-US" b="1" i="0" u="none" strike="noStrike" cap="none" dirty="0" err="1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общения</a:t>
            </a:r>
            <a:r>
              <a:rPr lang="en-US" b="1" i="0" u="none" strike="noStrike" cap="none" dirty="0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 </a:t>
            </a:r>
            <a:r>
              <a:rPr lang="en-US" b="1" i="0" u="none" strike="noStrike" cap="none" dirty="0" err="1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родителей</a:t>
            </a:r>
            <a:r>
              <a:rPr lang="en-US" b="1" i="0" u="none" strike="noStrike" cap="none" dirty="0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 и </a:t>
            </a:r>
            <a:r>
              <a:rPr lang="en-US" b="1" i="0" u="none" strike="noStrike" cap="none" dirty="0" err="1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детей</a:t>
            </a:r>
            <a:r>
              <a:rPr lang="en-US" b="1" i="0" u="none" strike="noStrike" cap="none" dirty="0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;</a:t>
            </a:r>
            <a:endParaRPr b="1" dirty="0"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7030A0"/>
              </a:buClr>
              <a:buSzPts val="1800"/>
              <a:buFont typeface="Noto Symbol"/>
              <a:buChar char="✓"/>
            </a:pPr>
            <a:r>
              <a:rPr lang="en-US" b="1" i="0" u="none" strike="noStrike" cap="none" dirty="0" err="1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дисбаланс</a:t>
            </a:r>
            <a:r>
              <a:rPr lang="en-US" b="1" i="0" u="none" strike="noStrike" cap="none" dirty="0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 </a:t>
            </a:r>
            <a:r>
              <a:rPr lang="en-US" b="1" i="0" u="none" strike="noStrike" cap="none" dirty="0" err="1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семейного</a:t>
            </a:r>
            <a:r>
              <a:rPr lang="en-US" b="1" i="0" u="none" strike="noStrike" cap="none" dirty="0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 </a:t>
            </a:r>
            <a:r>
              <a:rPr lang="en-US" b="1" i="0" u="none" strike="noStrike" cap="none" dirty="0" err="1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воспитания</a:t>
            </a:r>
            <a:r>
              <a:rPr lang="en-US" b="1" i="0" u="none" strike="noStrike" cap="none" dirty="0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 в </a:t>
            </a:r>
            <a:r>
              <a:rPr lang="en-US" b="1" i="0" u="none" strike="noStrike" cap="none" dirty="0" err="1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вопросах</a:t>
            </a:r>
            <a:r>
              <a:rPr lang="en-US" b="1" i="0" u="none" strike="noStrike" cap="none" dirty="0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 </a:t>
            </a:r>
            <a:r>
              <a:rPr lang="en-US" b="1" i="0" u="none" strike="noStrike" cap="none" dirty="0" err="1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развития</a:t>
            </a:r>
            <a:r>
              <a:rPr lang="en-US" b="1" i="0" u="none" strike="noStrike" cap="none" dirty="0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 </a:t>
            </a:r>
            <a:r>
              <a:rPr lang="en-US" b="1" i="0" u="none" strike="noStrike" cap="none" dirty="0" err="1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речи</a:t>
            </a:r>
            <a:r>
              <a:rPr lang="en-US" b="1" i="0" u="none" strike="noStrike" cap="none" dirty="0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 (</a:t>
            </a:r>
            <a:r>
              <a:rPr lang="en-US" b="1" i="0" u="none" strike="noStrike" cap="none" dirty="0" err="1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стремление</a:t>
            </a:r>
            <a:r>
              <a:rPr lang="en-US" b="1" i="0" u="none" strike="noStrike" cap="none" dirty="0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 к </a:t>
            </a:r>
            <a:r>
              <a:rPr lang="en-US" b="1" i="0" u="none" strike="noStrike" cap="none" dirty="0" err="1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раннему</a:t>
            </a:r>
            <a:r>
              <a:rPr lang="en-US" b="1" i="0" u="none" strike="noStrike" cap="none" dirty="0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 </a:t>
            </a:r>
            <a:r>
              <a:rPr lang="en-US" b="1" i="0" u="none" strike="noStrike" cap="none" dirty="0" err="1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обучению</a:t>
            </a:r>
            <a:r>
              <a:rPr lang="en-US" b="1" i="0" u="none" strike="noStrike" cap="none" dirty="0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 </a:t>
            </a:r>
            <a:r>
              <a:rPr lang="en-US" b="1" i="0" u="none" strike="noStrike" cap="none" dirty="0" err="1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письменной</a:t>
            </a:r>
            <a:r>
              <a:rPr lang="en-US" b="1" i="0" u="none" strike="noStrike" cap="none" dirty="0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 </a:t>
            </a:r>
            <a:r>
              <a:rPr lang="en-US" b="1" i="0" u="none" strike="noStrike" cap="none" dirty="0" err="1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речи</a:t>
            </a:r>
            <a:r>
              <a:rPr lang="en-US" b="1" i="0" u="none" strike="noStrike" cap="none" dirty="0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 в </a:t>
            </a:r>
            <a:r>
              <a:rPr lang="en-US" b="1" i="0" u="none" strike="noStrike" cap="none" dirty="0" err="1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ущерб</a:t>
            </a:r>
            <a:r>
              <a:rPr lang="en-US" b="1" i="0" u="none" strike="noStrike" cap="none" dirty="0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 </a:t>
            </a:r>
            <a:r>
              <a:rPr lang="en-US" b="1" i="0" u="none" strike="noStrike" cap="none" dirty="0" err="1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устной</a:t>
            </a:r>
            <a:r>
              <a:rPr lang="en-US" b="1" i="0" u="none" strike="noStrike" cap="none" dirty="0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);</a:t>
            </a:r>
            <a:endParaRPr b="1" dirty="0"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7030A0"/>
              </a:buClr>
              <a:buSzPts val="1800"/>
              <a:buFont typeface="Noto Symbol"/>
              <a:buChar char="✓"/>
            </a:pPr>
            <a:r>
              <a:rPr lang="en-US" b="1" i="0" u="none" strike="noStrike" cap="none" dirty="0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    </a:t>
            </a:r>
            <a:r>
              <a:rPr lang="en-US" b="1" i="0" u="none" strike="noStrike" cap="none" dirty="0" err="1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пассивность</a:t>
            </a:r>
            <a:r>
              <a:rPr lang="en-US" b="1" i="0" u="none" strike="noStrike" cap="none" dirty="0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 </a:t>
            </a:r>
            <a:r>
              <a:rPr lang="en-US" b="1" i="0" u="none" strike="noStrike" cap="none" dirty="0" err="1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детей</a:t>
            </a:r>
            <a:r>
              <a:rPr lang="en-US" b="1" i="0" u="none" strike="noStrike" cap="none" dirty="0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 в </a:t>
            </a:r>
            <a:r>
              <a:rPr lang="en-US" b="1" i="0" u="none" strike="noStrike" cap="none" dirty="0" err="1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познавательной</a:t>
            </a:r>
            <a:r>
              <a:rPr lang="en-US" b="1" i="0" u="none" strike="noStrike" cap="none" dirty="0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 </a:t>
            </a:r>
            <a:r>
              <a:rPr lang="en-US" b="1" i="0" u="none" strike="noStrike" cap="none" dirty="0" err="1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деятельности</a:t>
            </a:r>
            <a:r>
              <a:rPr lang="en-US" b="1" i="0" u="none" strike="noStrike" cap="none" dirty="0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 </a:t>
            </a:r>
            <a:endParaRPr b="1" dirty="0"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r>
              <a:rPr lang="en-US" b="1" i="0" u="none" strike="noStrike" cap="none" dirty="0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(</a:t>
            </a:r>
            <a:r>
              <a:rPr lang="en-US" b="1" i="0" u="none" strike="noStrike" cap="none" dirty="0" err="1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ориентация</a:t>
            </a:r>
            <a:r>
              <a:rPr lang="en-US" b="1" i="0" u="none" strike="noStrike" cap="none" dirty="0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 </a:t>
            </a:r>
            <a:r>
              <a:rPr lang="en-US" b="1" i="0" u="none" strike="noStrike" cap="none" dirty="0" err="1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на</a:t>
            </a:r>
            <a:r>
              <a:rPr lang="en-US" b="1" i="0" u="none" strike="noStrike" cap="none" dirty="0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 </a:t>
            </a:r>
            <a:r>
              <a:rPr lang="en-US" b="1" i="0" u="none" strike="noStrike" cap="none" dirty="0" err="1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готовые</a:t>
            </a:r>
            <a:r>
              <a:rPr lang="en-US" b="1" i="0" u="none" strike="noStrike" cap="none" dirty="0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 </a:t>
            </a:r>
            <a:r>
              <a:rPr lang="en-US" b="1" i="0" u="none" strike="noStrike" cap="none" dirty="0" err="1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задания</a:t>
            </a:r>
            <a:r>
              <a:rPr lang="en-US" b="1" i="0" u="none" strike="noStrike" cap="none" dirty="0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);</a:t>
            </a:r>
            <a:endParaRPr b="1" dirty="0"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7030A0"/>
              </a:buClr>
              <a:buSzPts val="1800"/>
              <a:buFont typeface="Noto Symbol"/>
              <a:buChar char="✓"/>
            </a:pPr>
            <a:r>
              <a:rPr lang="en-US" b="1" i="0" u="none" strike="noStrike" cap="none" dirty="0" err="1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глобальное</a:t>
            </a:r>
            <a:r>
              <a:rPr lang="en-US" b="1" i="0" u="none" strike="noStrike" cap="none" dirty="0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 </a:t>
            </a:r>
            <a:r>
              <a:rPr lang="en-US" b="1" i="0" u="none" strike="noStrike" cap="none" dirty="0" err="1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снижение</a:t>
            </a:r>
            <a:r>
              <a:rPr lang="en-US" b="1" i="0" u="none" strike="noStrike" cap="none" dirty="0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 </a:t>
            </a:r>
            <a:r>
              <a:rPr lang="en-US" b="1" i="0" u="none" strike="noStrike" cap="none" dirty="0" err="1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уровня</a:t>
            </a:r>
            <a:r>
              <a:rPr lang="en-US" b="1" i="0" u="none" strike="noStrike" cap="none" dirty="0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 </a:t>
            </a:r>
            <a:r>
              <a:rPr lang="en-US" b="1" i="0" u="none" strike="noStrike" cap="none" dirty="0" err="1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речевой</a:t>
            </a:r>
            <a:r>
              <a:rPr lang="en-US" b="1" i="0" u="none" strike="noStrike" cap="none" dirty="0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 и </a:t>
            </a:r>
            <a:r>
              <a:rPr lang="en-US" b="1" i="0" u="none" strike="noStrike" cap="none" dirty="0" err="1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познавательной</a:t>
            </a:r>
            <a:r>
              <a:rPr lang="en-US" b="1" i="0" u="none" strike="noStrike" cap="none" dirty="0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 </a:t>
            </a:r>
            <a:r>
              <a:rPr lang="en-US" b="1" i="0" u="none" strike="noStrike" cap="none" dirty="0" err="1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культуры</a:t>
            </a:r>
            <a:r>
              <a:rPr lang="en-US" b="1" i="0" u="none" strike="noStrike" cap="none" dirty="0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 в </a:t>
            </a:r>
            <a:r>
              <a:rPr lang="en-US" b="1" i="0" u="none" strike="noStrike" cap="none" dirty="0" err="1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обществе</a:t>
            </a:r>
            <a:r>
              <a:rPr lang="en-US" b="1" i="0" u="none" strike="noStrike" cap="none" dirty="0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 (</a:t>
            </a:r>
            <a:r>
              <a:rPr lang="en-US" b="1" i="0" u="none" strike="noStrike" cap="none" dirty="0" err="1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миграция</a:t>
            </a:r>
            <a:r>
              <a:rPr lang="en-US" b="1" i="0" u="none" strike="noStrike" cap="none" dirty="0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 );</a:t>
            </a:r>
            <a:endParaRPr b="1" dirty="0"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7030A0"/>
              </a:buClr>
              <a:buSzPts val="1800"/>
              <a:buFont typeface="Noto Symbol"/>
              <a:buChar char="✓"/>
            </a:pPr>
            <a:r>
              <a:rPr lang="en-US" b="1" i="0" u="none" strike="noStrike" cap="none" dirty="0" err="1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противоречия</a:t>
            </a:r>
            <a:r>
              <a:rPr lang="en-US" b="1" i="0" u="none" strike="noStrike" cap="none" dirty="0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 </a:t>
            </a:r>
            <a:r>
              <a:rPr lang="en-US" b="1" i="0" u="none" strike="noStrike" cap="none" dirty="0" err="1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между</a:t>
            </a:r>
            <a:r>
              <a:rPr lang="en-US" b="1" i="0" u="none" strike="noStrike" cap="none" dirty="0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  </a:t>
            </a:r>
            <a:r>
              <a:rPr lang="en-US" b="1" i="0" u="none" strike="noStrike" cap="none" dirty="0" err="1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современными</a:t>
            </a:r>
            <a:r>
              <a:rPr lang="en-US" b="1" i="0" u="none" strike="noStrike" cap="none" dirty="0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 </a:t>
            </a:r>
            <a:r>
              <a:rPr lang="en-US" b="1" i="0" u="none" strike="noStrike" cap="none" dirty="0" err="1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требования</a:t>
            </a:r>
            <a:r>
              <a:rPr lang="en-US" b="1" i="0" u="none" strike="noStrike" cap="none" dirty="0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 и </a:t>
            </a:r>
            <a:r>
              <a:rPr lang="en-US" b="1" i="0" u="none" strike="noStrike" cap="none" dirty="0" err="1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необходимостью</a:t>
            </a:r>
            <a:r>
              <a:rPr lang="en-US" b="1" i="0" u="none" strike="noStrike" cap="none" dirty="0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 </a:t>
            </a:r>
            <a:r>
              <a:rPr lang="en-US" b="1" i="0" u="none" strike="noStrike" cap="none" dirty="0" err="1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обновления</a:t>
            </a:r>
            <a:r>
              <a:rPr lang="en-US" b="1" i="0" u="none" strike="noStrike" cap="none" dirty="0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 </a:t>
            </a:r>
            <a:r>
              <a:rPr lang="en-US" b="1" i="0" u="none" strike="noStrike" cap="none" dirty="0" err="1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содержания</a:t>
            </a:r>
            <a:r>
              <a:rPr lang="en-US" b="1" i="0" u="none" strike="noStrike" cap="none" dirty="0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 , с </a:t>
            </a:r>
            <a:r>
              <a:rPr lang="en-US" b="1" i="0" u="none" strike="noStrike" cap="none" dirty="0" err="1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учетом</a:t>
            </a:r>
            <a:r>
              <a:rPr lang="en-US" b="1" i="0" u="none" strike="noStrike" cap="none" dirty="0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 ФГСО </a:t>
            </a:r>
            <a:r>
              <a:rPr lang="en-US" b="1" i="0" u="none" strike="noStrike" cap="none" dirty="0" err="1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по</a:t>
            </a:r>
            <a:r>
              <a:rPr lang="en-US" b="1" i="0" u="none" strike="noStrike" cap="none" dirty="0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 </a:t>
            </a:r>
            <a:r>
              <a:rPr lang="en-US" b="1" i="0" u="none" strike="noStrike" cap="none" dirty="0" err="1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данной</a:t>
            </a:r>
            <a:r>
              <a:rPr lang="en-US" b="1" i="0" u="none" strike="noStrike" cap="none" dirty="0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 </a:t>
            </a:r>
            <a:r>
              <a:rPr lang="en-US" b="1" i="0" u="none" strike="noStrike" cap="none" dirty="0" err="1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проблеме</a:t>
            </a:r>
            <a:r>
              <a:rPr lang="en-US" b="1" i="0" u="none" strike="noStrike" cap="none" dirty="0">
                <a:solidFill>
                  <a:srgbClr val="7030A0"/>
                </a:solidFill>
                <a:latin typeface="Arial Rounded MT Bold" pitchFamily="34" charset="0"/>
                <a:ea typeface="Corsiva"/>
                <a:cs typeface="Times New Roman" pitchFamily="18" charset="0"/>
                <a:sym typeface="Corsiva"/>
              </a:rPr>
              <a:t>.</a:t>
            </a:r>
            <a:endParaRPr b="1" dirty="0">
              <a:latin typeface="Arial Rounded MT Bold" pitchFamily="34" charset="0"/>
              <a:cs typeface="Times New Roman" pitchFamily="18" charset="0"/>
            </a:endParaRPr>
          </a:p>
          <a:p>
            <a:pPr marL="0" marR="0" lvl="0" indent="15240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Noto Symbol"/>
              <a:buNone/>
            </a:pPr>
            <a:endParaRPr sz="2400" b="0" i="0" u="none" strike="noStrike" cap="none" dirty="0">
              <a:solidFill>
                <a:srgbClr val="7030A0"/>
              </a:solidFill>
              <a:latin typeface="Arial Rounded MT Bold" pitchFamily="34" charset="0"/>
              <a:ea typeface="Corsiva"/>
              <a:cs typeface="Corsiva"/>
              <a:sym typeface="Corsiva"/>
            </a:endParaRPr>
          </a:p>
          <a:p>
            <a:pPr marL="0" marR="0" lvl="0" indent="0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endParaRPr sz="2400" b="0" i="0" u="none" strike="noStrike" cap="none" dirty="0">
              <a:solidFill>
                <a:srgbClr val="7030A0"/>
              </a:solidFill>
              <a:latin typeface="Corsiva"/>
              <a:ea typeface="Corsiva"/>
              <a:cs typeface="Corsiva"/>
              <a:sym typeface="Corsi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Shape 9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-55562"/>
            <a:ext cx="9199562" cy="6913562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Shape 99"/>
          <p:cNvSpPr txBox="1">
            <a:spLocks noGrp="1"/>
          </p:cNvSpPr>
          <p:nvPr>
            <p:ph type="ctrTitle"/>
          </p:nvPr>
        </p:nvSpPr>
        <p:spPr>
          <a:xfrm>
            <a:off x="785812" y="500062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Corsiva"/>
              <a:buNone/>
            </a:pPr>
            <a:r>
              <a:rPr lang="en-US" sz="3600" b="0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Познавательно-речевая активность предполагает :</a:t>
            </a:r>
            <a:endParaRPr/>
          </a:p>
        </p:txBody>
      </p:sp>
      <p:sp>
        <p:nvSpPr>
          <p:cNvPr id="100" name="Shape 100"/>
          <p:cNvSpPr txBox="1">
            <a:spLocks noGrp="1"/>
          </p:cNvSpPr>
          <p:nvPr>
            <p:ph type="subTitle" idx="1"/>
          </p:nvPr>
        </p:nvSpPr>
        <p:spPr>
          <a:xfrm>
            <a:off x="1285875" y="1857375"/>
            <a:ext cx="6400800" cy="3786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7030A0"/>
              </a:buClr>
              <a:buSzPts val="1800"/>
              <a:buFont typeface="Noto Symbol"/>
              <a:buChar char="✓"/>
            </a:pPr>
            <a:r>
              <a:rPr lang="en-US" sz="1800" b="0" i="0" u="none" strike="noStrike" cap="none" dirty="0" err="1" smtClean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развитие</a:t>
            </a:r>
            <a:r>
              <a:rPr lang="en-US" sz="1800" b="0" i="0" u="none" strike="noStrike" cap="none" dirty="0" smtClean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18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стремления</a:t>
            </a:r>
            <a:r>
              <a:rPr lang="en-US" sz="18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 к </a:t>
            </a:r>
            <a:r>
              <a:rPr lang="en-US" sz="18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школьному</a:t>
            </a:r>
            <a:r>
              <a:rPr lang="en-US" sz="18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18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обучению</a:t>
            </a:r>
            <a:r>
              <a:rPr lang="en-US" sz="18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, </a:t>
            </a:r>
            <a:r>
              <a:rPr lang="en-US" sz="18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интереса</a:t>
            </a:r>
            <a:r>
              <a:rPr lang="en-US" sz="18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 к </a:t>
            </a:r>
            <a:r>
              <a:rPr lang="en-US" sz="18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школе</a:t>
            </a:r>
            <a:r>
              <a:rPr lang="en-US" sz="18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, к </a:t>
            </a:r>
            <a:r>
              <a:rPr lang="en-US" sz="18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новой</a:t>
            </a:r>
            <a:r>
              <a:rPr lang="en-US" sz="18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18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социальной</a:t>
            </a:r>
            <a:r>
              <a:rPr lang="en-US" sz="18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18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позиции</a:t>
            </a:r>
            <a:r>
              <a:rPr lang="en-US" sz="18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18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школьника</a:t>
            </a:r>
            <a:r>
              <a:rPr lang="en-US" sz="18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;</a:t>
            </a:r>
            <a:endParaRPr dirty="0"/>
          </a:p>
          <a:p>
            <a:pPr marL="0" marR="0" lvl="0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7030A0"/>
              </a:buClr>
              <a:buSzPts val="1800"/>
              <a:buFont typeface="Noto Symbol"/>
              <a:buChar char="✓"/>
            </a:pPr>
            <a:r>
              <a:rPr lang="en-US" sz="18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развитие</a:t>
            </a:r>
            <a:r>
              <a:rPr lang="en-US" sz="18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18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умения</a:t>
            </a:r>
            <a:r>
              <a:rPr lang="en-US" sz="18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18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свободно</a:t>
            </a:r>
            <a:r>
              <a:rPr lang="en-US" sz="18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18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ориентироваться</a:t>
            </a:r>
            <a:r>
              <a:rPr lang="en-US" sz="18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, </a:t>
            </a:r>
            <a:r>
              <a:rPr lang="en-US" sz="18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правильно</a:t>
            </a:r>
            <a:r>
              <a:rPr lang="en-US" sz="18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18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использовать</a:t>
            </a:r>
            <a:r>
              <a:rPr lang="en-US" sz="18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18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по</a:t>
            </a:r>
            <a:r>
              <a:rPr lang="en-US" sz="18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18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назначению</a:t>
            </a:r>
            <a:r>
              <a:rPr lang="en-US" sz="18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 и </a:t>
            </a:r>
            <a:r>
              <a:rPr lang="en-US" sz="18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ценить</a:t>
            </a:r>
            <a:r>
              <a:rPr lang="en-US" sz="18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18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предметы</a:t>
            </a:r>
            <a:r>
              <a:rPr lang="en-US" sz="18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18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материальной</a:t>
            </a:r>
            <a:r>
              <a:rPr lang="en-US" sz="18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18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культуры</a:t>
            </a:r>
            <a:r>
              <a:rPr lang="en-US" sz="18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, </a:t>
            </a:r>
            <a:r>
              <a:rPr lang="en-US" sz="18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окружающего</a:t>
            </a:r>
            <a:r>
              <a:rPr lang="en-US" sz="18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;</a:t>
            </a:r>
            <a:endParaRPr dirty="0"/>
          </a:p>
          <a:p>
            <a:pPr marL="0" marR="0" lvl="0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7030A0"/>
              </a:buClr>
              <a:buSzPts val="1800"/>
              <a:buFont typeface="Noto Symbol"/>
              <a:buChar char="✓"/>
            </a:pPr>
            <a:r>
              <a:rPr lang="en-US" sz="18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воспитание</a:t>
            </a:r>
            <a:r>
              <a:rPr lang="en-US" sz="18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18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элементов</a:t>
            </a:r>
            <a:r>
              <a:rPr lang="en-US" sz="18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18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экологического</a:t>
            </a:r>
            <a:r>
              <a:rPr lang="en-US" sz="18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18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сознания</a:t>
            </a:r>
            <a:r>
              <a:rPr lang="en-US" sz="18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, </a:t>
            </a:r>
            <a:r>
              <a:rPr lang="en-US" sz="18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ценностных</a:t>
            </a:r>
            <a:r>
              <a:rPr lang="en-US" sz="18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18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ориентаций</a:t>
            </a:r>
            <a:r>
              <a:rPr lang="en-US" sz="18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 в </a:t>
            </a:r>
            <a:r>
              <a:rPr lang="en-US" sz="18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поведении</a:t>
            </a:r>
            <a:r>
              <a:rPr lang="en-US" sz="18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 и </a:t>
            </a:r>
            <a:r>
              <a:rPr lang="en-US" sz="18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деятельности</a:t>
            </a:r>
            <a:r>
              <a:rPr lang="en-US" sz="18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;</a:t>
            </a:r>
            <a:endParaRPr dirty="0"/>
          </a:p>
          <a:p>
            <a:pPr marL="0" marR="0" lvl="0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7030A0"/>
              </a:buClr>
              <a:buSzPts val="1800"/>
              <a:buFont typeface="Noto Symbol"/>
              <a:buChar char="✓"/>
            </a:pPr>
            <a:r>
              <a:rPr lang="en-US" sz="18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развитие</a:t>
            </a:r>
            <a:r>
              <a:rPr lang="en-US" sz="18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18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психических</a:t>
            </a:r>
            <a:r>
              <a:rPr lang="en-US" sz="18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18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процессов</a:t>
            </a:r>
            <a:r>
              <a:rPr lang="en-US" sz="18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 (</a:t>
            </a:r>
            <a:r>
              <a:rPr lang="en-US" sz="18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внимания</a:t>
            </a:r>
            <a:r>
              <a:rPr lang="en-US" sz="18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, </a:t>
            </a:r>
            <a:r>
              <a:rPr lang="en-US" sz="18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мышления</a:t>
            </a:r>
            <a:r>
              <a:rPr lang="en-US" sz="18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, </a:t>
            </a:r>
            <a:r>
              <a:rPr lang="en-US" sz="18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воображения</a:t>
            </a:r>
            <a:r>
              <a:rPr lang="en-US" sz="18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, </a:t>
            </a:r>
            <a:r>
              <a:rPr lang="en-US" sz="18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восприятия</a:t>
            </a:r>
            <a:r>
              <a:rPr lang="en-US" sz="18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, </a:t>
            </a:r>
            <a:r>
              <a:rPr lang="en-US" sz="18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памяти</a:t>
            </a:r>
            <a:r>
              <a:rPr lang="en-US" sz="18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), </a:t>
            </a:r>
            <a:r>
              <a:rPr lang="en-US" sz="18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речи</a:t>
            </a:r>
            <a:r>
              <a:rPr lang="en-US" sz="18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.</a:t>
            </a:r>
            <a:endParaRPr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1800"/>
              <a:buFont typeface="Noto Symbol"/>
              <a:buChar char="✓"/>
            </a:pPr>
            <a:r>
              <a:rPr lang="ru-RU" sz="1800" b="0" i="0" u="none" strike="noStrike" cap="none" dirty="0" smtClean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развитие познавательной активности, познавательных интересов, интеллектуальных способностей детей;</a:t>
            </a:r>
            <a:endParaRPr lang="ru-RU" dirty="0" smtClean="0"/>
          </a:p>
          <a:p>
            <a:pPr marL="0" marR="0" lvl="0" indent="0" algn="ctr" rtl="0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</a:pPr>
            <a:endParaRPr sz="1800" b="0" i="0" u="none" strike="noStrike" cap="none" dirty="0">
              <a:solidFill>
                <a:srgbClr val="7030A0"/>
              </a:solidFill>
              <a:latin typeface="Corsiva"/>
              <a:ea typeface="Corsiva"/>
              <a:cs typeface="Corsiva"/>
              <a:sym typeface="Corsi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Shape 10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99562" cy="6913562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Shape 106"/>
          <p:cNvSpPr txBox="1">
            <a:spLocks noGrp="1"/>
          </p:cNvSpPr>
          <p:nvPr>
            <p:ph type="ctrTitle"/>
          </p:nvPr>
        </p:nvSpPr>
        <p:spPr>
          <a:xfrm>
            <a:off x="1115616" y="3645024"/>
            <a:ext cx="7344815" cy="19442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indent="0">
              <a:buNone/>
            </a:pPr>
            <a:r>
              <a:rPr lang="ru-RU" dirty="0" smtClean="0">
                <a:ea typeface="Times New Roman"/>
                <a:cs typeface="Times New Roman"/>
              </a:rPr>
              <a:t/>
            </a:r>
            <a:br>
              <a:rPr lang="ru-RU" dirty="0" smtClean="0">
                <a:ea typeface="Times New Roman"/>
                <a:cs typeface="Times New Roman"/>
              </a:rPr>
            </a:br>
            <a:r>
              <a:rPr lang="ru-RU" dirty="0">
                <a:ea typeface="Times New Roman"/>
                <a:cs typeface="Times New Roman"/>
              </a:rPr>
              <a:t/>
            </a:r>
            <a:br>
              <a:rPr lang="ru-RU" dirty="0">
                <a:ea typeface="Times New Roman"/>
                <a:cs typeface="Times New Roman"/>
              </a:rPr>
            </a:br>
            <a:r>
              <a:rPr lang="ru-RU" dirty="0" smtClean="0">
                <a:ea typeface="Times New Roman"/>
                <a:cs typeface="Times New Roman"/>
              </a:rPr>
              <a:t/>
            </a:r>
            <a:br>
              <a:rPr lang="ru-RU" dirty="0" smtClean="0">
                <a:ea typeface="Times New Roman"/>
                <a:cs typeface="Times New Roman"/>
              </a:rPr>
            </a:br>
            <a:r>
              <a:rPr lang="ru-RU" sz="1800" dirty="0">
                <a:solidFill>
                  <a:srgbClr val="7030A0"/>
                </a:solidFill>
                <a:latin typeface="+mn-lt"/>
              </a:rPr>
              <a:t>«Каков ребёнок в игре, таков во многом он будет </a:t>
            </a:r>
            <a:br>
              <a:rPr lang="ru-RU" sz="1800" dirty="0">
                <a:solidFill>
                  <a:srgbClr val="7030A0"/>
                </a:solidFill>
                <a:latin typeface="+mn-lt"/>
              </a:rPr>
            </a:br>
            <a:r>
              <a:rPr lang="ru-RU" sz="1800" dirty="0">
                <a:solidFill>
                  <a:srgbClr val="7030A0"/>
                </a:solidFill>
                <a:latin typeface="+mn-lt"/>
              </a:rPr>
              <a:t>в работе, когда </a:t>
            </a:r>
            <a:r>
              <a:rPr lang="ru-RU" sz="1800" dirty="0" smtClean="0">
                <a:solidFill>
                  <a:srgbClr val="7030A0"/>
                </a:solidFill>
                <a:latin typeface="+mn-lt"/>
              </a:rPr>
              <a:t>вырастет.</a:t>
            </a:r>
            <a:br>
              <a:rPr lang="ru-RU" sz="1800" dirty="0" smtClean="0">
                <a:solidFill>
                  <a:srgbClr val="7030A0"/>
                </a:solidFill>
                <a:latin typeface="+mn-lt"/>
              </a:rPr>
            </a:br>
            <a:r>
              <a:rPr lang="ru-RU" sz="1800" dirty="0" smtClean="0">
                <a:solidFill>
                  <a:srgbClr val="7030A0"/>
                </a:solidFill>
                <a:latin typeface="+mn-lt"/>
              </a:rPr>
              <a:t>Поэтому воспитание будущего </a:t>
            </a:r>
            <a:r>
              <a:rPr lang="ru-RU" sz="1800" dirty="0">
                <a:solidFill>
                  <a:srgbClr val="7030A0"/>
                </a:solidFill>
                <a:latin typeface="+mn-lt"/>
              </a:rPr>
              <a:t>деятеля  происходит, </a:t>
            </a:r>
            <a:r>
              <a:rPr lang="ru-RU" sz="1800" dirty="0" smtClean="0">
                <a:solidFill>
                  <a:srgbClr val="7030A0"/>
                </a:solidFill>
                <a:latin typeface="+mn-lt"/>
              </a:rPr>
              <a:t/>
            </a:r>
            <a:br>
              <a:rPr lang="ru-RU" sz="1800" dirty="0" smtClean="0">
                <a:solidFill>
                  <a:srgbClr val="7030A0"/>
                </a:solidFill>
                <a:latin typeface="+mn-lt"/>
              </a:rPr>
            </a:br>
            <a:r>
              <a:rPr lang="ru-RU" sz="1800" dirty="0" smtClean="0">
                <a:solidFill>
                  <a:srgbClr val="7030A0"/>
                </a:solidFill>
                <a:latin typeface="+mn-lt"/>
              </a:rPr>
              <a:t>прежде </a:t>
            </a:r>
            <a:r>
              <a:rPr lang="ru-RU" sz="1800" dirty="0">
                <a:solidFill>
                  <a:srgbClr val="7030A0"/>
                </a:solidFill>
                <a:latin typeface="+mn-lt"/>
              </a:rPr>
              <a:t>всего, в </a:t>
            </a:r>
            <a:r>
              <a:rPr lang="ru-RU" sz="1800" dirty="0" smtClean="0">
                <a:solidFill>
                  <a:srgbClr val="7030A0"/>
                </a:solidFill>
                <a:latin typeface="+mn-lt"/>
              </a:rPr>
              <a:t>игре…»</a:t>
            </a:r>
            <a:r>
              <a:rPr lang="ru-RU" sz="1800" dirty="0">
                <a:solidFill>
                  <a:srgbClr val="7030A0"/>
                </a:solidFill>
                <a:latin typeface="+mn-lt"/>
              </a:rPr>
              <a:t/>
            </a:r>
            <a:br>
              <a:rPr lang="ru-RU" sz="1800" dirty="0">
                <a:solidFill>
                  <a:srgbClr val="7030A0"/>
                </a:solidFill>
                <a:latin typeface="+mn-lt"/>
              </a:rPr>
            </a:br>
            <a:r>
              <a:rPr lang="ru-RU" sz="1800" dirty="0" smtClean="0">
                <a:solidFill>
                  <a:srgbClr val="7030A0"/>
                </a:solidFill>
                <a:latin typeface="+mn-lt"/>
              </a:rPr>
              <a:t>А.С</a:t>
            </a:r>
            <a:r>
              <a:rPr lang="ru-RU" sz="1800" dirty="0">
                <a:solidFill>
                  <a:srgbClr val="7030A0"/>
                </a:solidFill>
                <a:latin typeface="+mn-lt"/>
              </a:rPr>
              <a:t>. Макаренко</a:t>
            </a:r>
            <a:br>
              <a:rPr lang="ru-RU" sz="1800" dirty="0">
                <a:solidFill>
                  <a:srgbClr val="7030A0"/>
                </a:solidFill>
                <a:latin typeface="+mn-lt"/>
              </a:rPr>
            </a:br>
            <a:r>
              <a:rPr lang="ru-RU" sz="1800" dirty="0">
                <a:solidFill>
                  <a:srgbClr val="7030A0"/>
                </a:solidFill>
                <a:ea typeface="Times New Roman"/>
                <a:cs typeface="Times New Roman"/>
              </a:rPr>
              <a:t/>
            </a:r>
            <a:br>
              <a:rPr lang="ru-RU" sz="1800" dirty="0">
                <a:solidFill>
                  <a:srgbClr val="7030A0"/>
                </a:solidFill>
                <a:ea typeface="Times New Roman"/>
                <a:cs typeface="Times New Roman"/>
              </a:rPr>
            </a:br>
            <a:r>
              <a:rPr lang="ru-RU" dirty="0" smtClean="0">
                <a:ea typeface="Times New Roman"/>
                <a:cs typeface="Times New Roman"/>
              </a:rPr>
              <a:t/>
            </a:r>
            <a:br>
              <a:rPr lang="ru-RU" dirty="0" smtClean="0">
                <a:ea typeface="Times New Roman"/>
                <a:cs typeface="Times New Roman"/>
              </a:rPr>
            </a:br>
            <a:r>
              <a:rPr lang="ru-RU" dirty="0">
                <a:ea typeface="Times New Roman"/>
                <a:cs typeface="Times New Roman"/>
              </a:rPr>
              <a:t/>
            </a:r>
            <a:br>
              <a:rPr lang="ru-RU" dirty="0">
                <a:ea typeface="Times New Roman"/>
                <a:cs typeface="Times New Roman"/>
              </a:rPr>
            </a:br>
            <a:r>
              <a:rPr lang="ru-RU" dirty="0" smtClean="0">
                <a:ea typeface="Times New Roman"/>
                <a:cs typeface="Times New Roman"/>
              </a:rPr>
              <a:t/>
            </a:r>
            <a:br>
              <a:rPr lang="ru-RU" dirty="0" smtClean="0">
                <a:ea typeface="Times New Roman"/>
                <a:cs typeface="Times New Roman"/>
              </a:rPr>
            </a:br>
            <a:r>
              <a:rPr lang="ru-RU" dirty="0">
                <a:ea typeface="Times New Roman"/>
                <a:cs typeface="Times New Roman"/>
              </a:rPr>
              <a:t/>
            </a:r>
            <a:br>
              <a:rPr lang="ru-RU" dirty="0">
                <a:ea typeface="Times New Roman"/>
                <a:cs typeface="Times New Roman"/>
              </a:rPr>
            </a:br>
            <a:endParaRPr dirty="0"/>
          </a:p>
        </p:txBody>
      </p:sp>
      <p:sp>
        <p:nvSpPr>
          <p:cNvPr id="107" name="Shape 107"/>
          <p:cNvSpPr txBox="1">
            <a:spLocks noGrp="1"/>
          </p:cNvSpPr>
          <p:nvPr>
            <p:ph type="subTitle" idx="1"/>
          </p:nvPr>
        </p:nvSpPr>
        <p:spPr>
          <a:xfrm>
            <a:off x="755576" y="404664"/>
            <a:ext cx="7992888" cy="2448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endParaRPr lang="ru-RU" dirty="0" smtClean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endParaRPr lang="ru-RU" dirty="0" smtClean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endParaRPr lang="ru-RU"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endParaRPr lang="ru-RU" dirty="0" smtClean="0"/>
          </a:p>
          <a:p>
            <a:pPr>
              <a:spcBef>
                <a:spcPts val="0"/>
              </a:spcBef>
              <a:buClr>
                <a:srgbClr val="7030A0"/>
              </a:buClr>
            </a:pPr>
            <a:r>
              <a:rPr lang="ru-RU" sz="1800" dirty="0">
                <a:solidFill>
                  <a:srgbClr val="7030A0"/>
                </a:solidFill>
                <a:latin typeface="+mn-lt"/>
                <a:ea typeface="Times New Roman"/>
                <a:cs typeface="Times New Roman"/>
              </a:rPr>
              <a:t>«Без игры нет, и не может быть полноценного умственного развития. </a:t>
            </a:r>
            <a:r>
              <a:rPr lang="ru-RU" sz="1800" dirty="0">
                <a:solidFill>
                  <a:srgbClr val="7030A0"/>
                </a:solidFill>
                <a:latin typeface="+mn-lt"/>
                <a:ea typeface="Calibri"/>
                <a:cs typeface="Times New Roman"/>
              </a:rPr>
              <a:t/>
            </a:r>
            <a:br>
              <a:rPr lang="ru-RU" sz="1800" dirty="0">
                <a:solidFill>
                  <a:srgbClr val="7030A0"/>
                </a:solidFill>
                <a:latin typeface="+mn-lt"/>
                <a:ea typeface="Calibri"/>
                <a:cs typeface="Times New Roman"/>
              </a:rPr>
            </a:br>
            <a:r>
              <a:rPr lang="ru-RU" sz="1800" dirty="0">
                <a:solidFill>
                  <a:srgbClr val="7030A0"/>
                </a:solidFill>
                <a:latin typeface="+mn-lt"/>
                <a:ea typeface="Times New Roman"/>
              </a:rPr>
              <a:t>Игра – это огромное светлое окно, через которое в духовный мир ребенка вливается живительный поток представлений, понятий. </a:t>
            </a:r>
            <a:br>
              <a:rPr lang="ru-RU" sz="1800" dirty="0">
                <a:solidFill>
                  <a:srgbClr val="7030A0"/>
                </a:solidFill>
                <a:latin typeface="+mn-lt"/>
                <a:ea typeface="Times New Roman"/>
              </a:rPr>
            </a:br>
            <a:r>
              <a:rPr lang="ru-RU" sz="1800" dirty="0">
                <a:solidFill>
                  <a:srgbClr val="7030A0"/>
                </a:solidFill>
                <a:latin typeface="+mn-lt"/>
                <a:ea typeface="Times New Roman"/>
              </a:rPr>
              <a:t>Игра – это искра, зажигающая огонек пытливости и любознательности». </a:t>
            </a:r>
            <a:br>
              <a:rPr lang="ru-RU" sz="1800" dirty="0">
                <a:solidFill>
                  <a:srgbClr val="7030A0"/>
                </a:solidFill>
                <a:latin typeface="+mn-lt"/>
                <a:ea typeface="Times New Roman"/>
              </a:rPr>
            </a:br>
            <a:r>
              <a:rPr lang="ru-RU" sz="1800" dirty="0">
                <a:solidFill>
                  <a:srgbClr val="7030A0"/>
                </a:solidFill>
                <a:latin typeface="+mn-lt"/>
                <a:ea typeface="Times New Roman"/>
              </a:rPr>
              <a:t>В.А. Сухомлинский</a:t>
            </a:r>
            <a:r>
              <a:rPr lang="ru-RU" sz="1800" dirty="0">
                <a:latin typeface="+mn-lt"/>
                <a:ea typeface="Times New Roman"/>
              </a:rPr>
              <a:t/>
            </a:r>
            <a:br>
              <a:rPr lang="ru-RU" sz="1800" dirty="0">
                <a:latin typeface="+mn-lt"/>
                <a:ea typeface="Times New Roman"/>
              </a:rPr>
            </a:br>
            <a:endParaRPr lang="ru-RU" sz="1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Shape 10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55562" y="0"/>
            <a:ext cx="9199562" cy="6913562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Shape 106"/>
          <p:cNvSpPr txBox="1">
            <a:spLocks noGrp="1"/>
          </p:cNvSpPr>
          <p:nvPr>
            <p:ph type="ctrTitle"/>
          </p:nvPr>
        </p:nvSpPr>
        <p:spPr>
          <a:xfrm>
            <a:off x="714375" y="642937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Corsiva"/>
              <a:buNone/>
            </a:pPr>
            <a:r>
              <a:rPr lang="en-US" sz="4400" b="0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Театрализованная игра</a:t>
            </a:r>
            <a:endParaRPr/>
          </a:p>
        </p:txBody>
      </p:sp>
      <p:sp>
        <p:nvSpPr>
          <p:cNvPr id="107" name="Shape 107"/>
          <p:cNvSpPr txBox="1">
            <a:spLocks noGrp="1"/>
          </p:cNvSpPr>
          <p:nvPr>
            <p:ph type="subTitle" idx="1"/>
          </p:nvPr>
        </p:nvSpPr>
        <p:spPr>
          <a:xfrm>
            <a:off x="1214437" y="2071687"/>
            <a:ext cx="6400800" cy="2928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r>
              <a:rPr lang="en-US" sz="28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Игра</a:t>
            </a:r>
            <a:r>
              <a:rPr lang="en-US" sz="28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8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возникающая</a:t>
            </a:r>
            <a:r>
              <a:rPr lang="en-US" sz="28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8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по</a:t>
            </a:r>
            <a:r>
              <a:rPr lang="en-US" sz="28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8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инициативе</a:t>
            </a:r>
            <a:r>
              <a:rPr lang="en-US" sz="28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8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ребенка</a:t>
            </a:r>
            <a:r>
              <a:rPr lang="en-US" sz="28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 - </a:t>
            </a:r>
            <a:r>
              <a:rPr lang="en-US" sz="28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самостоятельная</a:t>
            </a:r>
            <a:r>
              <a:rPr lang="en-US" sz="28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, в </a:t>
            </a:r>
            <a:r>
              <a:rPr lang="en-US" sz="28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которой</a:t>
            </a:r>
            <a:r>
              <a:rPr lang="en-US" sz="28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8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он</a:t>
            </a:r>
            <a:r>
              <a:rPr lang="en-US" sz="28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8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проявляет</a:t>
            </a:r>
            <a:r>
              <a:rPr lang="en-US" sz="28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8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свою</a:t>
            </a:r>
            <a:r>
              <a:rPr lang="en-US" sz="28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8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выдумку</a:t>
            </a:r>
            <a:r>
              <a:rPr lang="en-US" sz="28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, </a:t>
            </a:r>
            <a:r>
              <a:rPr lang="en-US" sz="28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инициативу</a:t>
            </a:r>
            <a:r>
              <a:rPr lang="en-US" sz="28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. </a:t>
            </a:r>
            <a:endParaRPr dirty="0"/>
          </a:p>
          <a:p>
            <a:pPr marL="0" marR="0" lvl="0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r>
              <a:rPr lang="en-US" sz="28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Такие</a:t>
            </a:r>
            <a:r>
              <a:rPr lang="en-US" sz="28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8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игры</a:t>
            </a:r>
            <a:r>
              <a:rPr lang="en-US" sz="28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8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классифицируются</a:t>
            </a:r>
            <a:r>
              <a:rPr lang="en-US" sz="28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8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как</a:t>
            </a:r>
            <a:r>
              <a:rPr lang="en-US" sz="28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8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творческие</a:t>
            </a:r>
            <a:r>
              <a:rPr lang="en-US" sz="28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, а </a:t>
            </a:r>
            <a:r>
              <a:rPr lang="en-US" sz="28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творческие</a:t>
            </a:r>
            <a:r>
              <a:rPr lang="en-US" sz="28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8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игры</a:t>
            </a:r>
            <a:r>
              <a:rPr lang="en-US" sz="28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 и </a:t>
            </a:r>
            <a:r>
              <a:rPr lang="en-US" sz="28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являются</a:t>
            </a:r>
            <a:r>
              <a:rPr lang="en-US" sz="28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28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театрализованными</a:t>
            </a:r>
            <a:r>
              <a:rPr lang="en-US" sz="2800" b="0" i="0" u="none" strike="noStrike" cap="none" dirty="0" smtClean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5814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Shape 1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-55562"/>
            <a:ext cx="9199562" cy="6913562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Shape 113"/>
          <p:cNvSpPr txBox="1">
            <a:spLocks noGrp="1"/>
          </p:cNvSpPr>
          <p:nvPr>
            <p:ph type="title"/>
          </p:nvPr>
        </p:nvSpPr>
        <p:spPr>
          <a:xfrm>
            <a:off x="571500" y="2000250"/>
            <a:ext cx="8229600" cy="1428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Corsiva"/>
              <a:buNone/>
            </a:pPr>
            <a:r>
              <a:rPr lang="en-US" sz="5400" b="0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Классификация </a:t>
            </a:r>
            <a:br>
              <a:rPr lang="en-US" sz="5400" b="0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</a:br>
            <a:r>
              <a:rPr lang="en-US" sz="5400" b="0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театрализованных </a:t>
            </a:r>
            <a:br>
              <a:rPr lang="en-US" sz="5400" b="0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</a:br>
            <a:r>
              <a:rPr lang="en-US" sz="5400" b="0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игр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Shape 1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26987" y="-23812"/>
            <a:ext cx="9199562" cy="6913562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Shape 119"/>
          <p:cNvSpPr txBox="1">
            <a:spLocks noGrp="1"/>
          </p:cNvSpPr>
          <p:nvPr>
            <p:ph type="title"/>
          </p:nvPr>
        </p:nvSpPr>
        <p:spPr>
          <a:xfrm>
            <a:off x="500062" y="428625"/>
            <a:ext cx="8229600" cy="1428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Corsiva"/>
              <a:buNone/>
            </a:pPr>
            <a:r>
              <a:rPr lang="en-US" sz="4400" b="1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Игры – драматизации</a:t>
            </a:r>
            <a:endParaRPr/>
          </a:p>
        </p:txBody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2800" b="0" i="0" u="none" strike="noStrike" cap="none">
              <a:solidFill>
                <a:srgbClr val="7030A0"/>
              </a:solidFill>
              <a:latin typeface="Corsiva"/>
              <a:ea typeface="Corsiva"/>
              <a:cs typeface="Corsiva"/>
              <a:sym typeface="Corsiva"/>
            </a:endParaRPr>
          </a:p>
          <a:p>
            <a:pPr marL="742950" marR="0" lvl="1" indent="-28575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7030A0"/>
              </a:buClr>
              <a:buSzPts val="2800"/>
              <a:buFont typeface="Noto Symbol"/>
              <a:buChar char="✓"/>
            </a:pPr>
            <a:r>
              <a:rPr lang="en-US" sz="2800" b="0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Инсценирование потешек (I мл.гр.)</a:t>
            </a:r>
            <a:endParaRPr/>
          </a:p>
          <a:p>
            <a:pPr marL="742950" marR="0" lvl="1" indent="-28575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7030A0"/>
              </a:buClr>
              <a:buSzPts val="2800"/>
              <a:buFont typeface="Noto Symbol"/>
              <a:buChar char="✓"/>
            </a:pPr>
            <a:r>
              <a:rPr lang="en-US" sz="2800" b="0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Инсценирование песен</a:t>
            </a:r>
            <a:endParaRPr/>
          </a:p>
          <a:p>
            <a:pPr marL="742950" marR="0" lvl="1" indent="-28575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7030A0"/>
              </a:buClr>
              <a:buSzPts val="2800"/>
              <a:buFont typeface="Noto Symbol"/>
              <a:buChar char="✓"/>
            </a:pPr>
            <a:r>
              <a:rPr lang="en-US" sz="2800" b="0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Инсценирование небольших сказок</a:t>
            </a:r>
            <a:endParaRPr/>
          </a:p>
          <a:p>
            <a:pPr marL="742950" marR="0" lvl="1" indent="-28575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7030A0"/>
              </a:buClr>
              <a:buSzPts val="2800"/>
              <a:buFont typeface="Noto Symbol"/>
              <a:buChar char="✓"/>
            </a:pPr>
            <a:r>
              <a:rPr lang="en-US" sz="2800" b="0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Инсценирование небольших </a:t>
            </a:r>
            <a:endParaRPr/>
          </a:p>
          <a:p>
            <a:pPr marL="742950" marR="0" lvl="1" indent="-28575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7030A0"/>
              </a:buClr>
              <a:buFont typeface="Corsiva"/>
              <a:buNone/>
            </a:pPr>
            <a:r>
              <a:rPr lang="en-US" sz="2800" b="0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литературных текстов</a:t>
            </a:r>
            <a:endParaRPr/>
          </a:p>
          <a:p>
            <a:pPr marL="342900" marR="0" lvl="0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7030A0"/>
              </a:buClr>
              <a:buSzPts val="2800"/>
              <a:buFont typeface="Noto Symbol"/>
              <a:buChar char="✓"/>
            </a:pPr>
            <a:r>
              <a:rPr lang="en-US" sz="2800" b="0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   Собственное творчество детей</a:t>
            </a:r>
            <a:endParaRPr sz="2800" b="0" i="0" u="none" strike="noStrike" cap="none">
              <a:solidFill>
                <a:srgbClr val="7030A0"/>
              </a:solidFill>
              <a:latin typeface="Corsiva"/>
              <a:ea typeface="Corsiva"/>
              <a:cs typeface="Corsiva"/>
              <a:sym typeface="Corsiva"/>
            </a:endParaRPr>
          </a:p>
          <a:p>
            <a:pPr marL="0" marR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endParaRPr sz="2800" b="0" i="0" u="none" strike="noStrike" cap="none">
              <a:solidFill>
                <a:srgbClr val="7030A0"/>
              </a:solidFill>
              <a:latin typeface="Corsiva"/>
              <a:ea typeface="Corsiva"/>
              <a:cs typeface="Corsiva"/>
              <a:sym typeface="Corsi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Shape 125" descr="http://metod.zanya.ru/tw_files2/urls_28/2020/d-2019615/2019615_html_m18b0dd23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974632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 descr="C:\Users\Natalia\Desktop\8UYrUULBdyA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34500">
            <a:off x="259796" y="396287"/>
            <a:ext cx="4925938" cy="3370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Natalia\Desktop\Новая папка\h5dvdjj3KbM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12090">
            <a:off x="4625281" y="376370"/>
            <a:ext cx="4289328" cy="3411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Natalia\Desktop\9aMoW3o0WQw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3645024"/>
            <a:ext cx="4392488" cy="3294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Natalia\Desktop\kolobok10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4884" y="3933056"/>
            <a:ext cx="1910121" cy="2076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" name="Shape 29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26987" y="-23812"/>
            <a:ext cx="9199562" cy="6913562"/>
          </a:xfrm>
          <a:prstGeom prst="rect">
            <a:avLst/>
          </a:prstGeom>
          <a:noFill/>
          <a:ln>
            <a:noFill/>
          </a:ln>
        </p:spPr>
      </p:pic>
      <p:sp>
        <p:nvSpPr>
          <p:cNvPr id="297" name="Shape 297"/>
          <p:cNvSpPr txBox="1">
            <a:spLocks noGrp="1"/>
          </p:cNvSpPr>
          <p:nvPr>
            <p:ph type="title"/>
          </p:nvPr>
        </p:nvSpPr>
        <p:spPr>
          <a:xfrm>
            <a:off x="500062" y="1071562"/>
            <a:ext cx="8229600" cy="300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Corsiva"/>
              <a:buNone/>
            </a:pPr>
            <a:r>
              <a:rPr lang="en-US" sz="5400" b="1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/>
            </a:r>
            <a:br>
              <a:rPr lang="en-US" sz="5400" b="1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</a:br>
            <a:r>
              <a:rPr lang="en-US" sz="5400" b="1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Спасибо </a:t>
            </a:r>
            <a:br>
              <a:rPr lang="en-US" sz="5400" b="1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</a:br>
            <a:r>
              <a:rPr lang="en-US" sz="5400" b="1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за </a:t>
            </a:r>
            <a:br>
              <a:rPr lang="en-US" sz="5400" b="1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</a:br>
            <a:r>
              <a:rPr lang="en-US" sz="5400" b="1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внимание !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516</TotalTime>
  <Words>180</Words>
  <Application>Microsoft Office PowerPoint</Application>
  <PresentationFormat>Экран (4:3)</PresentationFormat>
  <Paragraphs>41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СЕМИНАР-ПРАКТИКУМ</vt:lpstr>
      <vt:lpstr>Актуальность проблемы  познавательно-речевой активности</vt:lpstr>
      <vt:lpstr>Познавательно-речевая активность предполагает :</vt:lpstr>
      <vt:lpstr>   «Каков ребёнок в игре, таков во многом он будет  в работе, когда вырастет. Поэтому воспитание будущего деятеля  происходит,  прежде всего, в игре…» А.С. Макаренко      </vt:lpstr>
      <vt:lpstr>Театрализованная игра</vt:lpstr>
      <vt:lpstr>Классификация  театрализованных  игр</vt:lpstr>
      <vt:lpstr>Игры – драматизации</vt:lpstr>
      <vt:lpstr>Презентация PowerPoint</vt:lpstr>
      <vt:lpstr> Спасибо  за  внимание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СЕМИНАР-ПРАКТИКУМ</dc:title>
  <dc:creator>Natalia</dc:creator>
  <cp:lastModifiedBy>Natalia</cp:lastModifiedBy>
  <cp:revision>41</cp:revision>
  <dcterms:modified xsi:type="dcterms:W3CDTF">2018-02-20T19:50:12Z</dcterms:modified>
</cp:coreProperties>
</file>