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3" r:id="rId5"/>
    <p:sldId id="264" r:id="rId6"/>
    <p:sldId id="260" r:id="rId7"/>
    <p:sldId id="288" r:id="rId8"/>
    <p:sldId id="290" r:id="rId9"/>
    <p:sldId id="280" r:id="rId10"/>
    <p:sldId id="281" r:id="rId11"/>
    <p:sldId id="282" r:id="rId12"/>
    <p:sldId id="283" r:id="rId13"/>
    <p:sldId id="284" r:id="rId14"/>
    <p:sldId id="261" r:id="rId15"/>
    <p:sldId id="265" r:id="rId1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FF0066"/>
    <a:srgbClr val="FF6600"/>
    <a:srgbClr val="422C16"/>
    <a:srgbClr val="0C788E"/>
    <a:srgbClr val="006666"/>
    <a:srgbClr val="3366CC"/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6912" autoAdjust="0"/>
    <p:restoredTop sz="90323" autoAdjust="0"/>
  </p:normalViewPr>
  <p:slideViewPr>
    <p:cSldViewPr>
      <p:cViewPr>
        <p:scale>
          <a:sx n="66" d="100"/>
          <a:sy n="66" d="100"/>
        </p:scale>
        <p:origin x="-1452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ED1475-A280-4C9A-ACCA-286C17B3ABDC}" type="doc">
      <dgm:prSet loTypeId="urn:microsoft.com/office/officeart/2005/8/layout/vProcess5" loCatId="process" qsTypeId="urn:microsoft.com/office/officeart/2005/8/quickstyle/simple3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01C1C090-9320-4874-9277-737C5E58153A}">
      <dgm:prSet phldrT="[Текст]"/>
      <dgm:spPr>
        <a:solidFill>
          <a:srgbClr val="92D050"/>
        </a:solidFill>
      </dgm:spPr>
      <dgm:t>
        <a:bodyPr/>
        <a:lstStyle/>
        <a:p>
          <a:r>
            <a:rPr lang="ru-RU" i="1" dirty="0" smtClean="0">
              <a:latin typeface="Bookman Old Style" pitchFamily="18" charset="0"/>
            </a:rPr>
            <a:t>Работа с родителями</a:t>
          </a:r>
          <a:endParaRPr lang="ru-RU" i="1" dirty="0">
            <a:latin typeface="Bookman Old Style" pitchFamily="18" charset="0"/>
          </a:endParaRPr>
        </a:p>
      </dgm:t>
    </dgm:pt>
    <dgm:pt modelId="{231F9BE3-81D4-4C6C-9E16-E21B2F005886}" type="parTrans" cxnId="{B42B1B92-C1BD-4406-9B41-AEBA422E4F7C}">
      <dgm:prSet/>
      <dgm:spPr/>
      <dgm:t>
        <a:bodyPr/>
        <a:lstStyle/>
        <a:p>
          <a:endParaRPr lang="ru-RU"/>
        </a:p>
      </dgm:t>
    </dgm:pt>
    <dgm:pt modelId="{4440DE26-16EE-45B5-94EE-9EA2F2EB1484}" type="sibTrans" cxnId="{B42B1B92-C1BD-4406-9B41-AEBA422E4F7C}">
      <dgm:prSet/>
      <dgm:spPr>
        <a:solidFill>
          <a:srgbClr val="00B050">
            <a:alpha val="90000"/>
          </a:srgbClr>
        </a:solidFill>
      </dgm:spPr>
      <dgm:t>
        <a:bodyPr/>
        <a:lstStyle/>
        <a:p>
          <a:endParaRPr lang="ru-RU"/>
        </a:p>
      </dgm:t>
    </dgm:pt>
    <dgm:pt modelId="{F9C24D2C-6299-476B-9CA7-7B4C9D783D82}">
      <dgm:prSet phldrT="[Текст]"/>
      <dgm:spPr>
        <a:solidFill>
          <a:srgbClr val="92D050"/>
        </a:solidFill>
      </dgm:spPr>
      <dgm:t>
        <a:bodyPr/>
        <a:lstStyle/>
        <a:p>
          <a:pPr algn="ctr"/>
          <a:r>
            <a:rPr lang="ru-RU" i="1" dirty="0" smtClean="0">
              <a:latin typeface="Bookman Old Style" pitchFamily="18" charset="0"/>
            </a:rPr>
            <a:t>Создание предметно-развивающей среды с учетом гендерного подхода</a:t>
          </a:r>
          <a:endParaRPr lang="ru-RU" i="1" dirty="0">
            <a:latin typeface="Bookman Old Style" pitchFamily="18" charset="0"/>
          </a:endParaRPr>
        </a:p>
      </dgm:t>
    </dgm:pt>
    <dgm:pt modelId="{7B83E440-CB53-4C86-8A6F-876028B16C7F}" type="parTrans" cxnId="{FFCC22F3-4562-47E3-A3BB-8099CBD9D8DD}">
      <dgm:prSet/>
      <dgm:spPr/>
      <dgm:t>
        <a:bodyPr/>
        <a:lstStyle/>
        <a:p>
          <a:endParaRPr lang="ru-RU"/>
        </a:p>
      </dgm:t>
    </dgm:pt>
    <dgm:pt modelId="{4E6FC586-138B-4A02-B7B0-779D78B0FDE6}" type="sibTrans" cxnId="{FFCC22F3-4562-47E3-A3BB-8099CBD9D8DD}">
      <dgm:prSet/>
      <dgm:spPr>
        <a:solidFill>
          <a:srgbClr val="00B050">
            <a:alpha val="90000"/>
          </a:srgbClr>
        </a:solidFill>
      </dgm:spPr>
      <dgm:t>
        <a:bodyPr/>
        <a:lstStyle/>
        <a:p>
          <a:endParaRPr lang="ru-RU"/>
        </a:p>
      </dgm:t>
    </dgm:pt>
    <dgm:pt modelId="{AE70595F-C73E-4EA2-B366-F8DF3DA4DEE7}">
      <dgm:prSet phldrT="[Текст]"/>
      <dgm:spPr>
        <a:solidFill>
          <a:srgbClr val="92D050"/>
        </a:solidFill>
      </dgm:spPr>
      <dgm:t>
        <a:bodyPr/>
        <a:lstStyle/>
        <a:p>
          <a:r>
            <a:rPr lang="ru-RU" i="1" dirty="0" smtClean="0">
              <a:latin typeface="Bookman Old Style" pitchFamily="18" charset="0"/>
            </a:rPr>
            <a:t>Работа с детьми</a:t>
          </a:r>
          <a:endParaRPr lang="ru-RU" i="1" dirty="0">
            <a:latin typeface="Bookman Old Style" pitchFamily="18" charset="0"/>
          </a:endParaRPr>
        </a:p>
      </dgm:t>
    </dgm:pt>
    <dgm:pt modelId="{208B8552-DC7C-49BC-B5C6-F71B9784C528}" type="parTrans" cxnId="{E756F360-3A3D-4CB8-BE47-BB53CB36541C}">
      <dgm:prSet/>
      <dgm:spPr/>
      <dgm:t>
        <a:bodyPr/>
        <a:lstStyle/>
        <a:p>
          <a:endParaRPr lang="ru-RU"/>
        </a:p>
      </dgm:t>
    </dgm:pt>
    <dgm:pt modelId="{35350E32-E44E-484B-B6B3-0A20AE793FF4}" type="sibTrans" cxnId="{E756F360-3A3D-4CB8-BE47-BB53CB36541C}">
      <dgm:prSet/>
      <dgm:spPr/>
      <dgm:t>
        <a:bodyPr/>
        <a:lstStyle/>
        <a:p>
          <a:endParaRPr lang="ru-RU"/>
        </a:p>
      </dgm:t>
    </dgm:pt>
    <dgm:pt modelId="{3E627AD0-5A02-4BEA-82A6-399803A81E77}" type="pres">
      <dgm:prSet presAssocID="{44ED1475-A280-4C9A-ACCA-286C17B3ABD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16F6C9-4F9E-42D5-9F1B-BAE74303DE81}" type="pres">
      <dgm:prSet presAssocID="{44ED1475-A280-4C9A-ACCA-286C17B3ABDC}" presName="dummyMaxCanvas" presStyleCnt="0">
        <dgm:presLayoutVars/>
      </dgm:prSet>
      <dgm:spPr/>
    </dgm:pt>
    <dgm:pt modelId="{C3C96391-9EB4-4186-B960-A7C0DCD0455C}" type="pres">
      <dgm:prSet presAssocID="{44ED1475-A280-4C9A-ACCA-286C17B3ABDC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2FDE03-196C-41DD-82B1-D878161E0F5F}" type="pres">
      <dgm:prSet presAssocID="{44ED1475-A280-4C9A-ACCA-286C17B3ABDC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969876-D128-40A6-890C-26F2898A6AB7}" type="pres">
      <dgm:prSet presAssocID="{44ED1475-A280-4C9A-ACCA-286C17B3ABDC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0FFC76-80CC-46A0-96FF-8FC4B292D78C}" type="pres">
      <dgm:prSet presAssocID="{44ED1475-A280-4C9A-ACCA-286C17B3ABDC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4926BD-267D-447D-9212-F2FF56966FA2}" type="pres">
      <dgm:prSet presAssocID="{44ED1475-A280-4C9A-ACCA-286C17B3ABDC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485453-FCE0-4257-A2E7-502ECAF5AB56}" type="pres">
      <dgm:prSet presAssocID="{44ED1475-A280-4C9A-ACCA-286C17B3ABDC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15B45D-10A0-4C10-AE4C-E1F88CEF9F77}" type="pres">
      <dgm:prSet presAssocID="{44ED1475-A280-4C9A-ACCA-286C17B3ABDC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1DC19F-3946-4910-9297-430851618F2C}" type="pres">
      <dgm:prSet presAssocID="{44ED1475-A280-4C9A-ACCA-286C17B3ABDC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27A4CF-CC1C-4CD0-845E-CF35FD7CC8CA}" type="presOf" srcId="{AE70595F-C73E-4EA2-B366-F8DF3DA4DEE7}" destId="{22969876-D128-40A6-890C-26F2898A6AB7}" srcOrd="0" destOrd="0" presId="urn:microsoft.com/office/officeart/2005/8/layout/vProcess5"/>
    <dgm:cxn modelId="{B42B1B92-C1BD-4406-9B41-AEBA422E4F7C}" srcId="{44ED1475-A280-4C9A-ACCA-286C17B3ABDC}" destId="{01C1C090-9320-4874-9277-737C5E58153A}" srcOrd="0" destOrd="0" parTransId="{231F9BE3-81D4-4C6C-9E16-E21B2F005886}" sibTransId="{4440DE26-16EE-45B5-94EE-9EA2F2EB1484}"/>
    <dgm:cxn modelId="{86F502F4-5CAD-46CE-9259-ECB96CFA7DDE}" type="presOf" srcId="{4440DE26-16EE-45B5-94EE-9EA2F2EB1484}" destId="{210FFC76-80CC-46A0-96FF-8FC4B292D78C}" srcOrd="0" destOrd="0" presId="urn:microsoft.com/office/officeart/2005/8/layout/vProcess5"/>
    <dgm:cxn modelId="{816B0013-903C-4B81-A3E2-2DD5705213AA}" type="presOf" srcId="{01C1C090-9320-4874-9277-737C5E58153A}" destId="{8F485453-FCE0-4257-A2E7-502ECAF5AB56}" srcOrd="1" destOrd="0" presId="urn:microsoft.com/office/officeart/2005/8/layout/vProcess5"/>
    <dgm:cxn modelId="{BEEEE79E-CACD-4EC4-9AF3-326CD7EBC8A0}" type="presOf" srcId="{4E6FC586-138B-4A02-B7B0-779D78B0FDE6}" destId="{3A4926BD-267D-447D-9212-F2FF56966FA2}" srcOrd="0" destOrd="0" presId="urn:microsoft.com/office/officeart/2005/8/layout/vProcess5"/>
    <dgm:cxn modelId="{FFCC22F3-4562-47E3-A3BB-8099CBD9D8DD}" srcId="{44ED1475-A280-4C9A-ACCA-286C17B3ABDC}" destId="{F9C24D2C-6299-476B-9CA7-7B4C9D783D82}" srcOrd="1" destOrd="0" parTransId="{7B83E440-CB53-4C86-8A6F-876028B16C7F}" sibTransId="{4E6FC586-138B-4A02-B7B0-779D78B0FDE6}"/>
    <dgm:cxn modelId="{34CC9A1F-9B5C-4CD2-A42B-2773A65B76AA}" type="presOf" srcId="{AE70595F-C73E-4EA2-B366-F8DF3DA4DEE7}" destId="{0A1DC19F-3946-4910-9297-430851618F2C}" srcOrd="1" destOrd="0" presId="urn:microsoft.com/office/officeart/2005/8/layout/vProcess5"/>
    <dgm:cxn modelId="{CE2E6DBF-ED8F-4CCB-BD9A-F1B45AF1BD0F}" type="presOf" srcId="{01C1C090-9320-4874-9277-737C5E58153A}" destId="{C3C96391-9EB4-4186-B960-A7C0DCD0455C}" srcOrd="0" destOrd="0" presId="urn:microsoft.com/office/officeart/2005/8/layout/vProcess5"/>
    <dgm:cxn modelId="{CC584359-D54E-47DA-ABFB-3B4F53F2EF87}" type="presOf" srcId="{F9C24D2C-6299-476B-9CA7-7B4C9D783D82}" destId="{8815B45D-10A0-4C10-AE4C-E1F88CEF9F77}" srcOrd="1" destOrd="0" presId="urn:microsoft.com/office/officeart/2005/8/layout/vProcess5"/>
    <dgm:cxn modelId="{9574CF4C-7F89-4FEE-A46E-E2522078C58A}" type="presOf" srcId="{F9C24D2C-6299-476B-9CA7-7B4C9D783D82}" destId="{AC2FDE03-196C-41DD-82B1-D878161E0F5F}" srcOrd="0" destOrd="0" presId="urn:microsoft.com/office/officeart/2005/8/layout/vProcess5"/>
    <dgm:cxn modelId="{E756F360-3A3D-4CB8-BE47-BB53CB36541C}" srcId="{44ED1475-A280-4C9A-ACCA-286C17B3ABDC}" destId="{AE70595F-C73E-4EA2-B366-F8DF3DA4DEE7}" srcOrd="2" destOrd="0" parTransId="{208B8552-DC7C-49BC-B5C6-F71B9784C528}" sibTransId="{35350E32-E44E-484B-B6B3-0A20AE793FF4}"/>
    <dgm:cxn modelId="{EDD5A28E-7A11-42E1-80B0-504BD2501B3C}" type="presOf" srcId="{44ED1475-A280-4C9A-ACCA-286C17B3ABDC}" destId="{3E627AD0-5A02-4BEA-82A6-399803A81E77}" srcOrd="0" destOrd="0" presId="urn:microsoft.com/office/officeart/2005/8/layout/vProcess5"/>
    <dgm:cxn modelId="{62489FA6-55CC-446C-AC72-0345046C74CC}" type="presParOf" srcId="{3E627AD0-5A02-4BEA-82A6-399803A81E77}" destId="{1516F6C9-4F9E-42D5-9F1B-BAE74303DE81}" srcOrd="0" destOrd="0" presId="urn:microsoft.com/office/officeart/2005/8/layout/vProcess5"/>
    <dgm:cxn modelId="{AC41B00B-64BA-40BA-9AA1-710BE9DAFF6D}" type="presParOf" srcId="{3E627AD0-5A02-4BEA-82A6-399803A81E77}" destId="{C3C96391-9EB4-4186-B960-A7C0DCD0455C}" srcOrd="1" destOrd="0" presId="urn:microsoft.com/office/officeart/2005/8/layout/vProcess5"/>
    <dgm:cxn modelId="{2B72300E-C4F8-4D57-AD0F-6CD2DDC49F99}" type="presParOf" srcId="{3E627AD0-5A02-4BEA-82A6-399803A81E77}" destId="{AC2FDE03-196C-41DD-82B1-D878161E0F5F}" srcOrd="2" destOrd="0" presId="urn:microsoft.com/office/officeart/2005/8/layout/vProcess5"/>
    <dgm:cxn modelId="{12326BB1-C9A0-4F4A-A79D-D334F53D893E}" type="presParOf" srcId="{3E627AD0-5A02-4BEA-82A6-399803A81E77}" destId="{22969876-D128-40A6-890C-26F2898A6AB7}" srcOrd="3" destOrd="0" presId="urn:microsoft.com/office/officeart/2005/8/layout/vProcess5"/>
    <dgm:cxn modelId="{BE54489B-BA9A-4C9B-B34D-539C63516D2A}" type="presParOf" srcId="{3E627AD0-5A02-4BEA-82A6-399803A81E77}" destId="{210FFC76-80CC-46A0-96FF-8FC4B292D78C}" srcOrd="4" destOrd="0" presId="urn:microsoft.com/office/officeart/2005/8/layout/vProcess5"/>
    <dgm:cxn modelId="{78F1DF2F-7F9A-4230-AFBE-ECA7257425AE}" type="presParOf" srcId="{3E627AD0-5A02-4BEA-82A6-399803A81E77}" destId="{3A4926BD-267D-447D-9212-F2FF56966FA2}" srcOrd="5" destOrd="0" presId="urn:microsoft.com/office/officeart/2005/8/layout/vProcess5"/>
    <dgm:cxn modelId="{0351012F-EFC8-4BDC-9D69-422CE42F22E2}" type="presParOf" srcId="{3E627AD0-5A02-4BEA-82A6-399803A81E77}" destId="{8F485453-FCE0-4257-A2E7-502ECAF5AB56}" srcOrd="6" destOrd="0" presId="urn:microsoft.com/office/officeart/2005/8/layout/vProcess5"/>
    <dgm:cxn modelId="{07FF86FD-ACDE-44EE-8D85-70F23F6E49E8}" type="presParOf" srcId="{3E627AD0-5A02-4BEA-82A6-399803A81E77}" destId="{8815B45D-10A0-4C10-AE4C-E1F88CEF9F77}" srcOrd="7" destOrd="0" presId="urn:microsoft.com/office/officeart/2005/8/layout/vProcess5"/>
    <dgm:cxn modelId="{548160E2-92EB-4A2D-A292-FF644DBF1645}" type="presParOf" srcId="{3E627AD0-5A02-4BEA-82A6-399803A81E77}" destId="{0A1DC19F-3946-4910-9297-430851618F2C}" srcOrd="8" destOrd="0" presId="urn:microsoft.com/office/officeart/2005/8/layout/vProcess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B645A-CC1F-47DB-962B-976D589A8FF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40636-F2D3-4BE1-BB57-8B1C5C8D985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700F3-F6D1-494D-B377-37E14F5433E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6D283-B479-43A5-BFF5-9F1EC71F3C2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352AF4-202A-454E-B110-E3CC7DBDAE1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BF193-E2FA-4F76-B114-111888FFBCA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5053B-A328-4D7F-9D9C-C8BFA8845F5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68007-528C-47F9-B61A-C7A41DF41AE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6A78F-6A15-4465-B59A-2C16BC260C0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34161-8FC7-4EB8-9662-17CE026D20D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35D9A-C94B-44F8-BDBF-6299354B9E8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E0C684E-63E1-4B3F-815E-0011D6B03F5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4284663" y="5445125"/>
            <a:ext cx="4464050" cy="647700"/>
          </a:xfrm>
        </p:spPr>
        <p:txBody>
          <a:bodyPr/>
          <a:lstStyle/>
          <a:p>
            <a:pPr algn="r" eaLnBrk="1" hangingPunct="1"/>
            <a:r>
              <a:rPr lang="ru-RU" sz="1800" b="1" smtClean="0">
                <a:solidFill>
                  <a:srgbClr val="663300"/>
                </a:solidFill>
              </a:rPr>
              <a:t>Презентацию выполнила воспитатель </a:t>
            </a:r>
            <a:br>
              <a:rPr lang="ru-RU" sz="1800" b="1" smtClean="0">
                <a:solidFill>
                  <a:srgbClr val="663300"/>
                </a:solidFill>
              </a:rPr>
            </a:br>
            <a:r>
              <a:rPr lang="ru-RU" sz="1800" b="1" smtClean="0">
                <a:solidFill>
                  <a:srgbClr val="663300"/>
                </a:solidFill>
              </a:rPr>
              <a:t>подготовительной группы </a:t>
            </a:r>
            <a:br>
              <a:rPr lang="ru-RU" sz="1800" b="1" smtClean="0">
                <a:solidFill>
                  <a:srgbClr val="663300"/>
                </a:solidFill>
              </a:rPr>
            </a:br>
            <a:r>
              <a:rPr lang="ru-RU" sz="1800" b="1" smtClean="0">
                <a:solidFill>
                  <a:srgbClr val="663300"/>
                </a:solidFill>
              </a:rPr>
              <a:t>Хомченко А.В.</a:t>
            </a:r>
            <a:endParaRPr lang="es-ES" sz="1800" b="1" smtClean="0">
              <a:solidFill>
                <a:srgbClr val="6633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86563" y="6643688"/>
            <a:ext cx="2357437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rgbClr val="FFFFFF"/>
                </a:solidFill>
              </a:rPr>
              <a:t>zentacii.com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13316" name="Прямоугольник 3"/>
          <p:cNvSpPr>
            <a:spLocks noChangeArrowheads="1"/>
          </p:cNvSpPr>
          <p:nvPr/>
        </p:nvSpPr>
        <p:spPr bwMode="auto">
          <a:xfrm>
            <a:off x="323850" y="188913"/>
            <a:ext cx="85693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663300"/>
                </a:solidFill>
              </a:rPr>
              <a:t>ГБОУ СОШ №933 дошкольное отделение по адресу: </a:t>
            </a:r>
          </a:p>
          <a:p>
            <a:pPr algn="ctr"/>
            <a:r>
              <a:rPr lang="ru-RU" b="1">
                <a:solidFill>
                  <a:srgbClr val="663300"/>
                </a:solidFill>
              </a:rPr>
              <a:t>Булатниковский проезд, д.10 «А» </a:t>
            </a: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45630" y="1369914"/>
            <a:ext cx="7416823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"Реализация гендерного подхода в воспитании детей дошкольного возраста в соответствии с ФГТ"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Оформляются</a:t>
            </a:r>
            <a:endParaRPr lang="ru-RU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 rot="21119731">
            <a:off x="714375" y="1374775"/>
            <a:ext cx="2808288" cy="3743325"/>
          </a:xfrm>
          <a:ln w="127000" cap="sq">
            <a:solidFill>
              <a:srgbClr val="FFFF00"/>
            </a:solidFill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1052736"/>
            <a:ext cx="3456384" cy="2564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1920" y="2996952"/>
            <a:ext cx="2904374" cy="2183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68144" y="2996952"/>
            <a:ext cx="2947777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115616" y="332656"/>
            <a:ext cx="655272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«День Матери»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8964488" cy="13849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Семейная гостиная </a:t>
            </a:r>
          </a:p>
          <a:p>
            <a:pPr algn="ctr">
              <a:defRPr/>
            </a:pPr>
            <a:r>
              <a:rPr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«Особенности воспитания мальчиков и девочек»</a:t>
            </a:r>
          </a:p>
        </p:txBody>
      </p:sp>
      <p:pic>
        <p:nvPicPr>
          <p:cNvPr id="24581" name="Picture 5" descr="IMG_20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341438"/>
            <a:ext cx="4646613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 descr="IMG_17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1557338"/>
            <a:ext cx="4024312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3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WordArt 5"/>
          <p:cNvSpPr>
            <a:spLocks noChangeArrowheads="1" noChangeShapeType="1" noTextEdit="1"/>
          </p:cNvSpPr>
          <p:nvPr/>
        </p:nvSpPr>
        <p:spPr bwMode="auto">
          <a:xfrm>
            <a:off x="755650" y="404813"/>
            <a:ext cx="77057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Спортивный досуг </a:t>
            </a:r>
          </a:p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"Мама, папа, я - спортивная семья!"</a:t>
            </a:r>
          </a:p>
        </p:txBody>
      </p:sp>
      <p:pic>
        <p:nvPicPr>
          <p:cNvPr id="25602" name="Picture 6" descr="IMG_19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125538"/>
            <a:ext cx="4314825" cy="323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7" descr="IMG_189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125538"/>
            <a:ext cx="4357688" cy="326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Создание предметно-развивающей среды с учетом гендерного подхода</a:t>
            </a:r>
            <a:endParaRPr lang="ru-RU" sz="28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1341438"/>
            <a:ext cx="8291512" cy="3743325"/>
          </a:xfrm>
        </p:spPr>
        <p:txBody>
          <a:bodyPr/>
          <a:lstStyle/>
          <a:p>
            <a:pPr algn="r" eaLnBrk="1" hangingPunct="1">
              <a:buFontTx/>
              <a:buNone/>
            </a:pPr>
            <a:r>
              <a:rPr lang="ru-RU" smtClean="0"/>
              <a:t>		</a:t>
            </a:r>
          </a:p>
          <a:p>
            <a:pPr algn="r" eaLnBrk="1" hangingPunct="1">
              <a:buFontTx/>
              <a:buNone/>
            </a:pPr>
            <a:r>
              <a:rPr lang="ru-RU" sz="2400" b="1" i="1" smtClean="0">
                <a:solidFill>
                  <a:srgbClr val="FF0000"/>
                </a:solidFill>
                <a:latin typeface="Bookman Old Style" pitchFamily="18" charset="0"/>
              </a:rPr>
              <a:t>«Какую громадную, ни с чем не сравнимую роль играет </a:t>
            </a:r>
            <a:br>
              <a:rPr lang="ru-RU" sz="2400" b="1" i="1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400" b="1" i="1" smtClean="0">
                <a:solidFill>
                  <a:srgbClr val="FF0000"/>
                </a:solidFill>
                <a:latin typeface="Bookman Old Style" pitchFamily="18" charset="0"/>
              </a:rPr>
              <a:t>в воспитании детей обстановка, среди которой они живут…</a:t>
            </a:r>
            <a:br>
              <a:rPr lang="ru-RU" sz="2400" b="1" i="1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400" b="1" i="1" smtClean="0">
                <a:solidFill>
                  <a:srgbClr val="FF0000"/>
                </a:solidFill>
                <a:latin typeface="Bookman Old Style" pitchFamily="18" charset="0"/>
              </a:rPr>
              <a:t>Тот кому удается создать такую обстановку,</a:t>
            </a:r>
            <a:br>
              <a:rPr lang="ru-RU" sz="2400" b="1" i="1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400" b="1" i="1" smtClean="0">
                <a:solidFill>
                  <a:srgbClr val="FF0000"/>
                </a:solidFill>
                <a:latin typeface="Bookman Old Style" pitchFamily="18" charset="0"/>
              </a:rPr>
              <a:t>облегчит свой труд в высшей степени»</a:t>
            </a:r>
            <a:br>
              <a:rPr lang="ru-RU" sz="2400" b="1" i="1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400" b="1" i="1" smtClean="0">
                <a:solidFill>
                  <a:srgbClr val="FF0000"/>
                </a:solidFill>
                <a:latin typeface="Bookman Old Style" pitchFamily="18" charset="0"/>
              </a:rPr>
              <a:t>Е. Тихеева</a:t>
            </a:r>
            <a:endParaRPr lang="ru-RU" sz="2400" i="1" smtClean="0">
              <a:latin typeface="Bookman Old Style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663" y="2667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Игровые центры для девочек</a:t>
            </a:r>
            <a:endParaRPr lang="ru-RU" sz="36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96753"/>
            <a:ext cx="4040188" cy="504056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«Салон красоты»</a:t>
            </a:r>
            <a:endParaRPr lang="ru-RU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6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27652" name="Picture 10" descr="IMG_20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844675"/>
            <a:ext cx="3925887" cy="294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6" descr="IMG_229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7900" y="1844675"/>
            <a:ext cx="3829050" cy="2870200"/>
          </a:xfrm>
          <a:prstGeom prst="rect">
            <a:avLst/>
          </a:prstGeom>
          <a:noFill/>
        </p:spPr>
      </p:pic>
      <p:sp>
        <p:nvSpPr>
          <p:cNvPr id="27655" name="WordArt 7"/>
          <p:cNvSpPr>
            <a:spLocks noChangeArrowheads="1" noChangeShapeType="1" noTextEdit="1"/>
          </p:cNvSpPr>
          <p:nvPr/>
        </p:nvSpPr>
        <p:spPr bwMode="auto">
          <a:xfrm>
            <a:off x="5651500" y="1268413"/>
            <a:ext cx="1584325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66"/>
                </a:solidFill>
                <a:ea typeface="Malgun Gothic"/>
              </a:rPr>
              <a:t>"Кухня"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Цель:</a:t>
            </a:r>
            <a:endParaRPr lang="ru-RU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		</a:t>
            </a:r>
            <a:r>
              <a:rPr lang="ru-RU" i="1" smtClean="0">
                <a:latin typeface="Bookman Old Style" pitchFamily="18" charset="0"/>
              </a:rPr>
              <a:t>способствовать благоприятному протекаю процесса полоролевой социализации мальчиков и девочек дошкольного возраста в условиях ДО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Задачи:</a:t>
            </a:r>
            <a:endParaRPr lang="ru-RU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ru-RU" sz="2000" i="1" smtClean="0">
                <a:latin typeface="Bookman Old Style" pitchFamily="18" charset="0"/>
              </a:rPr>
              <a:t>использовать в воспитательно-образовательной деятельности с дошкольниками гендерный подход;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2000" i="1" smtClean="0">
                <a:latin typeface="Bookman Old Style" pitchFamily="18" charset="0"/>
              </a:rPr>
              <a:t>пересмотреть формы изложения образовательного материала по образовательным областям с учетом гендерного подхода;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2000" i="1" smtClean="0">
                <a:latin typeface="Bookman Old Style" pitchFamily="18" charset="0"/>
              </a:rPr>
              <a:t>пополнить предметно-развивающую среду группы играми по гендерному воспитанию дошкольников;</a:t>
            </a:r>
            <a:endParaRPr lang="ru-RU" sz="2000" smtClean="0">
              <a:latin typeface="Bookman Old Style" pitchFamily="18" charset="0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ru-RU" sz="2000" i="1" smtClean="0">
                <a:latin typeface="Bookman Old Style" pitchFamily="18" charset="0"/>
              </a:rPr>
              <a:t>спососбствовать расширению знаний родителей по вопросу гендерного воспитания детей в семье и привлечь их к участию в развлечениях, совместных досугах, направленных на гендерное воспитание дошкольников.</a:t>
            </a:r>
            <a:endParaRPr lang="ru-RU" sz="2000" smtClean="0">
              <a:latin typeface="Bookman Old Style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Актуальность выбранной темы:</a:t>
            </a:r>
            <a:endParaRPr lang="ru-RU" sz="3600" i="1" dirty="0">
              <a:solidFill>
                <a:srgbClr val="FFC000"/>
              </a:solidFill>
              <a:latin typeface="Bookman Old Style" pitchFamily="18" charset="0"/>
            </a:endParaRP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pPr algn="r" eaLnBrk="1" hangingPunct="1">
              <a:buFontTx/>
              <a:buNone/>
            </a:pPr>
            <a:r>
              <a:rPr lang="ru-RU" sz="2400" b="1" i="1" smtClean="0">
                <a:solidFill>
                  <a:srgbClr val="FF0000"/>
                </a:solidFill>
                <a:latin typeface="Bookman Old Style" pitchFamily="18" charset="0"/>
              </a:rPr>
              <a:t>«Наш век – век женственных мужчин и мужественных женщин»</a:t>
            </a:r>
          </a:p>
          <a:p>
            <a:pPr algn="just" eaLnBrk="1" hangingPunct="1">
              <a:buFontTx/>
              <a:buNone/>
            </a:pPr>
            <a:r>
              <a:rPr lang="ru-RU" smtClean="0">
                <a:solidFill>
                  <a:srgbClr val="333399"/>
                </a:solidFill>
                <a:latin typeface="Comic Sans MS" pitchFamily="66" charset="0"/>
                <a:cs typeface="Times New Roman" pitchFamily="18" charset="0"/>
              </a:rPr>
              <a:t>	</a:t>
            </a:r>
            <a:r>
              <a:rPr lang="ru-RU" sz="1600" smtClean="0"/>
              <a:t>	</a:t>
            </a:r>
            <a:r>
              <a:rPr lang="ru-RU" sz="2400" i="1" smtClean="0">
                <a:latin typeface="Bookman Old Style" pitchFamily="18" charset="0"/>
              </a:rPr>
              <a:t>Проблема воспитания и обучения ребенка в соответствии с его полом является актуальной задачей педагогической работы с детьми дошкольного возраста, так как </a:t>
            </a:r>
            <a:r>
              <a:rPr lang="ru-RU" sz="2400" i="1" smtClean="0">
                <a:latin typeface="Bookman Old Style" pitchFamily="18" charset="0"/>
                <a:cs typeface="Times New Roman" pitchFamily="18" charset="0"/>
              </a:rPr>
              <a:t>в настоящее время наблюдается маскулинизация девочек и феминизация мальчиков (другими словами, трудно разобрать, где сильный пол, а где  – слабый).</a:t>
            </a:r>
            <a:endParaRPr lang="ru-RU" sz="2400" i="1" smtClean="0"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86563" y="6643688"/>
            <a:ext cx="2357437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Prezentacii.com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Условия гендерного развития</a:t>
            </a:r>
            <a:endParaRPr lang="ru-RU" sz="36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116013" y="1268413"/>
            <a:ext cx="6911975" cy="719137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i="1" dirty="0">
                <a:latin typeface="Bookman Old Style" pitchFamily="18" charset="0"/>
              </a:rPr>
              <a:t>Формирование гендерной идентичности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619250" y="2492375"/>
            <a:ext cx="2016125" cy="4318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i="1" dirty="0">
                <a:latin typeface="Bookman Old Style" pitchFamily="18" charset="0"/>
              </a:rPr>
              <a:t>Родители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5867400" y="2492375"/>
            <a:ext cx="2160588" cy="43180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000" b="1" i="1" dirty="0">
                <a:latin typeface="Bookman Old Style" pitchFamily="18" charset="0"/>
              </a:rPr>
              <a:t>Воспитатели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3924300" y="3213100"/>
            <a:ext cx="1655763" cy="576263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 i="1" dirty="0">
                <a:latin typeface="Bookman Old Style" pitchFamily="18" charset="0"/>
              </a:rPr>
              <a:t>Ребёнок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2051050" y="4221163"/>
            <a:ext cx="5041900" cy="792162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200" b="1" i="1" dirty="0">
                <a:latin typeface="Bookman Old Style" pitchFamily="18" charset="0"/>
              </a:rPr>
              <a:t>Предметно развивающая среда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2627313" y="1989138"/>
            <a:ext cx="485775" cy="5032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6084888" y="1989138"/>
            <a:ext cx="484187" cy="5032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Двойная стрелка влево/вправо 11"/>
          <p:cNvSpPr/>
          <p:nvPr/>
        </p:nvSpPr>
        <p:spPr>
          <a:xfrm>
            <a:off x="3924300" y="2492375"/>
            <a:ext cx="1584325" cy="50482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Стрелка вверх 12"/>
          <p:cNvSpPr/>
          <p:nvPr/>
        </p:nvSpPr>
        <p:spPr>
          <a:xfrm>
            <a:off x="4356100" y="3860800"/>
            <a:ext cx="720725" cy="36036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Двойная стрелка влево/вверх 13"/>
          <p:cNvSpPr/>
          <p:nvPr/>
        </p:nvSpPr>
        <p:spPr>
          <a:xfrm>
            <a:off x="5795963" y="2997200"/>
            <a:ext cx="863600" cy="792163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Двойная стрелка влево/вверх 14"/>
          <p:cNvSpPr/>
          <p:nvPr/>
        </p:nvSpPr>
        <p:spPr>
          <a:xfrm flipH="1">
            <a:off x="2771775" y="2997200"/>
            <a:ext cx="1008063" cy="792163"/>
          </a:xfrm>
          <a:prstGeom prst="leftUpArrow">
            <a:avLst>
              <a:gd name="adj1" fmla="val 28498"/>
              <a:gd name="adj2" fmla="val 25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allAtOnce" animBg="1"/>
      <p:bldP spid="6" grpId="0" build="allAtOnce" animBg="1"/>
      <p:bldP spid="7" grpId="0" build="p" animBg="1"/>
      <p:bldP spid="8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354162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Реализация гендерного подхода в условиях ДОУ осуществляется поэтапно и по нескольким направлениям:</a:t>
            </a:r>
            <a:endParaRPr lang="ru-RU" sz="24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graphicFrame>
        <p:nvGraphicFramePr>
          <p:cNvPr id="14" name="Содержимое 13"/>
          <p:cNvGraphicFramePr>
            <a:graphicFrameLocks noGrp="1"/>
          </p:cNvGraphicFramePr>
          <p:nvPr>
            <p:ph idx="1"/>
          </p:nvPr>
        </p:nvGraphicFramePr>
        <p:xfrm>
          <a:off x="457200" y="1772815"/>
          <a:ext cx="8229600" cy="3024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C3C96391-9EB4-4186-B960-A7C0DCD045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>
                                            <p:graphicEl>
                                              <a:dgm id="{C3C96391-9EB4-4186-B960-A7C0DCD045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210FFC76-80CC-46A0-96FF-8FC4B292D7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>
                                            <p:graphicEl>
                                              <a:dgm id="{210FFC76-80CC-46A0-96FF-8FC4B292D7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AC2FDE03-196C-41DD-82B1-D878161E0F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">
                                            <p:graphicEl>
                                              <a:dgm id="{AC2FDE03-196C-41DD-82B1-D878161E0F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3A4926BD-267D-447D-9212-F2FF56966F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4">
                                            <p:graphicEl>
                                              <a:dgm id="{3A4926BD-267D-447D-9212-F2FF56966F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dgm id="{22969876-D128-40A6-890C-26F2898A6A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>
                                            <p:graphicEl>
                                              <a:dgm id="{22969876-D128-40A6-890C-26F2898A6A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556792"/>
            <a:ext cx="7848872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Работа с родителями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663" y="2667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В «Уголке для родителей» постоянно обновляется наглядная информация:</a:t>
            </a:r>
            <a:endParaRPr lang="ru-RU" sz="28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5" name="Содержимое 4" descr="e169446e84c43cc9b2a3a7e97041633e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71550" y="1628775"/>
            <a:ext cx="3168650" cy="230505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для девочек.jpe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03800" y="2133600"/>
            <a:ext cx="3168650" cy="23749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Users\Камилла\Desktop\гендерное\стенды\gigiena_odezhdy_devochk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550" y="1341438"/>
            <a:ext cx="3240088" cy="3816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Users\Камилла\Desktop\гендерное\стенды\gigiena_odezhdy_malchik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3800" y="1341438"/>
            <a:ext cx="3168650" cy="3816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Users\Камилла\Desktop\гендерное\стенды\mama_i_papa_v_zhizni_malchik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71550" y="1341438"/>
            <a:ext cx="3240088" cy="3887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 descr="C:\Users\Камилла\Desktop\гендерное\стенды\mama_i_papa_v_zhizni_devochki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59338" y="1268413"/>
            <a:ext cx="3313112" cy="4032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0" name="Picture 6" descr="C:\Users\Камилла\AppData\Local\Temp\Rar$DIa0.708\2-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71550" y="1268413"/>
            <a:ext cx="3240088" cy="3960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1" name="Picture 7" descr="C:\Users\Камилла\AppData\Local\Temp\Rar$DIa0.160\1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87900" y="1268413"/>
            <a:ext cx="3341688" cy="4032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2" name="Picture 8" descr="C:\Users\Камилла\Desktop\ДОКУМЕНТЫ САД\флэшка\передвижка гендерное воспитание\Воспитание девочек 1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787900" y="1268413"/>
            <a:ext cx="3313113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C:\Users\Камилла\Desktop\ДОКУМЕНТЫ САД\флэшка\передвижка гендерное воспитание\Воспитание мальчиков 1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971550" y="1268413"/>
            <a:ext cx="3240088" cy="3960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663" y="2667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Проводятся родительские собрания</a:t>
            </a:r>
            <a:endParaRPr lang="ru-RU" sz="28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2053" name="Picture 5" descr="C:\Users\Камилла\Desktop\330026694634_cf8c487cf41c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1196975"/>
            <a:ext cx="2492375" cy="3527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5907</TotalTime>
  <Words>213</Words>
  <Application>Microsoft Office PowerPoint</Application>
  <PresentationFormat>Экран (4:3)</PresentationFormat>
  <Paragraphs>41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Diseño predeterminado</vt:lpstr>
      <vt:lpstr>Презентацию выполнила воспитатель  подготовительной группы  Хомченко А.В.</vt:lpstr>
      <vt:lpstr>Цель:</vt:lpstr>
      <vt:lpstr>Задачи:</vt:lpstr>
      <vt:lpstr>Актуальность выбранной темы:</vt:lpstr>
      <vt:lpstr>Условия гендерного развития</vt:lpstr>
      <vt:lpstr>Реализация гендерного подхода в условиях ДОУ осуществляется поэтапно и по нескольким направлениям:</vt:lpstr>
      <vt:lpstr>Слайд 7</vt:lpstr>
      <vt:lpstr>В «Уголке для родителей» постоянно обновляется наглядная информация:</vt:lpstr>
      <vt:lpstr>Проводятся родительские собрания</vt:lpstr>
      <vt:lpstr>Оформляются</vt:lpstr>
      <vt:lpstr>Слайд 11</vt:lpstr>
      <vt:lpstr>Слайд 12</vt:lpstr>
      <vt:lpstr>Слайд 13</vt:lpstr>
      <vt:lpstr>Создание предметно-развивающей среды с учетом гендерного подхода</vt:lpstr>
      <vt:lpstr>Игровые центры для девочек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Ангелина</cp:lastModifiedBy>
  <cp:revision>820</cp:revision>
  <dcterms:created xsi:type="dcterms:W3CDTF">2010-05-23T14:28:12Z</dcterms:created>
  <dcterms:modified xsi:type="dcterms:W3CDTF">2018-02-24T14:14:18Z</dcterms:modified>
</cp:coreProperties>
</file>