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71" r:id="rId5"/>
    <p:sldId id="261" r:id="rId6"/>
    <p:sldId id="262" r:id="rId7"/>
    <p:sldId id="263" r:id="rId8"/>
    <p:sldId id="274" r:id="rId9"/>
    <p:sldId id="264" r:id="rId10"/>
    <p:sldId id="265" r:id="rId11"/>
    <p:sldId id="266" r:id="rId12"/>
    <p:sldId id="272" r:id="rId13"/>
    <p:sldId id="27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00"/>
    <a:srgbClr val="339933"/>
    <a:srgbClr val="00CC00"/>
    <a:srgbClr val="FFCC00"/>
    <a:srgbClr val="CCFF66"/>
    <a:srgbClr val="FF3300"/>
    <a:srgbClr val="0099CC"/>
    <a:srgbClr val="0033CC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DB52D-F496-489B-ACFA-30C522A84D19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0BCBD-B00D-49A7-BE5D-A13E2C237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шаблон 3 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857232"/>
            <a:ext cx="707236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ПЕДАГОГИЧЕСКИЙ ПРОЕКТ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1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ОЗНАКОМЛЕНИЕ С ХУДОЖЕСТВЕННОЙ ЛИТЕРАТУРОЙ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ОДНО ИЗ УСЛОВИЙ УСПЕШНОГО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 РЕЧИ ДЕТЕЙ </a:t>
            </a:r>
            <a:endParaRPr kumimoji="0" lang="en-US" sz="3000" b="1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РАННЕГО ВОЗРАСТА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en-US" sz="3000" b="1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i="1" dirty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857884" y="4714884"/>
            <a:ext cx="2376227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МКДОУ 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</a:t>
            </a:r>
            <a:endParaRPr kumimoji="0" lang="en-US" sz="1400" b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СОЛНЫШКО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СУХИНИЧИ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САРОНОВА Е.В.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57290" y="1071546"/>
            <a:ext cx="628654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МЕТОДЫ ОЗНАКОМЛЕНИЯ С ХУДОЖЕСТВЕННОЙ ЛИТЕРАТУРОЙ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Чтение воспитателя по книге или наизусть.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Рассказывание воспитателя.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Инсценирование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Заучивание наизусть.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Игры-драматизации 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Моделирование.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Театрализованные игры.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571480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ОПИСАНИЕ РАБОТЫ НАД ПРОЕКТОМ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1142984"/>
            <a:ext cx="728667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ФОРМЫ РАБОТЫ С РОДИТЕЛЯМИ :</a:t>
            </a: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• Консультации.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• Беседы.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• Наглядная информация: буклеты, памятки.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• Вовлечение родителей в воспитательно-образовательный процесс.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• Участие в праздниках, </a:t>
            </a: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составление книжек-малышек </a:t>
            </a:r>
          </a:p>
          <a:p>
            <a:pPr lvl="0" indent="44926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«Фольклор для маленьких».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642918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ОПИСАНИЕ РАБОТЫ НАД ПРОЕКТОМ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 l="12139" t="20122" r="12467" b="13998"/>
          <a:stretch>
            <a:fillRect/>
          </a:stretch>
        </p:blipFill>
        <p:spPr bwMode="auto">
          <a:xfrm>
            <a:off x="428596" y="535517"/>
            <a:ext cx="8272901" cy="5421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 l="12139" t="27997" r="12795" b="23185"/>
          <a:stretch>
            <a:fillRect/>
          </a:stretch>
        </p:blipFill>
        <p:spPr bwMode="auto">
          <a:xfrm>
            <a:off x="357158" y="999617"/>
            <a:ext cx="8236677" cy="4017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10" y="2285992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УСПЕХОВ</a:t>
            </a:r>
            <a:r>
              <a:rPr kumimoji="0" lang="ru-RU" sz="4800" b="1" i="1" u="none" strike="noStrike" cap="none" normalizeH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В РАБОТЕ!</a:t>
            </a: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57224" y="428604"/>
            <a:ext cx="750099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</a:rPr>
              <a:t>ЗАДАЧИ ПО РЕЧЕВОМУ РАЗВИТИЮ ДОШКОЛЬНИКОВ В СООТВЕТСТВИИ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ea typeface="Times New Roman" pitchFamily="18" charset="0"/>
              </a:rPr>
              <a:t>С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ФГОС ДО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1571612"/>
            <a:ext cx="707236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600" b="1" i="1" dirty="0">
                <a:solidFill>
                  <a:srgbClr val="339933"/>
                </a:solidFill>
                <a:latin typeface="Comic Sans MS" pitchFamily="66" charset="0"/>
              </a:rPr>
              <a:t>развивать связную речь ребенка, его речевое творчество через </a:t>
            </a:r>
            <a:endParaRPr lang="ru-RU" sz="2600" b="1" i="1" dirty="0" smtClean="0">
              <a:solidFill>
                <a:srgbClr val="339933"/>
              </a:solidFill>
              <a:latin typeface="Comic Sans MS" pitchFamily="66" charset="0"/>
            </a:endParaRPr>
          </a:p>
          <a:p>
            <a:pPr algn="ctr"/>
            <a:r>
              <a:rPr lang="ru-RU" sz="2600" b="1" i="1" dirty="0" smtClean="0">
                <a:solidFill>
                  <a:srgbClr val="339933"/>
                </a:solidFill>
                <a:latin typeface="Comic Sans MS" pitchFamily="66" charset="0"/>
              </a:rPr>
              <a:t>практическую </a:t>
            </a:r>
            <a:r>
              <a:rPr lang="ru-RU" sz="2600" b="1" i="1" dirty="0">
                <a:solidFill>
                  <a:srgbClr val="339933"/>
                </a:solidFill>
                <a:latin typeface="Comic Sans MS" pitchFamily="66" charset="0"/>
              </a:rPr>
              <a:t>деятельность</a:t>
            </a:r>
            <a:r>
              <a:rPr lang="ru-RU" sz="2600" b="1" i="1" dirty="0" smtClean="0">
                <a:solidFill>
                  <a:srgbClr val="339933"/>
                </a:solidFill>
                <a:latin typeface="Comic Sans MS" pitchFamily="66" charset="0"/>
              </a:rPr>
              <a:t>;</a:t>
            </a:r>
            <a:endParaRPr lang="ru-RU" sz="2600" b="1" i="1" dirty="0">
              <a:solidFill>
                <a:srgbClr val="339933"/>
              </a:solidFill>
              <a:latin typeface="Comic Sans MS" pitchFamily="66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71538" y="2857496"/>
            <a:ext cx="700092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учить детей овладевать родным языком в процессе расширения и углубления знаний об окружающем;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00100" y="4143380"/>
            <a:ext cx="70009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600" b="1" i="1" dirty="0">
                <a:solidFill>
                  <a:srgbClr val="339933"/>
                </a:solidFill>
                <a:latin typeface="Comic Sans MS" pitchFamily="66" charset="0"/>
              </a:rPr>
              <a:t>развивать у детей потребность в общении как первейшего условия успешной </a:t>
            </a:r>
            <a:r>
              <a:rPr lang="ru-RU" sz="2600" b="1" i="1" dirty="0" smtClean="0">
                <a:solidFill>
                  <a:srgbClr val="339933"/>
                </a:solidFill>
                <a:latin typeface="Comic Sans MS" pitchFamily="66" charset="0"/>
              </a:rPr>
              <a:t>деятельности.</a:t>
            </a:r>
            <a:endParaRPr lang="ru-RU" sz="2600" b="1" i="1" dirty="0">
              <a:solidFill>
                <a:srgbClr val="339933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1" grpId="0"/>
      <p:bldP spid="16387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85720" y="500042"/>
            <a:ext cx="83582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РЕБЕНОК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 В ВОЗРАСТЕ 2-3 ЛЕТ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ДОЛЖЕН: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928662" y="1643050"/>
            <a:ext cx="71438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Понимать простые фразы и предложения, просьбы и вопросы на бытовом уровне.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Разучивать или запоминать некоторые слова из коротких стишков и песенок.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Формулировать элементарные просьбы.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Составлять фразы из 2-4 слов.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Здороваться и прощаться.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112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l="11811" t="20122" r="12467" b="12248"/>
          <a:stretch>
            <a:fillRect/>
          </a:stretch>
        </p:blipFill>
        <p:spPr bwMode="auto">
          <a:xfrm>
            <a:off x="464607" y="500628"/>
            <a:ext cx="8179359" cy="5478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500042"/>
            <a:ext cx="7429552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ПРЕДПОЛАГАЕМЫЙ РЕЗУЛЬТАТ</a:t>
            </a: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На завершающем этапе реализации проекта 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ребёнок должен уметь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: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слушать произведения художественной литературы;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запоминать считалки, скороговорки, загадки;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эмоционально переживать содержанию прочитанного, героям произведения;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пересказывать содержание произведения с опорой 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на рисунки в книге;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отвечать на вопросы по содержанию прочитанного;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читать наизусть короткие стихотворения, произведения малых форм;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называть любимые сказки и рассказы; 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/>
                <a:latin typeface="Comic Sans MS" pitchFamily="66" charset="0"/>
                <a:ea typeface="Times New Roman" pitchFamily="18" charset="0"/>
              </a:rPr>
              <a:t>с помощью взрослого драматизировать (инсценировать) небольшие сказки.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71480"/>
            <a:ext cx="90011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ПРОДУКТ ПРОЕКТА: 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 smtClean="0">
              <a:solidFill>
                <a:srgbClr val="339933"/>
              </a:solidFill>
              <a:latin typeface="Comic Sans MS" pitchFamily="66" charset="0"/>
              <a:ea typeface="Times New Roman" pitchFamily="18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с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истема работы 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по речевому развитию детей 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раннего возраста 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средствами художественной литературы.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78579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ОПИСАНИЕ РАБОТЫ НАД ПРОЕКТОМ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00034" y="1285860"/>
            <a:ext cx="8286808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lang="ru-RU" sz="2000" b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lang="ru-RU" sz="20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lang="ru-RU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ВИДЫ ДЕТСКОЙ ДЕЯТЕЛЬНОСТИ: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2000" b="1" i="0" strike="noStrike" cap="none" normalizeH="0" baseline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Коммуникативная</a:t>
            </a:r>
            <a:endParaRPr lang="ru-RU" sz="2400" b="1" i="1" dirty="0" smtClean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Познавательно- исследовательская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Продуктивная</a:t>
            </a:r>
            <a:endParaRPr lang="ru-RU" sz="24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Игровая</a:t>
            </a:r>
            <a:endParaRPr lang="ru-RU" sz="24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Трудовая</a:t>
            </a:r>
            <a:endParaRPr lang="ru-RU" sz="24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50004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ОПИСАНИЕ РАБОТЫ НАД ПРОЕКТОМ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000108"/>
            <a:ext cx="757242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ФОРМЫ ОРГАНИЗАЦИИ: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ООД по художественной литературе по подгруппам;</a:t>
            </a:r>
            <a:endParaRPr lang="ru-RU" sz="2200" b="1" i="1" dirty="0" smtClean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коллективная и индивидуальная работа с детьми;</a:t>
            </a:r>
            <a:endParaRPr lang="ru-RU" sz="22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тематические занятия;</a:t>
            </a:r>
            <a:endParaRPr lang="ru-RU" sz="2200" b="1" i="1" dirty="0" smtClean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обыгрывание режимных моментов;</a:t>
            </a:r>
            <a:endParaRPr lang="ru-RU" sz="22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дидактические, настольно-печатные, театрализованные игры;</a:t>
            </a:r>
            <a:endParaRPr lang="ru-RU" sz="2200" b="1" i="1" dirty="0" smtClean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развлечения;</a:t>
            </a:r>
            <a:endParaRPr lang="ru-RU" sz="22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пальчиковая гимнастика;</a:t>
            </a:r>
            <a:endParaRPr lang="ru-RU" sz="22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физкультминутки;</a:t>
            </a:r>
            <a:endParaRPr lang="ru-RU" sz="22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драматизация;</a:t>
            </a:r>
            <a:endParaRPr lang="ru-RU" sz="22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проектная деятельность.</a:t>
            </a:r>
            <a:endParaRPr lang="ru-RU" sz="2200" b="1" i="1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бл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90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1071546"/>
            <a:ext cx="764386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МЕТОДЫ И ПРИЕМЫ </a:t>
            </a:r>
            <a:r>
              <a:rPr lang="ru-RU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В РАБОТЕ С ДЕТЬМИ </a:t>
            </a:r>
            <a:r>
              <a:rPr kumimoji="0" lang="ru-RU" sz="26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:</a:t>
            </a:r>
            <a:endParaRPr kumimoji="0" lang="ru-RU" sz="2600" b="1" i="0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словесные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– беседа, рассказывание, чтение художественной литературы, прослушивание аудиозаписей.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Наглядные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 – рассматривание книг, иллюстраций, альбомов.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sz="2400" b="1" u="sng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Практические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 pitchFamily="18" charset="0"/>
              </a:rPr>
              <a:t> – дидактические игры, показ тематических театрализованных постановок, участие в досугах, развлечениях, праздниках.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571480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</a:rPr>
              <a:t>ОПИСАНИЕ РАБОТЫ НАД ПРОЕКТОМ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ea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405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2016-11-12T09:12:39Z</dcterms:created>
  <dcterms:modified xsi:type="dcterms:W3CDTF">2018-03-11T14:57:41Z</dcterms:modified>
</cp:coreProperties>
</file>