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78" r:id="rId2"/>
    <p:sldId id="281" r:id="rId3"/>
    <p:sldId id="280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E9ED4-906F-4079-A12F-879B165C8CA1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342A8-2C77-40D1-9AAA-2B8836E7A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534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342A8-2C77-40D1-9AAA-2B8836E7A86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75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2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3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1" y="1009652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2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1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7" y="5357594"/>
            <a:ext cx="1213821" cy="365125"/>
          </a:xfrm>
        </p:spPr>
        <p:txBody>
          <a:bodyPr/>
          <a:lstStyle/>
          <a:p>
            <a:fld id="{5AB27487-EB6E-4F3B-8F27-BF888E6B6ADB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5" y="5357594"/>
            <a:ext cx="5034845" cy="365125"/>
          </a:xfrm>
        </p:spPr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1" y="5357594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43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0A9F6-139B-4C6B-A12D-E5C7FC158CD1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2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925692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2" y="1106314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F8906-B097-4BF5-9FA6-63874A4D48CA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31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486D-CD59-4CD5-B164-28F2A522A8C5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07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80" y="2239432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8" y="3725336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31092-FE2D-4465-8845-14BA7D41155D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4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DDFA5-AAEB-4AAE-8CAF-85965EF2A91D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5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70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B048-9AA2-4C76-8F2D-F4D743F08884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4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6F3-C421-4471-A818-F8021A2F8484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04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6F057-E973-4E7F-B140-B451A4AC9423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611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3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7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5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9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4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2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6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9" y="5885674"/>
            <a:ext cx="1213821" cy="365125"/>
          </a:xfrm>
        </p:spPr>
        <p:txBody>
          <a:bodyPr/>
          <a:lstStyle/>
          <a:p>
            <a:fld id="{A3BB1AEB-D1EB-4D36-8001-5BFAE245676A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5" y="5829263"/>
            <a:ext cx="3522607" cy="365125"/>
          </a:xfrm>
        </p:spPr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4" y="5896963"/>
            <a:ext cx="554023" cy="365125"/>
          </a:xfrm>
        </p:spPr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257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5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9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3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9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6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7" y="5888739"/>
            <a:ext cx="1213821" cy="365125"/>
          </a:xfrm>
        </p:spPr>
        <p:txBody>
          <a:bodyPr/>
          <a:lstStyle/>
          <a:p>
            <a:fld id="{831343A8-E860-43C7-8E6C-E83555419D68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70" y="5831039"/>
            <a:ext cx="3319043" cy="365125"/>
          </a:xfrm>
        </p:spPr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90" y="5900028"/>
            <a:ext cx="554023" cy="365125"/>
          </a:xfrm>
        </p:spPr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73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1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2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4" y="817584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1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9" y="5809154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4A9C3E0-EAF8-4F48-BE64-254826C2FDE8}" type="datetime1">
              <a:rPr lang="ru-RU" smtClean="0">
                <a:solidFill>
                  <a:srgbClr val="073E87"/>
                </a:solidFill>
              </a:rPr>
              <a:pPr/>
              <a:t>11.03.2018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2" y="5809154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3" y="5809154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2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7614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МУНИЦИПАЛЬНОЕ КАЗЕННОЕ ДОШКОЛЬНОЕ ОБРАЗОВАТЕЛЬНОЕ УЧРЕЖДЕНИЕ </a:t>
            </a:r>
          </a:p>
          <a:p>
            <a:pPr algn="ctr"/>
            <a:r>
              <a:rPr lang="ru-RU" sz="12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«ДЕТСКИЙ САД ОБЩЕРАЗВИВАЮЩЕГО ВИДА С ПРИОРИТЕТНЫМ ОСУЩЕСТВЛЕНИЕМ ДЕЯТЕЛЬНОСТИ ПО ХУДОЖЕСТВЕННО-ЭСТЕТИЧЕСКОМУ РАЗВИТИЮ ДЕТЕЙ «СОЛНЫШКО» </a:t>
            </a:r>
          </a:p>
          <a:p>
            <a:pPr algn="ctr"/>
            <a:r>
              <a:rPr lang="ru-RU" sz="12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ГОРОДА СУХИНИЧИ КАЛУЖСКОЙ ОБЛАСТИ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844824"/>
            <a:ext cx="763284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2600" b="1" i="1" dirty="0">
                <a:solidFill>
                  <a:srgbClr val="9900CC"/>
                </a:solidFill>
                <a:latin typeface="Bookman Old Style" pitchFamily="18" charset="0"/>
              </a:rPr>
              <a:t>«ПОСОБИЯ ДЛЯ СТАРШИХ ДОШКОЛЬНИКОВ ПО ИЗУЧЕНИЮ ПРИРОДЫ РОДНОГО КРАЯ </a:t>
            </a:r>
          </a:p>
          <a:p>
            <a:pPr algn="ctr"/>
            <a:r>
              <a:rPr lang="ru-RU" sz="2600" b="1" i="1" dirty="0">
                <a:solidFill>
                  <a:srgbClr val="9900CC"/>
                </a:solidFill>
                <a:latin typeface="Bookman Old Style" pitchFamily="18" charset="0"/>
              </a:rPr>
              <a:t>НА ОСНОВЕ ФОТОГРАФИЙ»</a:t>
            </a:r>
          </a:p>
          <a:p>
            <a:pPr algn="ctr"/>
            <a:endParaRPr lang="ru-RU" sz="2800" b="1" i="1" dirty="0">
              <a:solidFill>
                <a:srgbClr val="9900CC"/>
              </a:solidFill>
              <a:latin typeface="Bookman Old Style" pitchFamily="18" charset="0"/>
            </a:endParaRPr>
          </a:p>
          <a:p>
            <a:pPr algn="ctr"/>
            <a:endParaRPr lang="ru-RU" sz="2800" dirty="0">
              <a:solidFill>
                <a:srgbClr val="9900CC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4509120"/>
            <a:ext cx="288032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u="sng" dirty="0">
                <a:solidFill>
                  <a:srgbClr val="C00000"/>
                </a:solidFill>
                <a:latin typeface="Bookman Old Style" pitchFamily="18" charset="0"/>
              </a:rPr>
              <a:t>ПОДГОТОВИЛА:</a:t>
            </a:r>
            <a:endParaRPr lang="ru-RU" sz="1400" b="1" dirty="0">
              <a:solidFill>
                <a:srgbClr val="C00000"/>
              </a:solidFill>
              <a:latin typeface="Bookman Old Style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1600" b="1" i="1" dirty="0">
                <a:solidFill>
                  <a:srgbClr val="C00000"/>
                </a:solidFill>
                <a:latin typeface="Bookman Old Style" pitchFamily="18" charset="0"/>
              </a:rPr>
              <a:t>САФРОНОВА Е.В., </a:t>
            </a:r>
            <a:r>
              <a:rPr lang="ru-RU" sz="1600" b="1" i="1" dirty="0">
                <a:solidFill>
                  <a:srgbClr val="FF0000"/>
                </a:solidFill>
                <a:latin typeface="Bookman Old Style" pitchFamily="18" charset="0"/>
              </a:rPr>
              <a:t>воспитатель  </a:t>
            </a:r>
          </a:p>
          <a:p>
            <a:r>
              <a:rPr lang="ru-RU" i="1" dirty="0">
                <a:solidFill>
                  <a:srgbClr val="C00000"/>
                </a:solidFill>
              </a:rPr>
              <a:t> 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1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72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2" y="692696"/>
            <a:ext cx="73448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ПАЗЛЫ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«ПРИРОДНЫЕ СООБЩЕСТВА СУХИНИЧСКОГО РАЙОНА», «ВРЕМЕНА ГОДА»</a:t>
            </a:r>
          </a:p>
        </p:txBody>
      </p:sp>
      <p:pic>
        <p:nvPicPr>
          <p:cNvPr id="3074" name="Picture 2" descr="C:\Documents and Settings\Администратор\Рабочий стол\АТТЕСТАЦИЯ МОЯ\АТТЕСТАЦИЯ МОЯ\фото\пазлы\пар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1589" y="1812197"/>
            <a:ext cx="3212985" cy="4283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Администратор\Рабочий стол\АТТЕСТАЦИЯ МОЯ\АТТЕСТАЦИЯ МОЯ\фото\пазлы\с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2306" y="1806858"/>
            <a:ext cx="3216989" cy="4289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10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48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4168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ЛЭПБУК «ПРИРОДА РОДНОГО КРАЯ»</a:t>
            </a:r>
          </a:p>
        </p:txBody>
      </p:sp>
      <p:pic>
        <p:nvPicPr>
          <p:cNvPr id="4098" name="Picture 2" descr="C:\Documents and Settings\Администратор\Рабочий стол\АТТЕСТАЦИЯ МОЯ\АТТЕСТАЦИЯ МОЯ\фото\лэпбук\P10505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393017"/>
            <a:ext cx="4169956" cy="3127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Documents and Settings\Администратор\Рабочий стол\АТТЕСТАЦИЯ МОЯ\АТТЕСТАЦИЯ МОЯ\фото\лэпбук\P10505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7309" y="2751274"/>
            <a:ext cx="4350882" cy="3263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11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13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ПЕРФОКАРТЫ ДЛЯ ЗАКРЕПЛЕНИЯ ЗНАНИЙ И ПРОВЕДЕНИЯ ДИАГНОСТИКИ ЭКОЛОГИЧЕСКИХ ПРЕДСТАВЛЕНИЙ ДОШКОЛЬНИКОВ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8809" y="1643645"/>
            <a:ext cx="3631183" cy="4408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1294" y="1661563"/>
            <a:ext cx="3461106" cy="43905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12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7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2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4168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АКЦИИ «БЕРЕГИТЕ ПРИРОДУ»</a:t>
            </a:r>
            <a:endParaRPr lang="ru-RU" sz="2200" b="1" dirty="0">
              <a:solidFill>
                <a:srgbClr val="FF0000"/>
              </a:solidFill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  <p:pic>
        <p:nvPicPr>
          <p:cNvPr id="5123" name="Picture 3" descr="C:\Documents and Settings\Администратор\Рабочий стол\АТТЕСТАЦИЯ МОЯ\АТТЕСТАЦИЯ МОЯ\акция мы-друзья природы\P10104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76353"/>
            <a:ext cx="4006204" cy="3004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Documents and Settings\Администратор\Рабочий стол\АТТЕСТАЦИЯ МОЯ\АТТЕСТАЦИЯ МОЯ\акция мы-друзья природы\P10104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6833" y="1941734"/>
            <a:ext cx="4220137" cy="3165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Documents and Settings\Администратор\Рабочий стол\АТТЕСТАЦИЯ МОЯ\АТТЕСТАЦИЯ МОЯ\акция мы-друзья природы\P10104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2809" y="2960238"/>
            <a:ext cx="4068332" cy="3051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13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65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0159" y="3588139"/>
            <a:ext cx="7418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https://infourok.ru/user/safronova-elena-valentinovna</a:t>
            </a:r>
            <a:endParaRPr lang="ru-RU" b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94705" y="4304059"/>
            <a:ext cx="7031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elenasafronova2002@mail.ru</a:t>
            </a:r>
            <a:endParaRPr lang="ru-RU" b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94705" y="1484910"/>
            <a:ext cx="7122016" cy="614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2400" b="1" dirty="0">
              <a:solidFill>
                <a:srgbClr val="FF0000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14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94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6976" y="688379"/>
            <a:ext cx="759853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910" indent="407670" algn="ctr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СПИСОК ЛИТЕРАТУРЫ</a:t>
            </a:r>
            <a:endParaRPr lang="ru-RU" sz="1400" dirty="0" smtClean="0">
              <a:solidFill>
                <a:srgbClr val="C0000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Николаева</a:t>
            </a:r>
            <a:r>
              <a:rPr lang="ru-RU" sz="1600" dirty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, С.Н. Теория и методика экологического образования детей: Учеб. пособие для студ. </a:t>
            </a:r>
            <a:r>
              <a:rPr lang="ru-RU" sz="1600" dirty="0" err="1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высш</a:t>
            </a:r>
            <a:r>
              <a:rPr lang="ru-RU" sz="1600" dirty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пед</a:t>
            </a:r>
            <a:r>
              <a:rPr lang="ru-RU" sz="1600" dirty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. учеб. заведений. - Москва: Издательский центр «Академия», 2002</a:t>
            </a:r>
            <a:endParaRPr lang="ru-RU" sz="1100" dirty="0">
              <a:solidFill>
                <a:srgbClr val="7030A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Федотова</a:t>
            </a:r>
            <a:r>
              <a:rPr lang="ru-RU" sz="1600" dirty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, А.М. Познаем окружающий мир играя: сюжетно-дидактические игры для дошкольников. – Москва: ТЦ Сфера, 2015</a:t>
            </a:r>
            <a:endParaRPr lang="ru-RU" sz="1100" dirty="0">
              <a:solidFill>
                <a:srgbClr val="7030A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sz="1600" dirty="0" err="1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Волосникова</a:t>
            </a:r>
            <a:r>
              <a:rPr lang="ru-RU" sz="1600" dirty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, Т.В. Основы экологического воспитания дошкольников // Дошкольная педагогика. - 2005. - № 6.- С. 16-20.</a:t>
            </a:r>
            <a:endParaRPr lang="ru-RU" sz="1100" dirty="0">
              <a:solidFill>
                <a:srgbClr val="7030A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sz="1600" dirty="0" err="1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Воронкевич</a:t>
            </a:r>
            <a:r>
              <a:rPr lang="ru-RU" sz="1600" dirty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, О.А. «Добро пожаловать в экологию» - современная технология экологического образования дошкольников // Дошкольная педагогика. - 2006. - № 3.- С. 23-27.</a:t>
            </a:r>
            <a:endParaRPr lang="ru-RU" sz="1100" dirty="0">
              <a:solidFill>
                <a:srgbClr val="7030A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Горбунова, Г.А. Развитие экологической культуры дошкольников // Дошкольная педагогика. - 2005. - № 6. - С. 10-16.</a:t>
            </a:r>
            <a:endParaRPr lang="ru-RU" sz="1100" dirty="0">
              <a:solidFill>
                <a:srgbClr val="7030A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 algn="just" hangingPunct="0">
              <a:spcAft>
                <a:spcPts val="60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Леонтьева</a:t>
            </a:r>
            <a:r>
              <a:rPr lang="ru-RU" sz="1600" dirty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, О.М. Формирование экологической культуры у детей дошкольного возраста // Дошкольная педагогика.- 2015.- № 1. – С. 16-18.</a:t>
            </a:r>
            <a:endParaRPr lang="ru-RU" sz="1100" dirty="0">
              <a:solidFill>
                <a:srgbClr val="7030A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lvl="0" indent="-342900" algn="just" hangingPunct="0">
              <a:spcAft>
                <a:spcPts val="0"/>
              </a:spcAft>
              <a:buFont typeface="+mj-lt"/>
              <a:buAutoNum type="arabicPeriod"/>
            </a:pPr>
            <a:r>
              <a:rPr lang="ru-RU" sz="1600" dirty="0" err="1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Мотыгуллина</a:t>
            </a:r>
            <a:r>
              <a:rPr lang="ru-RU" sz="1600" dirty="0">
                <a:solidFill>
                  <a:srgbClr val="7030A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, Г. Создание экологической развивающей среды // Дошкольное воспитание. – 2012. - № 6. – С. 28-31.</a:t>
            </a:r>
            <a:endParaRPr lang="ru-RU" sz="1100" dirty="0">
              <a:solidFill>
                <a:srgbClr val="7030A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15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36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280123"/>
            <a:ext cx="629612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rgbClr val="660066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«…НАСТУПИТ ВРЕМЯ, КОГДА ЛЮДЯМ ПРИДЁТСЯ ВЗЯТЬ НА СЕБЯ ОТВЕТСТВЕННОСТЬ ЗА РАЗВИТИЕ И ЧЕЛОВЕКА, И ПРИРОДЫ.»</a:t>
            </a:r>
            <a:endParaRPr lang="ru-RU" b="1" dirty="0">
              <a:solidFill>
                <a:srgbClr val="660066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5607901"/>
            <a:ext cx="4439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8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Владимир Иванович Вернадский </a:t>
            </a:r>
            <a:endParaRPr lang="ru-RU" b="1" dirty="0">
              <a:solidFill>
                <a:srgbClr val="8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ecology-of.ru/wp-content/uploads/2015/11/1440125469_large-preview-vernadskij_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876693"/>
            <a:ext cx="3960440" cy="31754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2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1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776864" cy="572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228600" algn="just" defTabSz="0" hangingPunct="0">
              <a:lnSpc>
                <a:spcPct val="115000"/>
              </a:lnSpc>
              <a:spcAft>
                <a:spcPts val="1200"/>
              </a:spcAft>
            </a:pPr>
            <a:r>
              <a:rPr lang="ru-RU" b="1" dirty="0">
                <a:solidFill>
                  <a:srgbClr val="FF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ЦЕЛЬ ПРОЕКТА:</a:t>
            </a:r>
            <a:r>
              <a:rPr lang="ru-RU" b="1" dirty="0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создание учебных пособий по изучению детьми старшего дошкольного возраста природы </a:t>
            </a:r>
            <a:r>
              <a:rPr lang="ru-RU" b="1" i="1" dirty="0" err="1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Сухиничского</a:t>
            </a:r>
            <a:r>
              <a:rPr lang="ru-RU" b="1" i="1" dirty="0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района на основе фотографий.</a:t>
            </a:r>
            <a:endParaRPr lang="ru-RU" sz="1100" b="1" dirty="0">
              <a:solidFill>
                <a:srgbClr val="660066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457200" indent="228600" algn="just" hangingPunct="0">
              <a:lnSpc>
                <a:spcPct val="115000"/>
              </a:lnSpc>
            </a:pPr>
            <a:r>
              <a:rPr lang="ru-RU" b="1" dirty="0">
                <a:solidFill>
                  <a:srgbClr val="FF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ЗАДАЧИ ПО РЕАЛИЗАЦИИ ЦЕЛИ:</a:t>
            </a:r>
            <a:endParaRPr lang="ru-RU" sz="1100" b="1" dirty="0">
              <a:solidFill>
                <a:srgbClr val="FF0000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indent="-342900" algn="just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Собрать фотоматериал, необходимый для создания учебных пособий по изучению родной природы.</a:t>
            </a:r>
            <a:endParaRPr lang="ru-RU" sz="1100" dirty="0">
              <a:solidFill>
                <a:srgbClr val="660066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indent="-342900" algn="just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Систематизировать отобранный материал по определенным темам, в соответствии с планом ознакомления дошкольников с природой родного края.</a:t>
            </a:r>
            <a:endParaRPr lang="ru-RU" sz="1100" dirty="0">
              <a:solidFill>
                <a:srgbClr val="660066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indent="-342900" algn="just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Создать условия для привлечения родителей к проектной деятельности.</a:t>
            </a:r>
            <a:endParaRPr lang="ru-RU" sz="1100" dirty="0">
              <a:solidFill>
                <a:srgbClr val="660066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indent="-34290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Преобразовывать развивающую предметно-пространственную среду группы.</a:t>
            </a:r>
            <a:endParaRPr lang="ru-RU" sz="1100" dirty="0">
              <a:solidFill>
                <a:srgbClr val="660066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indent="-342900" algn="just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Разработать и изготовить учебные пособия разных видов.</a:t>
            </a:r>
            <a:endParaRPr lang="ru-RU" sz="1100" dirty="0">
              <a:solidFill>
                <a:srgbClr val="660066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342900" indent="-342900" algn="just" hangingPunct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rgbClr val="660066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Апробировать изготовленные пособия на практике в работе с детьми.</a:t>
            </a:r>
            <a:endParaRPr lang="ru-RU" sz="1100" dirty="0">
              <a:solidFill>
                <a:srgbClr val="660066"/>
              </a:solidFill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3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56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74136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spcAft>
                <a:spcPts val="1200"/>
              </a:spcAft>
            </a:pPr>
            <a:r>
              <a:rPr lang="ru-RU" sz="1600" b="1" kern="1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ОЗНАКОМЛЕНИЯ ДОШКОЛЬНИКОВ С ПРИРОДОЙ РОДНОГО КРАЯ</a:t>
            </a:r>
          </a:p>
          <a:p>
            <a:pPr marL="342900" indent="-342900" algn="just" hangingPunct="0">
              <a:buFont typeface="Wingdings" panose="05000000000000000000" pitchFamily="2" charset="2"/>
              <a:buChar char=""/>
            </a:pPr>
            <a:r>
              <a:rPr lang="ru-RU" sz="2000" b="1" kern="1800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«Времена года»:</a:t>
            </a:r>
            <a:endParaRPr lang="ru-RU" sz="1400" b="1" dirty="0">
              <a:solidFill>
                <a:srgbClr val="6600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1" i="1" kern="1800" dirty="0">
                <a:solidFill>
                  <a:srgbClr val="CC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«Зимние пейзажи», «Весенние пейзажи», «Летние пейзажи», «Осенние пейзажи».</a:t>
            </a:r>
            <a:endParaRPr lang="ru-RU" b="1" dirty="0">
              <a:solidFill>
                <a:srgbClr val="CC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hangingPunct="0">
              <a:buFont typeface="Wingdings" panose="05000000000000000000" pitchFamily="2" charset="2"/>
              <a:buChar char=""/>
            </a:pPr>
            <a:r>
              <a:rPr lang="ru-RU" sz="2000" b="1" kern="1800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Животный мир </a:t>
            </a:r>
            <a:r>
              <a:rPr lang="ru-RU" sz="2000" b="1" kern="1800" dirty="0" err="1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Сухиничского</a:t>
            </a:r>
            <a:r>
              <a:rPr lang="ru-RU" sz="2000" b="1" kern="1800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района</a:t>
            </a:r>
            <a:r>
              <a:rPr lang="ru-RU" sz="2000" b="1" i="1" kern="1800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400" b="1" dirty="0">
              <a:solidFill>
                <a:srgbClr val="6600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1" i="1" kern="1800" dirty="0">
                <a:solidFill>
                  <a:srgbClr val="CC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«Домашние животные», «Дикие животные», «Птицы: домашние, перелетные, зимующие», «Насекомые», «Черви», «Жилища животных и птиц».</a:t>
            </a:r>
            <a:endParaRPr lang="ru-RU" b="1" dirty="0">
              <a:solidFill>
                <a:srgbClr val="CC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hangingPunct="0">
              <a:buFont typeface="Wingdings" panose="05000000000000000000" pitchFamily="2" charset="2"/>
              <a:buChar char=""/>
            </a:pPr>
            <a:r>
              <a:rPr lang="ru-RU" sz="2000" b="1" kern="1800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Растительный мир </a:t>
            </a:r>
            <a:r>
              <a:rPr lang="ru-RU" sz="2000" b="1" kern="1800" dirty="0" err="1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Сухиничского</a:t>
            </a:r>
            <a:r>
              <a:rPr lang="ru-RU" sz="2000" b="1" kern="1800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района:</a:t>
            </a:r>
            <a:endParaRPr lang="ru-RU" sz="1400" b="1" dirty="0">
              <a:solidFill>
                <a:srgbClr val="6600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1" i="1" kern="1800" dirty="0">
                <a:solidFill>
                  <a:srgbClr val="CC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«Деревья», «Кустарники», «Цветы: садовые, полевые», «Овощи», «Фрукты», «Ягоды», «Грибы: съедобные, ядовитые».</a:t>
            </a:r>
            <a:endParaRPr lang="ru-RU" b="1" dirty="0">
              <a:solidFill>
                <a:srgbClr val="CC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hangingPunct="0">
              <a:buFont typeface="Wingdings" panose="05000000000000000000" pitchFamily="2" charset="2"/>
              <a:buChar char=""/>
            </a:pPr>
            <a:r>
              <a:rPr lang="ru-RU" sz="2000" b="1" kern="1800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Природные сообщества </a:t>
            </a:r>
            <a:r>
              <a:rPr lang="ru-RU" sz="2000" b="1" kern="1800" dirty="0" err="1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Сухиничского</a:t>
            </a:r>
            <a:r>
              <a:rPr lang="ru-RU" sz="2000" b="1" kern="1800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района:</a:t>
            </a:r>
            <a:endParaRPr lang="ru-RU" sz="1400" b="1" dirty="0">
              <a:solidFill>
                <a:srgbClr val="6600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1" i="1" kern="1800" dirty="0">
                <a:solidFill>
                  <a:srgbClr val="CC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«Поля», «Луга», «Лес», «Бор», «Роща», «Река», «Пруд», «Озеро», «Ручей», «Родник», «Болото».</a:t>
            </a:r>
            <a:endParaRPr lang="ru-RU" b="1" dirty="0">
              <a:solidFill>
                <a:srgbClr val="CC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hangingPunct="0">
              <a:buFont typeface="Wingdings" panose="05000000000000000000" pitchFamily="2" charset="2"/>
              <a:buChar char=""/>
            </a:pPr>
            <a:r>
              <a:rPr lang="ru-RU" sz="2000" kern="1800" dirty="0">
                <a:solidFill>
                  <a:srgbClr val="66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Объекты неживой природы:</a:t>
            </a:r>
            <a:endParaRPr lang="ru-RU" sz="1400" dirty="0">
              <a:solidFill>
                <a:srgbClr val="6600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2000" b="1" i="1" kern="1800" dirty="0">
                <a:solidFill>
                  <a:srgbClr val="CC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«Небо», «Солнце», «Луна», «Природные явления».</a:t>
            </a:r>
            <a:endParaRPr lang="ru-RU" b="1" dirty="0">
              <a:solidFill>
                <a:srgbClr val="CC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4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31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888" y="1329330"/>
            <a:ext cx="4608512" cy="3456384"/>
          </a:xfrm>
          <a:prstGeom prst="rect">
            <a:avLst/>
          </a:prstGeom>
        </p:spPr>
      </p:pic>
      <p:pic>
        <p:nvPicPr>
          <p:cNvPr id="4" name="Picture 7" descr="C:\Users\лена\Desktop\рамки\Новая папка\Новая папка\рамка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269" y="1222012"/>
            <a:ext cx="4592131" cy="356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19" y="2668259"/>
            <a:ext cx="4283968" cy="3212976"/>
          </a:xfrm>
          <a:prstGeom prst="rect">
            <a:avLst/>
          </a:prstGeom>
        </p:spPr>
      </p:pic>
      <p:pic>
        <p:nvPicPr>
          <p:cNvPr id="6" name="Picture 7" descr="C:\Users\лена\Desktop\рамки\Новая папка\Новая папка\рамка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7837" y="2546555"/>
            <a:ext cx="4592131" cy="356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2269" y="760347"/>
            <a:ext cx="7093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ОФОРМЛЕНИЕ ИНТЕРЬЕРА</a:t>
            </a:r>
            <a:endParaRPr lang="ru-RU" sz="2400" b="1" dirty="0">
              <a:solidFill>
                <a:srgbClr val="C00000"/>
              </a:solidFill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5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5915" y="605845"/>
            <a:ext cx="71864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1800" dirty="0" smtClean="0">
                <a:solidFill>
                  <a:srgbClr val="FF0000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КАЛЕНДАРЬ НАБЛЮДЕНИЙ</a:t>
            </a:r>
            <a:endParaRPr lang="ru-RU" sz="24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Documents and Settings\Администратор\Рабочий стол\АТТЕСТАЦИЯ МОЯ\АТТЕСТАЦИЯ МОЯ\фото\календарь природы\P10505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198" y="1226369"/>
            <a:ext cx="6391240" cy="4793431"/>
          </a:xfrm>
          <a:prstGeom prst="rect">
            <a:avLst/>
          </a:prstGeom>
          <a:noFill/>
        </p:spPr>
      </p:pic>
      <p:pic>
        <p:nvPicPr>
          <p:cNvPr id="5" name="Picture 7" descr="C:\Users\лена\Desktop\рамки\Новая папка\Новая папка\рамка10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6266" y="1109822"/>
            <a:ext cx="7016060" cy="506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6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459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757" y="1629234"/>
            <a:ext cx="3936437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10" descr="C:\Users\лена\Desktop\рамки\Новая папка\Новая папка\рамка9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053" y="1556792"/>
            <a:ext cx="3958141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9986" y="2707921"/>
            <a:ext cx="4680520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021904" y="836006"/>
            <a:ext cx="72945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НАГЛЯДНЫЙ МАТЕРИАЛ</a:t>
            </a:r>
            <a:endParaRPr lang="ru-RU" sz="22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7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72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4"/>
            <a:ext cx="73448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ДИДАКТИЧЕСКИЕ </a:t>
            </a:r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ИГРЫ</a:t>
            </a:r>
            <a:endParaRPr lang="ru-RU" sz="2200" b="1" dirty="0">
              <a:solidFill>
                <a:srgbClr val="FF0000"/>
              </a:solidFill>
              <a:latin typeface="Bookman Old Style" panose="02050604050505020204" pitchFamily="18" charset="0"/>
              <a:ea typeface="Calibri" panose="020F0502020204030204" pitchFamily="34" charset="0"/>
            </a:endParaRPr>
          </a:p>
        </p:txBody>
      </p:sp>
      <p:pic>
        <p:nvPicPr>
          <p:cNvPr id="4" name="Рисунок 3" descr="C:\Users\user\Desktop\Сафронова\экология\фото природа\животные\птицы\перлетные\грач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294" y="1398514"/>
            <a:ext cx="2790825" cy="1900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B9BD5">
                <a:lumMod val="20000"/>
                <a:lumOff val="80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user\Desktop\Сафронова\экология\фото природа\животные\птицы\зимующие\голубь зимой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6176" y="1874397"/>
            <a:ext cx="2650517" cy="1900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user\Desktop\Сафронова\экология\фото природа\животные\насекомые\муха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8883" y="2439382"/>
            <a:ext cx="2905125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user\Desktop\Сафронова\экология\фото природа\животные\насекомые\майский жук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462" y="3071971"/>
            <a:ext cx="2895600" cy="1952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user\Desktop\Сафронова\экология\фото природа\природные явления\туман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7531" y="1366156"/>
            <a:ext cx="2688241" cy="2063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user\Desktop\Сафронова\экология\фото природа\природные явления\наледь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744" y="1878457"/>
            <a:ext cx="2643925" cy="2046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user\Desktop\Сафронова\экология\фото природа\природные явления\роса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7205" y="2439382"/>
            <a:ext cx="2655513" cy="1952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C:\Users\user\Desktop\Сафронова\экология\фото природа\природные явления\град 1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065" y="3071971"/>
            <a:ext cx="2679465" cy="1972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321" y="3859994"/>
            <a:ext cx="3664142" cy="2308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8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74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4168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ИГРА «КТО ГДЕ ЖИВЕТ?» </a:t>
            </a:r>
          </a:p>
        </p:txBody>
      </p:sp>
      <p:pic>
        <p:nvPicPr>
          <p:cNvPr id="2050" name="Picture 2" descr="C:\Documents and Settings\Администратор\Рабочий стол\АТТЕСТАЦИЯ МОЯ\АТТЕСТАЦИЯ МОЯ\фото\Игра кто где живет\P10505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16909" y="1519707"/>
            <a:ext cx="6298853" cy="4082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>
                <a:solidFill>
                  <a:srgbClr val="073E87"/>
                </a:solidFill>
              </a:rPr>
              <a:pPr/>
              <a:t>9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93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545</Words>
  <Application>Microsoft Office PowerPoint</Application>
  <PresentationFormat>Экран (4:3)</PresentationFormat>
  <Paragraphs>68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Bookman Old Style</vt:lpstr>
      <vt:lpstr>Brush Script MT</vt:lpstr>
      <vt:lpstr>Calibri</vt:lpstr>
      <vt:lpstr>Constantia</vt:lpstr>
      <vt:lpstr>Franklin Gothic Book</vt:lpstr>
      <vt:lpstr>Rage Italic</vt:lpstr>
      <vt:lpstr>Times New Roman</vt:lpstr>
      <vt:lpstr>Wingdings</vt:lpstr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2017-10-24T20:38:44Z</dcterms:created>
  <dcterms:modified xsi:type="dcterms:W3CDTF">2018-03-11T20:43:57Z</dcterms:modified>
</cp:coreProperties>
</file>