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2"/>
  </p:sldMasterIdLst>
  <p:notesMasterIdLst>
    <p:notesMasterId r:id="rId33"/>
  </p:notesMasterIdLst>
  <p:sldIdLst>
    <p:sldId id="256" r:id="rId3"/>
    <p:sldId id="257" r:id="rId4"/>
    <p:sldId id="260" r:id="rId5"/>
    <p:sldId id="265" r:id="rId6"/>
    <p:sldId id="258" r:id="rId7"/>
    <p:sldId id="281" r:id="rId8"/>
    <p:sldId id="275" r:id="rId9"/>
    <p:sldId id="284" r:id="rId10"/>
    <p:sldId id="285" r:id="rId11"/>
    <p:sldId id="277" r:id="rId12"/>
    <p:sldId id="294" r:id="rId13"/>
    <p:sldId id="286" r:id="rId14"/>
    <p:sldId id="298" r:id="rId15"/>
    <p:sldId id="300" r:id="rId16"/>
    <p:sldId id="299" r:id="rId17"/>
    <p:sldId id="297" r:id="rId18"/>
    <p:sldId id="301" r:id="rId19"/>
    <p:sldId id="303" r:id="rId20"/>
    <p:sldId id="305" r:id="rId21"/>
    <p:sldId id="304" r:id="rId22"/>
    <p:sldId id="306" r:id="rId23"/>
    <p:sldId id="296" r:id="rId24"/>
    <p:sldId id="288" r:id="rId25"/>
    <p:sldId id="279" r:id="rId26"/>
    <p:sldId id="280" r:id="rId27"/>
    <p:sldId id="290" r:id="rId28"/>
    <p:sldId id="291" r:id="rId29"/>
    <p:sldId id="292" r:id="rId30"/>
    <p:sldId id="293" r:id="rId31"/>
    <p:sldId id="264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0" autoAdjust="0"/>
    <p:restoredTop sz="94660"/>
  </p:normalViewPr>
  <p:slideViewPr>
    <p:cSldViewPr>
      <p:cViewPr>
        <p:scale>
          <a:sx n="80" d="100"/>
          <a:sy n="80" d="100"/>
        </p:scale>
        <p:origin x="-858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E1046B0-5C23-464E-8327-F987149F6216}" type="datetimeFigureOut">
              <a:rPr lang="ru-RU"/>
              <a:pPr>
                <a:defRPr/>
              </a:pPr>
              <a:t>22.03.2018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662E4E1-8AFC-4257-B41A-398BC8803F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98487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Ольга\Рабочий стол\шаблоны\гшщрн.gif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3" y="3054350"/>
            <a:ext cx="4357687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Ольга\Рабочий стол\шаблоны\лрпа76шак.gif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857625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Ольга\Рабочий стол\шаблоны\гшщрн.gif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43775" y="5286375"/>
            <a:ext cx="18002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Ольга\Рабочий стол\шаблоны\лрпа76шак.gif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2098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Ольга\Рабочий стол\шаблоны\гшщрн.gif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3" y="3054350"/>
            <a:ext cx="4357687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:\Documents and Settings\Ольга\Рабочий стол\шаблоны\лрпа76шак.gif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857625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Ольга\Рабочий стол\шаблоны\гшщрн.gif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43775" y="5286375"/>
            <a:ext cx="18002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Ольга\Рабочий стол\шаблоны\лрпа76шак.gif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2098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Documents and Settings\Ольга\Рабочий стол\шаблоны\гшщрн.gif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43775" y="5286375"/>
            <a:ext cx="18002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Ольга\Рабочий стол\шаблоны\лрпа76шак.gif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2098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Documents and Settings\Ольга\Рабочий стол\шаблоны\гшщрн.gif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3" y="3054350"/>
            <a:ext cx="4357687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Documents and Settings\Ольга\Рабочий стол\шаблоны\лрпа76шак.gif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857625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Ольга\Рабочий стол\шаблоны\лрпа76шак.gif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857625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C:\Documents and Settings\Ольга\Рабочий стол\шаблоны\гшщрн.gif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3" y="3054350"/>
            <a:ext cx="4357687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Ольга\Рабочий стол\шаблоны\гшщрн.gif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43775" y="5286375"/>
            <a:ext cx="18002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Ольга\Рабочий стол\шаблоны\лрпа76шак.gif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20980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Ольга\Рабочий стол\шаблоны\гшщрн.gif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3" y="3054350"/>
            <a:ext cx="4357687" cy="380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Ольга\Рабочий стол\шаблоны\лрпа76шак.gif"/>
          <p:cNvPicPr>
            <a:picLocks noChangeAspect="1" noChangeArrowheads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857625" cy="336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i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Constant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Constant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Constant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Constant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 i="1">
          <a:solidFill>
            <a:schemeClr val="tx1"/>
          </a:solidFill>
          <a:latin typeface="Constant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i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i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i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i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i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043608" y="2996952"/>
            <a:ext cx="7772400" cy="139801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Развитие познавательно-исследовательской активности детей дошкольного возраста через проектную деятельность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Тайна имен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116013" y="4724400"/>
            <a:ext cx="6400800" cy="17526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Bookman Old Style" pitchFamily="18" charset="0"/>
              </a:rPr>
              <a:t>Опыт работы воспитателей: 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Роговая Наталья Александровна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Королева Виктория Васильевна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11268" name="Прямоугольник 3"/>
          <p:cNvSpPr>
            <a:spLocks noChangeArrowheads="1"/>
          </p:cNvSpPr>
          <p:nvPr/>
        </p:nvSpPr>
        <p:spPr bwMode="auto">
          <a:xfrm>
            <a:off x="2339975" y="836613"/>
            <a:ext cx="457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ДЕПАРТАМЕНТ ОБРАЗОВАНИЯ ГОРОДА МОСКВЫ</a:t>
            </a:r>
            <a:br>
              <a:rPr lang="ru-RU" alt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 ГОРОДА МОСКВЫ</a:t>
            </a:r>
            <a:br>
              <a:rPr lang="ru-RU" alt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«ШКОЛА № 933»</a:t>
            </a:r>
          </a:p>
          <a:p>
            <a:pPr algn="ctr"/>
            <a:endParaRPr lang="ru-RU" altLang="ru-RU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0825" y="3789363"/>
          <a:ext cx="6096000" cy="2360612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15531"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девочек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мальчиков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43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Елизавета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Александра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Михаил</a:t>
                      </a:r>
                      <a:endParaRPr lang="ru-RU" sz="14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Виктор</a:t>
                      </a:r>
                      <a:endParaRPr lang="ru-RU" sz="14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3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Валерия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Маргарита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Михаил</a:t>
                      </a:r>
                      <a:endParaRPr lang="ru-RU" sz="14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Матвей</a:t>
                      </a:r>
                      <a:endParaRPr lang="ru-RU" sz="14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576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Дарья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Диана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Артем </a:t>
                      </a:r>
                      <a:endParaRPr lang="ru-RU" sz="14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Кирилл</a:t>
                      </a:r>
                      <a:endParaRPr lang="ru-RU" sz="14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1553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Ольга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Артем </a:t>
                      </a:r>
                      <a:endParaRPr lang="ru-RU" sz="14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Тимур</a:t>
                      </a:r>
                      <a:endParaRPr lang="ru-RU" sz="14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3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Ульяна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Иван</a:t>
                      </a:r>
                      <a:endParaRPr lang="ru-RU" sz="14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Вячеслав</a:t>
                      </a:r>
                      <a:endParaRPr lang="ru-RU" sz="14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3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София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Иван</a:t>
                      </a:r>
                      <a:endParaRPr lang="ru-RU" sz="14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Арсений</a:t>
                      </a:r>
                      <a:endParaRPr lang="ru-RU" sz="14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743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Юлия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8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 sz="24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2000"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 i="1">
                          <a:solidFill>
                            <a:schemeClr val="tx1"/>
                          </a:solidFill>
                          <a:latin typeface="Constantia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0527" name="Rectangle 1"/>
          <p:cNvSpPr>
            <a:spLocks noChangeArrowheads="1"/>
          </p:cNvSpPr>
          <p:nvPr/>
        </p:nvSpPr>
        <p:spPr bwMode="auto">
          <a:xfrm>
            <a:off x="900113" y="930275"/>
            <a:ext cx="7631112" cy="261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altLang="ru-RU" b="1" i="1">
                <a:latin typeface="Calibri" pitchFamily="34" charset="0"/>
                <a:cs typeface="Times New Roman" pitchFamily="18" charset="0"/>
              </a:rPr>
              <a:t>СОЦИОЛОГИЧЕСКОЕ ИССЛЕДОВАНИЕ «КАКИЕ ЖЕ ИМЕНА ЕСТЬ В ГРУППЕ?»</a:t>
            </a:r>
            <a:endParaRPr lang="ru-RU" altLang="ru-RU" b="1" i="1"/>
          </a:p>
          <a:p>
            <a:pPr eaLnBrk="0" hangingPunct="0"/>
            <a:r>
              <a:rPr lang="ru-RU" altLang="ru-RU" sz="1600" b="1" u="sng">
                <a:solidFill>
                  <a:srgbClr val="333333"/>
                </a:solidFill>
                <a:latin typeface="Calibri" pitchFamily="34" charset="0"/>
                <a:cs typeface="Times New Roman" pitchFamily="18" charset="0"/>
              </a:rPr>
              <a:t>Девочки</a:t>
            </a:r>
          </a:p>
          <a:p>
            <a:pPr eaLnBrk="0" hangingPunct="0"/>
            <a:r>
              <a:rPr lang="ru-RU" altLang="ru-RU" sz="1600" b="1">
                <a:solidFill>
                  <a:srgbClr val="333333"/>
                </a:solidFill>
                <a:latin typeface="Calibri" pitchFamily="34" charset="0"/>
                <a:cs typeface="Times New Roman" pitchFamily="18" charset="0"/>
              </a:rPr>
              <a:t>У всех девочек разные имена</a:t>
            </a:r>
            <a:endParaRPr lang="ru-RU" altLang="ru-RU" sz="1600"/>
          </a:p>
          <a:p>
            <a:pPr eaLnBrk="0" hangingPunct="0"/>
            <a:r>
              <a:rPr lang="ru-RU" altLang="ru-RU" sz="1600" b="1" u="sng">
                <a:solidFill>
                  <a:srgbClr val="333333"/>
                </a:solidFill>
                <a:latin typeface="Calibri" pitchFamily="34" charset="0"/>
                <a:cs typeface="Times New Roman" pitchFamily="18" charset="0"/>
              </a:rPr>
              <a:t>Мальчики</a:t>
            </a:r>
          </a:p>
          <a:p>
            <a:pPr eaLnBrk="0" hangingPunct="0"/>
            <a:r>
              <a:rPr lang="ru-RU" altLang="ru-RU" sz="1600" b="1">
                <a:solidFill>
                  <a:srgbClr val="333333"/>
                </a:solidFill>
                <a:latin typeface="Calibri" pitchFamily="34" charset="0"/>
                <a:cs typeface="Times New Roman" pitchFamily="18" charset="0"/>
              </a:rPr>
              <a:t>По два имени :</a:t>
            </a:r>
          </a:p>
          <a:p>
            <a:pPr eaLnBrk="0" hangingPunct="0"/>
            <a:r>
              <a:rPr lang="ru-RU" altLang="ru-RU" sz="1600" b="1">
                <a:solidFill>
                  <a:srgbClr val="333333"/>
                </a:solidFill>
                <a:latin typeface="Calibri" pitchFamily="34" charset="0"/>
                <a:cs typeface="Times New Roman" pitchFamily="18" charset="0"/>
              </a:rPr>
              <a:t>Иван Андрияшин, Иван Слепцов</a:t>
            </a:r>
          </a:p>
          <a:p>
            <a:pPr eaLnBrk="0" hangingPunct="0"/>
            <a:r>
              <a:rPr lang="ru-RU" altLang="ru-RU" sz="1600" b="1">
                <a:solidFill>
                  <a:srgbClr val="333333"/>
                </a:solidFill>
                <a:latin typeface="Calibri" pitchFamily="34" charset="0"/>
                <a:cs typeface="Times New Roman" pitchFamily="18" charset="0"/>
              </a:rPr>
              <a:t>Михаил Назаров, Михаил Федоров</a:t>
            </a:r>
          </a:p>
          <a:p>
            <a:pPr eaLnBrk="0" hangingPunct="0"/>
            <a:r>
              <a:rPr lang="ru-RU" altLang="ru-RU" sz="1600" b="1">
                <a:solidFill>
                  <a:srgbClr val="333333"/>
                </a:solidFill>
                <a:latin typeface="Calibri" pitchFamily="34" charset="0"/>
                <a:cs typeface="Times New Roman" pitchFamily="18" charset="0"/>
              </a:rPr>
              <a:t>Артем Павлов, Артем Хихлуха</a:t>
            </a:r>
            <a:endParaRPr lang="ru-RU" altLang="ru-RU" sz="1600"/>
          </a:p>
          <a:p>
            <a:pPr eaLnBrk="0" hangingPunct="0"/>
            <a:r>
              <a:rPr lang="ru-RU" altLang="ru-RU" sz="1600" b="1">
                <a:solidFill>
                  <a:srgbClr val="333333"/>
                </a:solidFill>
                <a:latin typeface="Calibri" pitchFamily="34" charset="0"/>
                <a:cs typeface="Times New Roman" pitchFamily="18" charset="0"/>
              </a:rPr>
              <a:t>Редких имен не оказалось</a:t>
            </a:r>
            <a:endParaRPr lang="ru-RU" altLang="ru-RU" sz="1600"/>
          </a:p>
          <a:p>
            <a:pPr eaLnBrk="0" hangingPunct="0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2000" b="0" i="0" dirty="0" smtClean="0"/>
              <a:t/>
            </a:r>
            <a:br>
              <a:rPr lang="ru-RU" sz="2000" b="0" i="0" dirty="0" smtClean="0"/>
            </a:br>
            <a:r>
              <a:rPr lang="ru-RU" sz="2000" b="0" i="0" dirty="0" smtClean="0"/>
              <a:t/>
            </a:r>
            <a:br>
              <a:rPr lang="ru-RU" sz="2000" b="0" i="0" dirty="0" smtClean="0"/>
            </a:br>
            <a:r>
              <a:rPr lang="ru-RU" sz="2000" b="0" i="0" dirty="0" smtClean="0"/>
              <a:t/>
            </a:r>
            <a:br>
              <a:rPr lang="ru-RU" sz="2000" b="0" i="0" dirty="0" smtClean="0"/>
            </a:br>
            <a:r>
              <a:rPr lang="ru-RU" sz="2000" b="0" i="0" dirty="0" smtClean="0"/>
              <a:t/>
            </a:r>
            <a:br>
              <a:rPr lang="ru-RU" sz="2000" b="0" i="0" dirty="0" smtClean="0"/>
            </a:br>
            <a:r>
              <a:rPr lang="ru-RU" sz="2000" b="0" i="0" dirty="0" smtClean="0"/>
              <a:t/>
            </a:r>
            <a:br>
              <a:rPr lang="ru-RU" sz="2000" b="0" i="0" dirty="0" smtClean="0"/>
            </a:br>
            <a:endParaRPr lang="ru-RU" dirty="0"/>
          </a:p>
        </p:txBody>
      </p:sp>
      <p:pic>
        <p:nvPicPr>
          <p:cNvPr id="21507" name="Picture 4" descr="E:\ФОТО Неделя игры и игрушки 8 старшая 2016\SAM_23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4663" y="2420938"/>
            <a:ext cx="4643437" cy="3490912"/>
          </a:xfrm>
          <a:noFill/>
        </p:spPr>
      </p:pic>
      <p:sp>
        <p:nvSpPr>
          <p:cNvPr id="5" name="Прямоугольник 4"/>
          <p:cNvSpPr/>
          <p:nvPr/>
        </p:nvSpPr>
        <p:spPr>
          <a:xfrm>
            <a:off x="539750" y="549275"/>
            <a:ext cx="6318250" cy="42465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ДЕТСКИМ САДИКОМ ЗОВЕМ-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ДОМ, В КОТОРОМ МЫ ЖИВЕМ!!!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ЗДЕСЬ МЫ ВСЕ- ОТ А ДО Я ,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ВМЕСТЕ - ВЕРНЫЕ ДРУЗЬЯ!!!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ВМЕСТЕ - ЦЕЛАЯ СТРАНА!!!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ВОТ ВАМ НАШИ ИМЕНА: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ДВА ИВАНА, ЛИЗА, СОНЯ,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ДАША, ЛЕРА, УЛЯ, ОЛЯ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ТЕМА, СЛАВА, ЮЛЯ, ВИТЯ,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СЕНЯ, ТИМА, МАРГАРИТА,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МИШИ ДВА, КИРИЛЛ, МАТВЕЙ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И ДИАНА-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СТО ДРУЗЕЙ!!!!!!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СТО ИДЕЙ И СТО ЗАТЕЙ-</a:t>
            </a:r>
            <a:br>
              <a:rPr lang="ru-RU" b="1" i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САДИК- ПРАЗДНИК ДЛЯ ДЕТЕЙ</a:t>
            </a:r>
          </a:p>
        </p:txBody>
      </p:sp>
      <p:sp>
        <p:nvSpPr>
          <p:cNvPr id="21509" name="Прямоугольник 5"/>
          <p:cNvSpPr>
            <a:spLocks noChangeArrowheads="1"/>
          </p:cNvSpPr>
          <p:nvPr/>
        </p:nvSpPr>
        <p:spPr bwMode="auto">
          <a:xfrm>
            <a:off x="4140200" y="4365625"/>
            <a:ext cx="9302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!!!!!)))))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3276600" y="549275"/>
            <a:ext cx="6153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/>
              <a:t>ВЗАИМОДЕЙСТВИЕ С ДЕТЬМИ и РОДИТЕЛЯМИ</a:t>
            </a:r>
          </a:p>
        </p:txBody>
      </p:sp>
      <p:pic>
        <p:nvPicPr>
          <p:cNvPr id="22531" name="Picture 4" descr="E:\ПЕД совет 2017\ПроектТАЙНА МОЕГО ИМЕНИ\SAM_40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8888" y="1268413"/>
            <a:ext cx="2946400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E:\ПЕД совет 2017\ПроектТАЙНА МОЕГО ИМЕНИ\SAM_40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9700" y="1052513"/>
            <a:ext cx="3132138" cy="233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E:\ПЕД совет 2017\ПроектТАЙНА МОЕГО ИМЕНИ\SAM_40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5600" y="3644900"/>
            <a:ext cx="229393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7" descr="E:\ПЕД совет 2017\ПроектТАЙНА МОЕГО ИМЕНИ\SAM_405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051050" y="4581525"/>
            <a:ext cx="309721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 descr="IMG_20160720_16322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626431">
            <a:off x="528638" y="3683000"/>
            <a:ext cx="2335212" cy="276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Содержимое 3" descr="IMG_025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938" y="260350"/>
            <a:ext cx="4679950" cy="486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Содержимое 3" descr="IMG_026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908050"/>
            <a:ext cx="4286250" cy="580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2" descr="Фото Артёма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9700" y="188913"/>
            <a:ext cx="3924300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Содержимое 4" descr="IMG_025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846138"/>
            <a:ext cx="4897437" cy="575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2" descr="IMG-20160517-WA001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5963" y="1052513"/>
            <a:ext cx="32131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2" descr="IMG_026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650" y="2060575"/>
            <a:ext cx="38163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3" descr="IMG_025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60350"/>
            <a:ext cx="4032250" cy="456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IMG_026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0113" y="908050"/>
            <a:ext cx="3568700" cy="577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2" descr="IMG_025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188913"/>
            <a:ext cx="3455987" cy="518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 descr="img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2988" y="908050"/>
            <a:ext cx="6842125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" descr="i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913" y="1125538"/>
            <a:ext cx="6319837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850" y="1341438"/>
            <a:ext cx="8229600" cy="4525962"/>
          </a:xfrm>
        </p:spPr>
        <p:txBody>
          <a:bodyPr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Что в имени тебе моем?</a:t>
            </a:r>
            <a:br>
              <a:rPr lang="ru-RU" dirty="0" smtClean="0"/>
            </a:br>
            <a:r>
              <a:rPr lang="ru-RU" dirty="0" smtClean="0"/>
              <a:t>      Оно умрет, как шум печальный</a:t>
            </a:r>
            <a:br>
              <a:rPr lang="ru-RU" dirty="0" smtClean="0"/>
            </a:br>
            <a:r>
              <a:rPr lang="ru-RU" dirty="0" smtClean="0"/>
              <a:t>      Волны, плеснувшей в берег дальный,</a:t>
            </a:r>
            <a:br>
              <a:rPr lang="ru-RU" dirty="0" smtClean="0"/>
            </a:br>
            <a:r>
              <a:rPr lang="ru-RU" dirty="0" smtClean="0"/>
              <a:t>      Как звук ночной в лесу глухом.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Оно на памятном листке</a:t>
            </a:r>
            <a:br>
              <a:rPr lang="ru-RU" dirty="0" smtClean="0"/>
            </a:br>
            <a:r>
              <a:rPr lang="ru-RU" dirty="0" smtClean="0"/>
              <a:t>      Оставит мертвый след, подобный</a:t>
            </a:r>
            <a:br>
              <a:rPr lang="ru-RU" dirty="0" smtClean="0"/>
            </a:br>
            <a:r>
              <a:rPr lang="ru-RU" dirty="0" smtClean="0"/>
              <a:t>      Узору надписи надгробной</a:t>
            </a:r>
            <a:br>
              <a:rPr lang="ru-RU" dirty="0" smtClean="0"/>
            </a:br>
            <a:r>
              <a:rPr lang="ru-RU" dirty="0" smtClean="0"/>
              <a:t>      На непонятном языке.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Что в нем? Забытое давно</a:t>
            </a:r>
            <a:br>
              <a:rPr lang="ru-RU" dirty="0" smtClean="0"/>
            </a:br>
            <a:r>
              <a:rPr lang="ru-RU" dirty="0" smtClean="0"/>
              <a:t>      В волненьях новых и мятежных,</a:t>
            </a:r>
            <a:br>
              <a:rPr lang="ru-RU" dirty="0" smtClean="0"/>
            </a:br>
            <a:r>
              <a:rPr lang="ru-RU" dirty="0" smtClean="0"/>
              <a:t>      Твоей душе не даст оно</a:t>
            </a:r>
            <a:br>
              <a:rPr lang="ru-RU" dirty="0" smtClean="0"/>
            </a:br>
            <a:r>
              <a:rPr lang="ru-RU" dirty="0" smtClean="0"/>
              <a:t>      Воспоминаний чистых, нежных.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Но в день печали, в тишине,</a:t>
            </a:r>
            <a:br>
              <a:rPr lang="ru-RU" dirty="0" smtClean="0"/>
            </a:br>
            <a:r>
              <a:rPr lang="ru-RU" dirty="0" smtClean="0"/>
              <a:t>      Произнеси его тоскуя;</a:t>
            </a:r>
            <a:br>
              <a:rPr lang="ru-RU" dirty="0" smtClean="0"/>
            </a:br>
            <a:r>
              <a:rPr lang="ru-RU" dirty="0" smtClean="0"/>
              <a:t>      Скажи: есть память обо мне,</a:t>
            </a:r>
            <a:br>
              <a:rPr lang="ru-RU" dirty="0" smtClean="0"/>
            </a:br>
            <a:r>
              <a:rPr lang="ru-RU" dirty="0" smtClean="0"/>
              <a:t>      Есть в мире сердце, где живу я...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     (А.С. Пушкин)</a:t>
            </a:r>
            <a:endParaRPr lang="ru-RU" dirty="0"/>
          </a:p>
        </p:txBody>
      </p:sp>
      <p:pic>
        <p:nvPicPr>
          <p:cNvPr id="12291" name="Рисунок 3" descr="GetDocumentCit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063" y="1844675"/>
            <a:ext cx="2447925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2" descr="f52036a87ed9073d5dc0be0ec33c4f6a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6013" y="981075"/>
            <a:ext cx="6840537" cy="482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Рисунок 3" descr="2017-04-26 08.24.0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825" y="1412875"/>
            <a:ext cx="2735263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" descr="70ed43d88eadd2bd81898ef91a5e8f5b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2988" y="1125538"/>
            <a:ext cx="3368675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Рисунок 2" descr="NCRJr_clk9I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538" y="549275"/>
            <a:ext cx="4379912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2"/>
          <p:cNvSpPr>
            <a:spLocks noChangeArrowheads="1"/>
          </p:cNvSpPr>
          <p:nvPr/>
        </p:nvSpPr>
        <p:spPr bwMode="auto">
          <a:xfrm>
            <a:off x="1187624" y="836712"/>
            <a:ext cx="4608512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altLang="ru-RU" dirty="0"/>
              <a:t>Работа с анкетами «Я и мой ребенок»,</a:t>
            </a:r>
          </a:p>
          <a:p>
            <a:pPr>
              <a:buFont typeface="Wingdings" pitchFamily="2" charset="2"/>
              <a:buChar char="q"/>
            </a:pPr>
            <a:r>
              <a:rPr lang="ru-RU" altLang="ru-RU" dirty="0"/>
              <a:t>Выставка рисунков</a:t>
            </a:r>
          </a:p>
          <a:p>
            <a:r>
              <a:rPr lang="ru-RU" altLang="ru-RU" dirty="0"/>
              <a:t>«Моя семья»,</a:t>
            </a:r>
          </a:p>
          <a:p>
            <a:pPr>
              <a:buFont typeface="Wingdings" pitchFamily="2" charset="2"/>
              <a:buChar char="q"/>
            </a:pPr>
            <a:r>
              <a:rPr lang="ru-RU" altLang="ru-RU" dirty="0"/>
              <a:t>Творческое задание –конкурс </a:t>
            </a:r>
          </a:p>
          <a:p>
            <a:r>
              <a:rPr lang="ru-RU" altLang="ru-RU" dirty="0"/>
              <a:t>«Укрась своё имя»</a:t>
            </a:r>
          </a:p>
          <a:p>
            <a:pPr>
              <a:buFont typeface="Wingdings" pitchFamily="2" charset="2"/>
              <a:buChar char="q"/>
            </a:pPr>
            <a:r>
              <a:rPr lang="ru-RU" altLang="ru-RU" dirty="0"/>
              <a:t>Занятие «Тайна моего имени»</a:t>
            </a:r>
          </a:p>
          <a:p>
            <a:pPr>
              <a:buFont typeface="Wingdings" pitchFamily="2" charset="2"/>
              <a:buChar char="q"/>
            </a:pPr>
            <a:r>
              <a:rPr lang="ru-RU" altLang="ru-RU" dirty="0"/>
              <a:t>Продуктивные виды деятельности:</a:t>
            </a:r>
          </a:p>
          <a:p>
            <a:r>
              <a:rPr lang="ru-RU" altLang="ru-RU" dirty="0"/>
              <a:t>-Рисование «Я- солнышко»</a:t>
            </a:r>
          </a:p>
          <a:p>
            <a:r>
              <a:rPr lang="ru-RU" altLang="ru-RU" dirty="0"/>
              <a:t>-Лепка «Дом в котором мы живем»</a:t>
            </a:r>
          </a:p>
          <a:p>
            <a:r>
              <a:rPr lang="ru-RU" altLang="ru-RU" dirty="0"/>
              <a:t>-Аппликация « Лепестки имени»</a:t>
            </a:r>
          </a:p>
          <a:p>
            <a:pPr>
              <a:buFont typeface="Wingdings" pitchFamily="2" charset="2"/>
              <a:buChar char="q"/>
            </a:pPr>
            <a:r>
              <a:rPr lang="ru-RU" altLang="ru-RU" dirty="0"/>
              <a:t>Чтение стихов, пословиц, поговорок и заучивание (стихи про имя)</a:t>
            </a:r>
          </a:p>
          <a:p>
            <a:pPr>
              <a:buFont typeface="Wingdings" pitchFamily="2" charset="2"/>
              <a:buChar char="q"/>
            </a:pPr>
            <a:r>
              <a:rPr lang="ru-RU" altLang="ru-RU" dirty="0"/>
              <a:t> </a:t>
            </a:r>
            <a:r>
              <a:rPr lang="ru-RU" altLang="ru-RU" dirty="0" err="1"/>
              <a:t>Досуговая</a:t>
            </a:r>
            <a:r>
              <a:rPr lang="ru-RU" altLang="ru-RU" dirty="0"/>
              <a:t> деятельность: «В моем имени загадка», «</a:t>
            </a:r>
            <a:r>
              <a:rPr lang="ru-RU" altLang="ru-RU" dirty="0" err="1"/>
              <a:t>Бабушка-загадушка</a:t>
            </a:r>
            <a:r>
              <a:rPr lang="ru-RU" altLang="ru-RU" dirty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ru-RU" altLang="ru-RU" dirty="0"/>
              <a:t> Игры:«Я знаю 5 имен», «Отгадай о ком говорю», </a:t>
            </a:r>
            <a:r>
              <a:rPr lang="ru-RU" altLang="ru-RU" dirty="0" err="1"/>
              <a:t>сюж.-рол</a:t>
            </a:r>
            <a:r>
              <a:rPr lang="ru-RU" altLang="ru-RU" dirty="0"/>
              <a:t>. игра«Семья»,</a:t>
            </a:r>
          </a:p>
          <a:p>
            <a:pPr>
              <a:buFont typeface="Wingdings" pitchFamily="2" charset="2"/>
              <a:buChar char="q"/>
            </a:pPr>
            <a:r>
              <a:rPr lang="ru-RU" altLang="ru-RU" dirty="0"/>
              <a:t> Психолог. </a:t>
            </a:r>
            <a:r>
              <a:rPr lang="ru-RU" altLang="ru-RU" dirty="0" err="1"/>
              <a:t>упр-е</a:t>
            </a:r>
            <a:r>
              <a:rPr lang="ru-RU" altLang="ru-RU" dirty="0"/>
              <a:t> «Два домика»</a:t>
            </a:r>
          </a:p>
          <a:p>
            <a:pPr>
              <a:buFont typeface="Wingdings" pitchFamily="2" charset="2"/>
              <a:buChar char="q"/>
            </a:pPr>
            <a:r>
              <a:rPr lang="ru-RU" altLang="ru-RU" dirty="0"/>
              <a:t>Самостоятельная деятельность детей в центрах активности, </a:t>
            </a:r>
          </a:p>
          <a:p>
            <a:r>
              <a:rPr lang="ru-RU" altLang="ru-RU" dirty="0"/>
              <a:t>Раскраски по данной тематике, сюжетные и театрализованные игры, рассматривание иллюстраций, книг.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99792" y="0"/>
            <a:ext cx="6044208" cy="14700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Продуктивные виды деятельности</a:t>
            </a:r>
            <a:endParaRPr lang="ru-RU" dirty="0"/>
          </a:p>
        </p:txBody>
      </p:sp>
      <p:pic>
        <p:nvPicPr>
          <p:cNvPr id="34819" name="Picture 2" descr="C:\Users\Елена\Desktop\Пед совет 2017\Проект Имя\Проект имя 8 группа\ПроектТАЙНА МОЕГО ИМЕНИ\SAM_40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9952" y="1412776"/>
            <a:ext cx="4722554" cy="28200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4820" name="Picture 4" descr="C:\Users\Людмила\AppData\Local\Temp\HamsterArc{6a6a0e3f-58d4-47f2-972b-889c2c7872d9}\2017-11-17 20.23.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640" y="3861048"/>
            <a:ext cx="3768662" cy="28254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5" descr="C:\Users\Людмила\AppData\Local\Temp\HamsterArc{2fecb64e-059d-46df-ace8-e5aae14eb775}\2017-11-17 20.17.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980728"/>
            <a:ext cx="2763117" cy="28636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1" descr="C:\Users\Людмила\AppData\Local\Temp\HamsterArc{e45c1442-bec7-4c9e-87c1-fb4c4265fcb1}\2017-11-17 20.23.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260648"/>
            <a:ext cx="4399087" cy="35116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3" descr="C:\Users\Людмила\AppData\Local\Temp\HamsterArc{71534f7d-09e6-4e6d-a74d-53cae3b5af7f}\2017-11-17 20.15.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1340768"/>
            <a:ext cx="3384376" cy="29792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C:\Users\Людмила\AppData\Local\Temp\HamsterArc{8ae52d11-f2b6-433c-ab44-5e4185c42e01}\2017-11-17 20.18.2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9596" y="4373065"/>
            <a:ext cx="3528392" cy="2328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Людмила\AppData\Local\Temp\HamsterArc{28a4ced1-8712-4e81-8120-9728b1ef66be}\2017-11-17 20.27.4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260648"/>
            <a:ext cx="4248928" cy="277814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 descr="C:\Users\Людмила\AppData\Local\Temp\HamsterArc{85749e10-87f6-4c3b-9af1-49927c3956f7}\2017-11-17 20.26.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2599" y="3501008"/>
            <a:ext cx="3960440" cy="31510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4" descr="C:\Users\Людмила\AppData\Local\Temp\HamsterArc{52ce0e91-9cc3-438f-8715-83e274c00aff}\2017-11-17 20.20.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1052736"/>
            <a:ext cx="2570821" cy="3429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2636912"/>
            <a:ext cx="4896271" cy="39604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6" name="Picture 2" descr="G:\ПЕД совет 2017\.ptmp878454\2017-11-17 20.24.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620688"/>
            <a:ext cx="2861753" cy="38170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20688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ЗАНЯТИЯ</a:t>
            </a: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73101" y="1844824"/>
            <a:ext cx="5575163" cy="450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7" name="Picture 1" descr="C:\Users\Людмила\AppData\Local\Temp\HamsterArc{eb3811d8-b1f1-4099-a9c4-b97f9d2e5f4a}\2017-11-17 22.24.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908720"/>
            <a:ext cx="3456882" cy="3212976"/>
          </a:xfrm>
          <a:prstGeom prst="rect">
            <a:avLst/>
          </a:prstGeom>
          <a:noFill/>
        </p:spPr>
      </p:pic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824" y="4221088"/>
            <a:ext cx="393088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059" name="Picture 3" descr="C:\Users\Людмила\AppData\Local\Temp\HamsterArc{359e71b8-90d3-4b7c-a48f-ef78a57d7f62}\2017-11-17 22.25.4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332656"/>
            <a:ext cx="3384375" cy="28284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188640"/>
            <a:ext cx="5197887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420888"/>
            <a:ext cx="374441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7" y="3983148"/>
            <a:ext cx="3096345" cy="175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 anchor="ctr"/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«Имя   -   личное название человека, даваемое при рождении.»</a:t>
            </a:r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                      ( С.Ожегов)</a:t>
            </a:r>
            <a:endParaRPr lang="ru-RU" dirty="0"/>
          </a:p>
        </p:txBody>
      </p:sp>
      <p:sp>
        <p:nvSpPr>
          <p:cNvPr id="13315" name="Прямоугольник 3"/>
          <p:cNvSpPr>
            <a:spLocks noChangeArrowheads="1"/>
          </p:cNvSpPr>
          <p:nvPr/>
        </p:nvSpPr>
        <p:spPr bwMode="auto">
          <a:xfrm>
            <a:off x="2286000" y="3105150"/>
            <a:ext cx="457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/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11638" y="1268413"/>
            <a:ext cx="4392612" cy="4525962"/>
          </a:xfrm>
        </p:spPr>
        <p:txBody>
          <a:bodyPr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Наши предки верили, что имя, данное человеку, не простая случайность, которой малыш обязан родителям, оно срастается с человеком на всю жизнь, обладает таинственной силой. </a:t>
            </a:r>
          </a:p>
        </p:txBody>
      </p:sp>
      <p:pic>
        <p:nvPicPr>
          <p:cNvPr id="38915" name="Рисунок 3" descr="14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088" y="2276475"/>
            <a:ext cx="3097212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900113" y="1125538"/>
            <a:ext cx="4402137" cy="2806700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Имена, имена, имена-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 нашей речи звучат неслучайно</a:t>
            </a:r>
            <a:r>
              <a:rPr lang="en-US" dirty="0" smtClean="0"/>
              <a:t>: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Как загадочна эта страна-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Так и имя- загадка и тайна.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(А.Бобров)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4062413" y="3679825"/>
            <a:ext cx="3898900" cy="2552700"/>
          </a:xfrm>
        </p:spPr>
        <p:txBody>
          <a:bodyPr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Нас не было- оно было,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Нас не будет- оно будет,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Никто ни у кого его не видел,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А у каждого оно есть.</a:t>
            </a:r>
            <a:endParaRPr lang="ru-RU" dirty="0"/>
          </a:p>
        </p:txBody>
      </p:sp>
      <p:pic>
        <p:nvPicPr>
          <p:cNvPr id="14340" name="Рисунок 5" descr="SAM_665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736295">
            <a:off x="5780881" y="681832"/>
            <a:ext cx="3214687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42988" y="1341438"/>
            <a:ext cx="7331075" cy="4525962"/>
          </a:xfrm>
        </p:spPr>
        <p:txBody>
          <a:bodyPr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 Имя – это слово, которое человек слышит всю свою жизнь чаще других слов. Поэтому естественно, что оно оказывает  влияние на развитие и формирование личности, на его восприятие действительности, внешность, и как результат – на его судьбу.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403648" y="980728"/>
            <a:ext cx="6624736" cy="720080"/>
          </a:xfrm>
        </p:spPr>
        <p:txBody>
          <a:bodyPr/>
          <a:lstStyle/>
          <a:p>
            <a:pPr>
              <a:defRPr/>
            </a:pPr>
            <a:r>
              <a:rPr lang="ru-RU" sz="3200" dirty="0" smtClean="0"/>
              <a:t>АКТУАЛЬНОСТЬ</a:t>
            </a:r>
            <a:endParaRPr lang="ru-RU" sz="32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68313" y="1916113"/>
            <a:ext cx="8207375" cy="4752975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ru-RU" dirty="0" smtClean="0">
                <a:solidFill>
                  <a:schemeClr val="tx1"/>
                </a:solidFill>
              </a:rPr>
              <a:t>Человеческое имя с древнейших времен обладает магической силой, является объектом различных теорий и исследований. Каждому человеку, а особенно ребенку ,важно и интересно знать значение собственного имени, его происхождение, секреты и тайны имен других членов семьи. Почему это имя ему было дано и насколько оно популярно среди сверстников .Ведь имя дается человеку при рождении и сопутствует ему всю жизнь.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>
                <a:solidFill>
                  <a:schemeClr val="tx1"/>
                </a:solidFill>
              </a:rPr>
              <a:t>Данная тема позволяет эффективно реализовывать ФГОС в части формирования целевых ориентиров, способствуют проявлению инициативы и самостоятельности в разных видах деятельности, учат ребёнка проявлять любознательность, задавать вопросы, интересоваться причинно-следственными связями.</a:t>
            </a:r>
            <a:r>
              <a:rPr lang="ru-RU" dirty="0" smtClean="0"/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827088" y="2046288"/>
            <a:ext cx="7345362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457200" algn="l"/>
              </a:tabLst>
            </a:pPr>
            <a:r>
              <a:rPr lang="ru-RU" altLang="ru-RU" sz="2400" b="1">
                <a:solidFill>
                  <a:srgbClr val="333333"/>
                </a:solidFill>
                <a:cs typeface="Times New Roman" pitchFamily="18" charset="0"/>
              </a:rPr>
              <a:t>Адресован: </a:t>
            </a:r>
            <a:r>
              <a:rPr lang="ru-RU" altLang="ru-RU" sz="2400">
                <a:solidFill>
                  <a:srgbClr val="333333"/>
                </a:solidFill>
                <a:cs typeface="Times New Roman" pitchFamily="18" charset="0"/>
              </a:rPr>
              <a:t>старшие дошкольники</a:t>
            </a:r>
          </a:p>
          <a:p>
            <a:pPr>
              <a:tabLst>
                <a:tab pos="457200" algn="l"/>
              </a:tabLst>
            </a:pPr>
            <a:endParaRPr lang="ru-RU" altLang="ru-RU" sz="2400"/>
          </a:p>
          <a:p>
            <a:pPr eaLnBrk="0" hangingPunct="0">
              <a:tabLst>
                <a:tab pos="457200" algn="l"/>
              </a:tabLst>
            </a:pPr>
            <a:r>
              <a:rPr lang="ru-RU" altLang="ru-RU" sz="2400" b="1">
                <a:solidFill>
                  <a:srgbClr val="333333"/>
                </a:solidFill>
                <a:cs typeface="Times New Roman" pitchFamily="18" charset="0"/>
              </a:rPr>
              <a:t>Участники проекта: </a:t>
            </a:r>
            <a:r>
              <a:rPr lang="ru-RU" altLang="ru-RU" sz="2400">
                <a:solidFill>
                  <a:srgbClr val="333333"/>
                </a:solidFill>
                <a:cs typeface="Times New Roman" pitchFamily="18" charset="0"/>
              </a:rPr>
              <a:t>педагоги,  дети, родители.</a:t>
            </a:r>
          </a:p>
          <a:p>
            <a:pPr eaLnBrk="0" hangingPunct="0">
              <a:tabLst>
                <a:tab pos="457200" algn="l"/>
              </a:tabLst>
            </a:pPr>
            <a:endParaRPr lang="ru-RU" altLang="ru-RU" sz="2400"/>
          </a:p>
          <a:p>
            <a:pPr eaLnBrk="0" hangingPunct="0">
              <a:tabLst>
                <a:tab pos="457200" algn="l"/>
              </a:tabLst>
            </a:pPr>
            <a:r>
              <a:rPr lang="ru-RU" altLang="ru-RU" sz="2400" b="1">
                <a:solidFill>
                  <a:srgbClr val="333333"/>
                </a:solidFill>
                <a:cs typeface="Times New Roman" pitchFamily="18" charset="0"/>
              </a:rPr>
              <a:t>Тип проекта: </a:t>
            </a:r>
            <a:r>
              <a:rPr lang="ru-RU" altLang="ru-RU" sz="2400">
                <a:solidFill>
                  <a:srgbClr val="333333"/>
                </a:solidFill>
                <a:cs typeface="Times New Roman" pitchFamily="18" charset="0"/>
              </a:rPr>
              <a:t>поисково-исследовательский.</a:t>
            </a:r>
            <a:endParaRPr lang="ru-RU" alt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8313" y="549275"/>
            <a:ext cx="3978275" cy="3384550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ru-RU" dirty="0" smtClean="0"/>
              <a:t>ЦЕЛЬ ПРОЕКТА-</a:t>
            </a:r>
          </a:p>
          <a:p>
            <a:pPr marL="0" indent="0" algn="ctr">
              <a:buFont typeface="Arial" charset="0"/>
              <a:buNone/>
              <a:defRPr/>
            </a:pP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Раскрыть возможности темы имени, фамилии, семьи как средства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познавательного развития детей старшего дошкольного возраста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638" y="549275"/>
            <a:ext cx="4475162" cy="4370388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Arial" charset="0"/>
              <a:buNone/>
              <a:defRPr/>
            </a:pPr>
            <a:r>
              <a:rPr lang="ru-RU" dirty="0" smtClean="0"/>
              <a:t>ЗАДАЧИ ПРОЕКТА:</a:t>
            </a:r>
          </a:p>
          <a:p>
            <a:pPr marL="514350" indent="-514350">
              <a:buFont typeface="Arial" charset="0"/>
              <a:buNone/>
              <a:defRPr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.Изучение и анализ научно – методической, нормативно – правовой</a:t>
            </a:r>
          </a:p>
          <a:p>
            <a:pPr marL="514350" indent="-514350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литературы по ФГОС ДО.</a:t>
            </a:r>
          </a:p>
          <a:p>
            <a:pPr marL="514350" indent="-514350">
              <a:buFont typeface="Arial" charset="0"/>
              <a:buNone/>
              <a:defRPr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.Создание условий для взаимодействия детей, педагогов и родителей по    </a:t>
            </a:r>
          </a:p>
          <a:p>
            <a:pPr marL="514350" indent="-514350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формированию познавательного интереса дошкольников</a:t>
            </a:r>
          </a:p>
          <a:p>
            <a:pPr>
              <a:buFont typeface="Arial" charset="0"/>
              <a:buNone/>
              <a:defRPr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Разработка тематического планирования  </a:t>
            </a:r>
          </a:p>
          <a:p>
            <a:pPr>
              <a:buFont typeface="Arial" charset="0"/>
              <a:buNone/>
              <a:defRPr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Анализ, результативность, перспективность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313" y="4508500"/>
            <a:ext cx="3744912" cy="1223963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404813"/>
            <a:ext cx="8183562" cy="4176712"/>
          </a:xfrm>
        </p:spPr>
        <p:txBody>
          <a:bodyPr>
            <a:normAutofit fontScale="70000" lnSpcReduction="20000"/>
          </a:bodyPr>
          <a:lstStyle/>
          <a:p>
            <a:pPr algn="ctr">
              <a:defRPr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Этапы проекта:</a:t>
            </a:r>
          </a:p>
          <a:p>
            <a:pPr algn="ctr">
              <a:defRPr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1.Организационный: сентябрь- октябрь</a:t>
            </a:r>
            <a:endParaRPr lang="en-US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Выявление проблемы, анализ методической литературы, планирование деятельности, создание условий для взаимодействия детей, педагогов и родителей по формированию познавательного интереса у дошкольников</a:t>
            </a:r>
          </a:p>
          <a:p>
            <a:pPr algn="ctr">
              <a:defRPr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2.Содержательный: ноябрь</a:t>
            </a:r>
          </a:p>
          <a:p>
            <a:pPr algn="ctr"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Внедрение в практическую деятельность  эффективных средств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формированию развития познавательного развития у дошкольников</a:t>
            </a:r>
          </a:p>
          <a:p>
            <a:pPr algn="ctr">
              <a:defRPr/>
            </a:pP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3.Результативный: конец ноября месяца</a:t>
            </a:r>
          </a:p>
          <a:p>
            <a:pPr algn="ctr"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Анализ, результативность, перспективность</a:t>
            </a:r>
            <a:endParaRPr lang="ru-RU" dirty="0" smtClean="0"/>
          </a:p>
          <a:p>
            <a:pPr>
              <a:defRPr/>
            </a:pPr>
            <a:endParaRPr lang="ru-RU" dirty="0"/>
          </a:p>
        </p:txBody>
      </p:sp>
      <p:pic>
        <p:nvPicPr>
          <p:cNvPr id="19460" name="Рисунок 3" descr="178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00338" y="4699000"/>
            <a:ext cx="3671887" cy="139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4" descr="1stV5-HOFGs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2275" y="4508500"/>
            <a:ext cx="604837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2425300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Constantia"/>
        <a:ea typeface=""/>
        <a:cs typeface=""/>
      </a:majorFont>
      <a:minorFont>
        <a:latin typeface="Constant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2E5E452-E657-429B-9991-378CD8A756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TP102425300_template</Template>
  <TotalTime>1060</TotalTime>
  <Words>616</Words>
  <Application>Microsoft Office PowerPoint</Application>
  <PresentationFormat>Экран (4:3)</PresentationFormat>
  <Paragraphs>111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TP102425300_template</vt:lpstr>
      <vt:lpstr>Развитие познавательно-исследовательской активности детей дошкольного возраста через проектную деятельность Тайна имен </vt:lpstr>
      <vt:lpstr>Слайд 2</vt:lpstr>
      <vt:lpstr>Слайд 3</vt:lpstr>
      <vt:lpstr>Слайд 4</vt:lpstr>
      <vt:lpstr>Слайд 5</vt:lpstr>
      <vt:lpstr>АКТУАЛЬНОСТЬ</vt:lpstr>
      <vt:lpstr>Слайд 7</vt:lpstr>
      <vt:lpstr>Слайд 8</vt:lpstr>
      <vt:lpstr>Слайд 9</vt:lpstr>
      <vt:lpstr>Слайд 10</vt:lpstr>
      <vt:lpstr>    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Продуктивные виды деятельности</vt:lpstr>
      <vt:lpstr>Слайд 24</vt:lpstr>
      <vt:lpstr>Слайд 25</vt:lpstr>
      <vt:lpstr>Слайд 26</vt:lpstr>
      <vt:lpstr>ЗАНЯТИЯ</vt:lpstr>
      <vt:lpstr>Слайд 28</vt:lpstr>
      <vt:lpstr>Слайд 29</vt:lpstr>
      <vt:lpstr>Слайд 30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Людмила</cp:lastModifiedBy>
  <cp:revision>114</cp:revision>
  <dcterms:created xsi:type="dcterms:W3CDTF">2014-04-04T20:05:49Z</dcterms:created>
  <dcterms:modified xsi:type="dcterms:W3CDTF">2018-03-22T10:39:11Z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TC024253019991</vt:lpwstr>
  </property>
</Properties>
</file>