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E326CD8-DE66-4DD6-8B6C-59F72FCDC7BE}" type="datetimeFigureOut">
              <a:rPr lang="ru-RU" smtClean="0"/>
              <a:t>26.10.2015</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FF54DE-3F42-488F-BDE0-1C37A374389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E326CD8-DE66-4DD6-8B6C-59F72FCDC7BE}" type="datetimeFigureOut">
              <a:rPr lang="ru-RU" smtClean="0"/>
              <a:t>26.10.2015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FF54DE-3F42-488F-BDE0-1C37A374389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AE326CD8-DE66-4DD6-8B6C-59F72FCDC7BE}" type="datetimeFigureOut">
              <a:rPr lang="ru-RU" smtClean="0"/>
              <a:t>26.10.2015</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6FF54DE-3F42-488F-BDE0-1C37A374389F}"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AE326CD8-DE66-4DD6-8B6C-59F72FCDC7BE}" type="datetimeFigureOut">
              <a:rPr lang="ru-RU" smtClean="0"/>
              <a:t>26.10.2015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6FF54DE-3F42-488F-BDE0-1C37A374389F}" type="slidenum">
              <a:rPr lang="ru-RU" smtClean="0"/>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AE326CD8-DE66-4DD6-8B6C-59F72FCDC7BE}" type="datetimeFigureOut">
              <a:rPr lang="ru-RU" smtClean="0"/>
              <a:t>26.10.2015</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FF54DE-3F42-488F-BDE0-1C37A374389F}" type="slidenum">
              <a:rPr lang="ru-RU" smtClean="0"/>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AE326CD8-DE66-4DD6-8B6C-59F72FCDC7BE}" type="datetimeFigureOut">
              <a:rPr lang="ru-RU" smtClean="0"/>
              <a:t>26.10.2015</a:t>
            </a:fld>
            <a:endParaRPr lang="ru-RU"/>
          </a:p>
        </p:txBody>
      </p:sp>
      <p:sp>
        <p:nvSpPr>
          <p:cNvPr id="10" name="Номер слайда 9"/>
          <p:cNvSpPr>
            <a:spLocks noGrp="1"/>
          </p:cNvSpPr>
          <p:nvPr>
            <p:ph type="sldNum" sz="quarter" idx="16"/>
          </p:nvPr>
        </p:nvSpPr>
        <p:spPr/>
        <p:txBody>
          <a:bodyPr rtlCol="0"/>
          <a:lstStyle/>
          <a:p>
            <a:fld id="{D6FF54DE-3F42-488F-BDE0-1C37A374389F}" type="slidenum">
              <a:rPr lang="ru-RU" smtClean="0"/>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AE326CD8-DE66-4DD6-8B6C-59F72FCDC7BE}" type="datetimeFigureOut">
              <a:rPr lang="ru-RU" smtClean="0"/>
              <a:t>26.10.2015</a:t>
            </a:fld>
            <a:endParaRPr lang="ru-RU"/>
          </a:p>
        </p:txBody>
      </p:sp>
      <p:sp>
        <p:nvSpPr>
          <p:cNvPr id="12" name="Номер слайда 11"/>
          <p:cNvSpPr>
            <a:spLocks noGrp="1"/>
          </p:cNvSpPr>
          <p:nvPr>
            <p:ph type="sldNum" sz="quarter" idx="16"/>
          </p:nvPr>
        </p:nvSpPr>
        <p:spPr/>
        <p:txBody>
          <a:bodyPr rtlCol="0"/>
          <a:lstStyle/>
          <a:p>
            <a:fld id="{D6FF54DE-3F42-488F-BDE0-1C37A374389F}" type="slidenum">
              <a:rPr lang="ru-RU" smtClean="0"/>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E326CD8-DE66-4DD6-8B6C-59F72FCDC7BE}" type="datetimeFigureOut">
              <a:rPr lang="ru-RU" smtClean="0"/>
              <a:t>26.10.2015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6FF54DE-3F42-488F-BDE0-1C37A374389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E326CD8-DE66-4DD6-8B6C-59F72FCDC7BE}" type="datetimeFigureOut">
              <a:rPr lang="ru-RU" smtClean="0"/>
              <a:t>26.10.2015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6FF54DE-3F42-488F-BDE0-1C37A374389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AE326CD8-DE66-4DD6-8B6C-59F72FCDC7BE}" type="datetimeFigureOut">
              <a:rPr lang="ru-RU" smtClean="0"/>
              <a:t>26.10.2015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6FF54DE-3F42-488F-BDE0-1C37A374389F}" type="slidenum">
              <a:rPr lang="ru-RU" smtClean="0"/>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AE326CD8-DE66-4DD6-8B6C-59F72FCDC7BE}" type="datetimeFigureOut">
              <a:rPr lang="ru-RU" smtClean="0"/>
              <a:t>26.10.2015</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6FF54DE-3F42-488F-BDE0-1C37A374389F}" type="slidenum">
              <a:rPr lang="ru-RU" smtClean="0"/>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E326CD8-DE66-4DD6-8B6C-59F72FCDC7BE}" type="datetimeFigureOut">
              <a:rPr lang="ru-RU" smtClean="0"/>
              <a:t>26.10.2015</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FF54DE-3F42-488F-BDE0-1C37A374389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ru.wikipedia.org/w/index.php?title=%D0%93%D0%B0%D0%BD%D0%B4%D0%B1%D0%BE%D0%BB&amp;action=edit&amp;section=11" TargetMode="External"/><Relationship Id="rId2" Type="http://schemas.openxmlformats.org/officeDocument/2006/relationships/hyperlink" Target="https://ru.wikipedia.org/w/index.php?title=%D0%93%D0%B0%D0%BD%D0%B4%D0%B1%D0%BE%D0%BB&amp;veaction=edit&amp;vesection=1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ru.wikipedia.org/w/index.php?title=%D0%93%D0%B0%D0%BD%D0%B4%D0%B1%D0%BE%D0%BB&amp;action=edit&amp;section=12" TargetMode="External"/><Relationship Id="rId2" Type="http://schemas.openxmlformats.org/officeDocument/2006/relationships/hyperlink" Target="https://ru.wikipedia.org/w/index.php?title=%D0%93%D0%B0%D0%BD%D0%B4%D0%B1%D0%BE%D0%BB&amp;veaction=edit&amp;vesection=12" TargetMode="External"/><Relationship Id="rId1" Type="http://schemas.openxmlformats.org/officeDocument/2006/relationships/slideLayout" Target="../slideLayouts/slideLayout2.xml"/><Relationship Id="rId5" Type="http://schemas.openxmlformats.org/officeDocument/2006/relationships/hyperlink" Target="https://ru.wikipedia.org/w/index.php?title=%D0%93%D0%B0%D0%BD%D0%B4%D0%B1%D0%BE%D0%BB&amp;action=edit&amp;section=13" TargetMode="External"/><Relationship Id="rId4" Type="http://schemas.openxmlformats.org/officeDocument/2006/relationships/hyperlink" Target="https://ru.wikipedia.org/w/index.php?title=%D0%93%D0%B0%D0%BD%D0%B4%D0%B1%D0%BE%D0%BB&amp;veaction=edit&amp;vesection=13"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ru.wikipedia.org/w/index.php?title=%D0%93%D0%B0%D0%BD%D0%B4%D0%B1%D0%BE%D0%BB&amp;action=edit&amp;section=14" TargetMode="External"/><Relationship Id="rId2" Type="http://schemas.openxmlformats.org/officeDocument/2006/relationships/hyperlink" Target="https://ru.wikipedia.org/w/index.php?title=%D0%93%D0%B0%D0%BD%D0%B4%D0%B1%D0%BE%D0%BB&amp;veaction=edit&amp;vesection=1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ru.wikipedia.org/wiki/XX_%D0%B2%D0%B5%D0%BA" TargetMode="External"/><Relationship Id="rId13" Type="http://schemas.openxmlformats.org/officeDocument/2006/relationships/hyperlink" Target="https://ru.wikipedia.org/wiki/%D0%9C%D1%8F%D1%87" TargetMode="External"/><Relationship Id="rId3" Type="http://schemas.openxmlformats.org/officeDocument/2006/relationships/hyperlink" Target="https://ru.wikipedia.org/wiki/%D0%93%D0%BE%D0%BC%D0%B5%D1%80" TargetMode="External"/><Relationship Id="rId7" Type="http://schemas.openxmlformats.org/officeDocument/2006/relationships/hyperlink" Target="https://ru.wikipedia.org/wiki/XIX_%D0%B2%D0%B5%D0%BA" TargetMode="External"/><Relationship Id="rId12" Type="http://schemas.openxmlformats.org/officeDocument/2006/relationships/hyperlink" Target="https://ru.wikipedia.org/wiki/%D0%A4%D0%B8%D0%B7%D0%B8%D1%87%D0%B5%D1%81%D0%BA%D0%B0%D1%8F_%D0%BA%D1%83%D0%BB%D1%8C%D1%82%D1%83%D1%80%D0%B0" TargetMode="External"/><Relationship Id="rId2" Type="http://schemas.openxmlformats.org/officeDocument/2006/relationships/hyperlink" Target="https://ru.wikipedia.org/wiki/%D0%9E%D0%B4%D0%B8%D1%81%D1%81%D0%B5%D1%8F" TargetMode="External"/><Relationship Id="rId16"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s://ru.wikipedia.org/wiki/%D0%A4%D1%83%D1%82%D0%B1%D0%BE%D0%BB" TargetMode="External"/><Relationship Id="rId11" Type="http://schemas.openxmlformats.org/officeDocument/2006/relationships/hyperlink" Target="https://ru.wikipedia.org/wiki/%D0%9D%D0%B8%D0%BB%D1%8C%D1%81%D0%B5%D0%BD,_%D0%A5%D0%BE%D0%BB%D1%8C%D0%B3%D0%B5%D1%80" TargetMode="External"/><Relationship Id="rId5" Type="http://schemas.openxmlformats.org/officeDocument/2006/relationships/hyperlink" Target="https://ru.wikipedia.org/wiki/%D0%92%D0%B0%D0%BB%D1%8C%D1%82%D0%B5%D1%80_%D1%84%D0%BE%D0%BD_%D0%B4%D0%B5%D1%80_%D0%A4%D0%BE%D0%B3%D0%B5%D0%BB%D1%8C%D0%B2%D0%B5%D0%B9%D0%B4%D0%B5" TargetMode="External"/><Relationship Id="rId15" Type="http://schemas.openxmlformats.org/officeDocument/2006/relationships/hyperlink" Target="https://ru.wikipedia.org/wiki/%D0%92%D0%BE%D1%80%D0%BE%D1%82%D0%B0_(%D1%81%D0%BF%D0%BE%D1%80%D1%82)" TargetMode="External"/><Relationship Id="rId10" Type="http://schemas.openxmlformats.org/officeDocument/2006/relationships/hyperlink" Target="https://ru.wikipedia.org/w/index.php?title=%D0%9E%D1%80%D0%B4%D1%80%D1%83%D0%BF&amp;action=edit&amp;redlink=1" TargetMode="External"/><Relationship Id="rId4" Type="http://schemas.openxmlformats.org/officeDocument/2006/relationships/hyperlink" Target="https://ru.wikipedia.org/wiki/%D0%93%D0%B0%D0%BB%D0%B5%D0%BD" TargetMode="External"/><Relationship Id="rId9" Type="http://schemas.openxmlformats.org/officeDocument/2006/relationships/hyperlink" Target="https://ru.wikipedia.org/wiki/1898_%D0%B3%D0%BE%D0%B4" TargetMode="External"/><Relationship Id="rId14" Type="http://schemas.openxmlformats.org/officeDocument/2006/relationships/hyperlink" Target="https://ru.wikipedia.org/wiki/%D0%A7%D0%B5%D0%BB%D0%BE%D0%B2%D0%B5%D0%B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ru.wikipedia.org/wiki/%D0%A5%D0%B0%D1%80%D1%8C%D0%BA%D0%BE%D0%B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ru.wikipedia.org/wiki/%D0%92%D1%80%D0%B0%D1%82%D0%B0%D1%80%D1%8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ru.wikipedia.org/wiki/%D0%A1%D1%83%D0%B4%D1%8C%D1%8F_(%D1%81%D0%BF%D0%BE%D1%80%D1%82)"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ru.wikipedia.org/wiki/%D0%9F%D0%BE%D1%81%D0%BB%D0%B5%D0%BC%D0%B0%D1%82%D1%87%D0%B5%D0%B2%D1%8B%D0%B5_%D0%BF%D0%B5%D0%BD%D0%B0%D0%BB%D1%8C%D1%82%D0%B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Правила и организация </a:t>
            </a:r>
            <a:br>
              <a:rPr lang="ru-RU" dirty="0" smtClean="0"/>
            </a:br>
            <a:r>
              <a:rPr lang="ru-RU" dirty="0" smtClean="0"/>
              <a:t>игры в гандбол</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Игра</a:t>
            </a:r>
            <a:endParaRPr lang="ru-RU" dirty="0"/>
          </a:p>
        </p:txBody>
      </p:sp>
      <p:sp>
        <p:nvSpPr>
          <p:cNvPr id="3" name="Содержимое 2"/>
          <p:cNvSpPr>
            <a:spLocks noGrp="1"/>
          </p:cNvSpPr>
          <p:nvPr>
            <p:ph sz="quarter" idx="1"/>
          </p:nvPr>
        </p:nvSpPr>
        <p:spPr/>
        <p:txBody>
          <a:bodyPr>
            <a:normAutofit fontScale="47500" lnSpcReduction="20000"/>
          </a:bodyPr>
          <a:lstStyle/>
          <a:p>
            <a:r>
              <a:rPr lang="ru-RU" dirty="0" smtClean="0"/>
              <a:t>Игроки могут бросать, ловить, толкать и останавливать мяч, используя руки, голову, корпус, бёдра и колени;</a:t>
            </a:r>
          </a:p>
          <a:p>
            <a:r>
              <a:rPr lang="ru-RU" dirty="0" smtClean="0"/>
              <a:t>Игрок в красной форме пересёк границу площади ворот в прыжке и бросает по воротам. Один из игроков в чёрной форме заступил в площадь ворот, что является нарушением, но может не наказываться, если нарушитель не получил от этого преимущества</a:t>
            </a:r>
          </a:p>
          <a:p>
            <a:r>
              <a:rPr lang="ru-RU" dirty="0" smtClean="0"/>
              <a:t>Игрок может удерживать мяч не более 3 секунд, а также делать с ним не более 3 шагов, после чего должен передать мяч другому игроку, бросить его по воротам или ударить его об пол;</a:t>
            </a:r>
          </a:p>
          <a:p>
            <a:r>
              <a:rPr lang="ru-RU" dirty="0" smtClean="0"/>
              <a:t>Касаться площадки в пределах площади ворот может только вратарь соответствующей команды. Однако пересекать границу площади ворот в прыжке разрешено;</a:t>
            </a:r>
          </a:p>
          <a:p>
            <a:r>
              <a:rPr lang="ru-RU" dirty="0" smtClean="0"/>
              <a:t>Разрешается отбирать мяч у соперника открытой ладонью, контролировать перемещение соперника согнутыми руками при контакте с ним, блокировать соперника корпусом;</a:t>
            </a:r>
          </a:p>
          <a:p>
            <a:r>
              <a:rPr lang="ru-RU" dirty="0" smtClean="0"/>
              <a:t>Жест судьи, предупреждающий о пассивной игре. После этого сигнала команда должна начать играть более активно, или против неё будет назначен свободный бросок</a:t>
            </a:r>
          </a:p>
          <a:p>
            <a:r>
              <a:rPr lang="ru-RU" dirty="0" smtClean="0"/>
              <a:t>Контроль соперника согнутыми руками</a:t>
            </a:r>
          </a:p>
          <a:p>
            <a:r>
              <a:rPr lang="ru-RU" dirty="0" smtClean="0"/>
              <a:t>Не разрешается разыгрывать мяч пассивно, без видимых попыток атаковать;</a:t>
            </a:r>
          </a:p>
          <a:p>
            <a:r>
              <a:rPr lang="ru-RU" dirty="0" smtClean="0"/>
              <a:t>Гол засчитывается, если мяч полностью пересёк линию ворот, и при этом атакующая команда не нарушила правила, а судья не дал сигнала к остановке игры. Судьи могут засчитать гол, если мяч не попал в ворота в результате постороннего вмешательства (столкновение с брошенным на площадку предметом, действия постороннего лица и т. п.), но должен был туда попасть, не будь этого вмешательства.</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Вратарь</a:t>
            </a:r>
            <a:endParaRPr lang="ru-RU" dirty="0"/>
          </a:p>
        </p:txBody>
      </p:sp>
      <p:sp>
        <p:nvSpPr>
          <p:cNvPr id="3" name="Содержимое 2"/>
          <p:cNvSpPr>
            <a:spLocks noGrp="1"/>
          </p:cNvSpPr>
          <p:nvPr>
            <p:ph sz="quarter" idx="1"/>
          </p:nvPr>
        </p:nvSpPr>
        <p:spPr/>
        <p:txBody>
          <a:bodyPr>
            <a:normAutofit fontScale="62500" lnSpcReduction="20000"/>
          </a:bodyPr>
          <a:lstStyle/>
          <a:p>
            <a:r>
              <a:rPr lang="ru-RU" b="1" dirty="0" smtClean="0"/>
              <a:t>Вратарь</a:t>
            </a:r>
            <a:r>
              <a:rPr lang="ru-RU" dirty="0" smtClean="0"/>
              <a:t>[</a:t>
            </a:r>
            <a:r>
              <a:rPr lang="ru-RU" dirty="0" smtClean="0">
                <a:hlinkClick r:id="rId2" tooltip="Редактировать раздел «Вратарь»"/>
              </a:rPr>
              <a:t>править</a:t>
            </a:r>
            <a:r>
              <a:rPr lang="ru-RU" dirty="0" smtClean="0"/>
              <a:t> | </a:t>
            </a:r>
            <a:r>
              <a:rPr lang="ru-RU" dirty="0" err="1" smtClean="0">
                <a:hlinkClick r:id="rId3" tooltip="Редактировать раздел «Вратарь»"/>
              </a:rPr>
              <a:t>править</a:t>
            </a:r>
            <a:r>
              <a:rPr lang="ru-RU" dirty="0" smtClean="0">
                <a:hlinkClick r:id="rId3" tooltip="Редактировать раздел «Вратарь»"/>
              </a:rPr>
              <a:t> </a:t>
            </a:r>
            <a:r>
              <a:rPr lang="ru-RU" dirty="0" err="1" smtClean="0">
                <a:hlinkClick r:id="rId3" tooltip="Редактировать раздел «Вратарь»"/>
              </a:rPr>
              <a:t>вики-текст</a:t>
            </a:r>
            <a:r>
              <a:rPr lang="ru-RU" dirty="0" smtClean="0"/>
              <a:t>]</a:t>
            </a:r>
            <a:endParaRPr lang="ru-RU" b="1" dirty="0" smtClean="0"/>
          </a:p>
          <a:p>
            <a:r>
              <a:rPr lang="ru-RU" dirty="0" smtClean="0"/>
              <a:t>Действия вратаря регламентируются особыми правилами:</a:t>
            </a:r>
          </a:p>
          <a:p>
            <a:r>
              <a:rPr lang="ru-RU" dirty="0" smtClean="0"/>
              <a:t>Вратарь — единственный игрок, который может касаться площадки в пределах своей площади ворот;</a:t>
            </a:r>
          </a:p>
          <a:p>
            <a:r>
              <a:rPr lang="ru-RU" dirty="0" smtClean="0"/>
              <a:t>Вратарь в пределах своей площади ворот может при защите ворот касаться мяча любой частью тела;</a:t>
            </a:r>
          </a:p>
          <a:p>
            <a:r>
              <a:rPr lang="ru-RU" dirty="0" smtClean="0"/>
              <a:t>Вратарь может передвигаться с мячом по своей площади ворот без ограничений на время владения мячом или число шагов (однако затягивать время при броске вратаря не допускается);</a:t>
            </a:r>
          </a:p>
          <a:p>
            <a:r>
              <a:rPr lang="ru-RU" dirty="0" smtClean="0"/>
              <a:t>Вратарь может выйти из своей площади ворот без мяча; за её пределами вратарь рассматривается как обычный игрок;</a:t>
            </a:r>
          </a:p>
          <a:p>
            <a:r>
              <a:rPr lang="ru-RU" dirty="0" smtClean="0"/>
              <a:t>Вратарь не может выходить из площади ворот с мячом в руках, однако выходить с мячом, не находящимся под контролем вратаря, разрешено;</a:t>
            </a:r>
          </a:p>
          <a:p>
            <a:r>
              <a:rPr lang="ru-RU" dirty="0" smtClean="0"/>
              <a:t>Вратарь не может возвращаться в свою площадь ворот с мячом;</a:t>
            </a:r>
          </a:p>
          <a:p>
            <a:r>
              <a:rPr lang="ru-RU" dirty="0" smtClean="0"/>
              <a:t>Вратарь не может, находясь в площади ворот, касаться мяча, находящегося за её пределами.</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245632" cy="842946"/>
          </a:xfrm>
        </p:spPr>
        <p:txBody>
          <a:bodyPr/>
          <a:lstStyle/>
          <a:p>
            <a:r>
              <a:rPr lang="ru-RU" dirty="0" smtClean="0"/>
              <a:t>Броски и Начальные броски</a:t>
            </a:r>
            <a:endParaRPr lang="ru-RU" dirty="0"/>
          </a:p>
        </p:txBody>
      </p:sp>
      <p:sp>
        <p:nvSpPr>
          <p:cNvPr id="3" name="Содержимое 2"/>
          <p:cNvSpPr>
            <a:spLocks noGrp="1"/>
          </p:cNvSpPr>
          <p:nvPr>
            <p:ph sz="quarter" idx="1"/>
          </p:nvPr>
        </p:nvSpPr>
        <p:spPr>
          <a:xfrm>
            <a:off x="612648" y="1500174"/>
            <a:ext cx="8153400" cy="5214974"/>
          </a:xfrm>
        </p:spPr>
        <p:txBody>
          <a:bodyPr>
            <a:normAutofit fontScale="62500" lnSpcReduction="20000"/>
          </a:bodyPr>
          <a:lstStyle/>
          <a:p>
            <a:r>
              <a:rPr lang="ru-RU" b="1" dirty="0" smtClean="0"/>
              <a:t>Броски</a:t>
            </a:r>
            <a:r>
              <a:rPr lang="ru-RU" dirty="0" smtClean="0"/>
              <a:t>[</a:t>
            </a:r>
            <a:r>
              <a:rPr lang="ru-RU" dirty="0" smtClean="0">
                <a:hlinkClick r:id="rId2" tooltip="Редактировать раздел «Броски»"/>
              </a:rPr>
              <a:t>править</a:t>
            </a:r>
            <a:r>
              <a:rPr lang="ru-RU" dirty="0" smtClean="0"/>
              <a:t> | </a:t>
            </a:r>
            <a:r>
              <a:rPr lang="ru-RU" dirty="0" err="1" smtClean="0">
                <a:hlinkClick r:id="rId3" tooltip="Редактировать раздел «Броски»"/>
              </a:rPr>
              <a:t>править</a:t>
            </a:r>
            <a:r>
              <a:rPr lang="ru-RU" dirty="0" smtClean="0">
                <a:hlinkClick r:id="rId3" tooltip="Редактировать раздел «Броски»"/>
              </a:rPr>
              <a:t> </a:t>
            </a:r>
            <a:r>
              <a:rPr lang="ru-RU" dirty="0" err="1" smtClean="0">
                <a:hlinkClick r:id="rId3" tooltip="Редактировать раздел «Броски»"/>
              </a:rPr>
              <a:t>вики-текст</a:t>
            </a:r>
            <a:r>
              <a:rPr lang="ru-RU" dirty="0" smtClean="0"/>
              <a:t>]</a:t>
            </a:r>
            <a:endParaRPr lang="ru-RU" b="1" dirty="0" smtClean="0"/>
          </a:p>
          <a:p>
            <a:r>
              <a:rPr lang="ru-RU" dirty="0" smtClean="0"/>
              <a:t>Правила гандбола описывают пять стандартных бросков, используемых в начале игры и для её возобновления после различных ситуаций (гол, выход мяча за пределы площадки, нарушения правил и т. п.).</a:t>
            </a:r>
          </a:p>
          <a:p>
            <a:r>
              <a:rPr lang="ru-RU" b="1" dirty="0" smtClean="0"/>
              <a:t>Начальный бросок</a:t>
            </a:r>
            <a:r>
              <a:rPr lang="ru-RU" dirty="0" smtClean="0"/>
              <a:t>[</a:t>
            </a:r>
            <a:r>
              <a:rPr lang="ru-RU" dirty="0" smtClean="0">
                <a:hlinkClick r:id="rId4" tooltip="Редактировать раздел «Начальный бросок»"/>
              </a:rPr>
              <a:t>править</a:t>
            </a:r>
            <a:r>
              <a:rPr lang="ru-RU" dirty="0" smtClean="0"/>
              <a:t> | </a:t>
            </a:r>
            <a:r>
              <a:rPr lang="ru-RU" dirty="0" err="1" smtClean="0">
                <a:hlinkClick r:id="rId5" tooltip="Редактировать раздел «Начальный бросок»"/>
              </a:rPr>
              <a:t>править</a:t>
            </a:r>
            <a:r>
              <a:rPr lang="ru-RU" dirty="0" smtClean="0">
                <a:hlinkClick r:id="rId5" tooltip="Редактировать раздел «Начальный бросок»"/>
              </a:rPr>
              <a:t> </a:t>
            </a:r>
            <a:r>
              <a:rPr lang="ru-RU" dirty="0" err="1" smtClean="0">
                <a:hlinkClick r:id="rId5" tooltip="Редактировать раздел «Начальный бросок»"/>
              </a:rPr>
              <a:t>вики-текст</a:t>
            </a:r>
            <a:r>
              <a:rPr lang="ru-RU" dirty="0" smtClean="0"/>
              <a:t>]</a:t>
            </a:r>
            <a:endParaRPr lang="ru-RU" b="1" dirty="0" smtClean="0"/>
          </a:p>
          <a:p>
            <a:r>
              <a:rPr lang="ru-RU" dirty="0" smtClean="0"/>
              <a:t>Начальный бросок — способ начала игры, а также её возобновления после заброшенного гола. Одна из команд получает право на начальный бросок в начале первого тайма в результате жеребьёвки, другая команда выполняет начальный бросок в начале второго тайма. Начальный бросок после заброшенного гола выполняет команда, пропустившая мяч. Игрок, выполняющий начальный бросок, должен находиться в центре площадки (допускается отклонение от центра вдоль центральной линии на расстояние около 1,5 м). Одна стопа игрока должна находиться на центральной линии, вторая — на центральной линии или за ней. Бросок выполняется по свистку судьи в течение 3 секунд в любом направлении. Бросок считается выполненным, когда мяч покидает руку игрока. Другие игроки команды, выполняющей бросок, должны находиться на своей половине площадки до свистка судьи. Соперники выполняющей бросок команды должны находиться на своей половине площадки при броске в начале тайма, а при броске после заброшенного мяча могут находиться на любой половине площадки. Однако расстояние между выполняющим бросок игроком и соперниками в любом случае не должно быть меньше 3 м.</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Бросок из-за боковой линии</a:t>
            </a:r>
            <a:endParaRPr lang="ru-RU" dirty="0"/>
          </a:p>
        </p:txBody>
      </p:sp>
      <p:sp>
        <p:nvSpPr>
          <p:cNvPr id="3" name="Содержимое 2"/>
          <p:cNvSpPr>
            <a:spLocks noGrp="1"/>
          </p:cNvSpPr>
          <p:nvPr>
            <p:ph sz="quarter" idx="1"/>
          </p:nvPr>
        </p:nvSpPr>
        <p:spPr/>
        <p:txBody>
          <a:bodyPr>
            <a:normAutofit fontScale="62500" lnSpcReduction="20000"/>
          </a:bodyPr>
          <a:lstStyle/>
          <a:p>
            <a:r>
              <a:rPr lang="ru-RU" b="1" dirty="0" smtClean="0"/>
              <a:t>Бросок из-за боковой линии</a:t>
            </a:r>
            <a:r>
              <a:rPr lang="ru-RU" dirty="0" smtClean="0"/>
              <a:t>[</a:t>
            </a:r>
            <a:r>
              <a:rPr lang="ru-RU" dirty="0" smtClean="0">
                <a:hlinkClick r:id="rId2" tooltip="Редактировать раздел «Бросок из-за боковой линии»"/>
              </a:rPr>
              <a:t>править</a:t>
            </a:r>
            <a:r>
              <a:rPr lang="ru-RU" dirty="0" smtClean="0"/>
              <a:t> | </a:t>
            </a:r>
            <a:r>
              <a:rPr lang="ru-RU" dirty="0" err="1" smtClean="0">
                <a:hlinkClick r:id="rId3" tooltip="Редактировать раздел «Бросок из-за боковой линии»"/>
              </a:rPr>
              <a:t>править</a:t>
            </a:r>
            <a:r>
              <a:rPr lang="ru-RU" dirty="0" smtClean="0">
                <a:hlinkClick r:id="rId3" tooltip="Редактировать раздел «Бросок из-за боковой линии»"/>
              </a:rPr>
              <a:t> </a:t>
            </a:r>
            <a:r>
              <a:rPr lang="ru-RU" dirty="0" err="1" smtClean="0">
                <a:hlinkClick r:id="rId3" tooltip="Редактировать раздел «Бросок из-за боковой линии»"/>
              </a:rPr>
              <a:t>вики-текст</a:t>
            </a:r>
            <a:r>
              <a:rPr lang="ru-RU" dirty="0" smtClean="0"/>
              <a:t>]</a:t>
            </a:r>
            <a:endParaRPr lang="ru-RU" b="1" dirty="0" smtClean="0"/>
          </a:p>
          <a:p>
            <a:r>
              <a:rPr lang="ru-RU" dirty="0" smtClean="0"/>
              <a:t>Бросок из-за боковой линии выполняется в следующих ситуациях:</a:t>
            </a:r>
          </a:p>
          <a:p>
            <a:r>
              <a:rPr lang="ru-RU" dirty="0" smtClean="0"/>
              <a:t>Мяч полностью пересёк боковую линию — бросок выполняется с места, где мяч пересёк линию;</a:t>
            </a:r>
          </a:p>
          <a:p>
            <a:r>
              <a:rPr lang="ru-RU" dirty="0" smtClean="0"/>
              <a:t>Мяч полностью пересёк внешнюю линию ворот, а последним его коснулся полевой игрок защищающейся команды — бросок выполняется с места соединения боковой линии с внешней линией ворот;</a:t>
            </a:r>
          </a:p>
          <a:p>
            <a:r>
              <a:rPr lang="ru-RU" dirty="0" smtClean="0"/>
              <a:t>Мяч коснулся потолка или конструкций над площадкой — бросок выполняется с ближайшей к месту касания точки боковой линии.</a:t>
            </a:r>
          </a:p>
          <a:p>
            <a:r>
              <a:rPr lang="ru-RU" dirty="0" smtClean="0"/>
              <a:t>Бросок выполняют соперники команды, игрок которой последним коснулся мяча. Выполняющий бросок игрок должен поставить одну стопу на боковую линию, положение второй стопы не регламентируется. Соперники выполняющего бросок игрока должны находиться не менее чем в 3 м от него, а если линия площади ворот проходит менее чем в 3 м от места выполнения броска — они могут находиться непосредственно у этой линии.</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Бросок вратаря</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Бросок вратаря выполняется, когда:</a:t>
            </a:r>
          </a:p>
          <a:p>
            <a:r>
              <a:rPr lang="ru-RU" dirty="0" smtClean="0"/>
              <a:t>Мяч полностью пересёк внешнюю линию ворот, а последним его коснулся вратарь защищающейся команды или любой игрок атакующей команды;</a:t>
            </a:r>
          </a:p>
          <a:p>
            <a:r>
              <a:rPr lang="ru-RU" dirty="0" smtClean="0"/>
              <a:t>Игрок атакующей команды заступил в площадь ворот или коснулся мяча, который катится или лежит в площади ворот;</a:t>
            </a:r>
          </a:p>
          <a:p>
            <a:r>
              <a:rPr lang="ru-RU" dirty="0" smtClean="0"/>
              <a:t>Вратарь взял под контроль мяч в площади ворот или мяч лежит в площади ворот;</a:t>
            </a:r>
          </a:p>
          <a:p>
            <a:r>
              <a:rPr lang="ru-RU" dirty="0" smtClean="0"/>
              <a:t>Бросок выполняется вратарём защищавшейся команды. Вратарь, выполняющий бросок, должен находиться в площади ворот и направить мяч так, чтобы он пересёк линию площади ворот. Бросок считается выполненным, когда мяч полностью пересечёт линию площади ворот. Соперники могут находиться непосредственно у площади ворот, но им не разрешается касаться мяча, пока бросок не будет выполнен. Гол, заброшенный в собственные ворота непосредственно после броска вратаря, не засчитывается.</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Свободный бросок</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Свободный бросок назначается при нарушениях правил, а также как способ возобновления игры после её остановки, даже если нарушения не было (например, после тайм-аута). Свободный бросок исполняет команда, против которой были нарушены правила или которая владела мячом перед остановкой игры. При назначении свободного броска против команды, владеющей мячом, её игрок обязан немедленно отпустить мяч или положить его на пол. Свободный бросок исполняется с места, где произошло нарушение правил или где находился мяч в момент остановки игры. Если бросок должен быть исполнен из пределов площади ворот команды, исполняющей бросок, или из зоны, ограниченной линией свободных бросков соперников, то он исполняется с ближайшей точки за пределами этих зон.</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a:xfrm>
            <a:off x="4214810" y="2428868"/>
            <a:ext cx="3214710" cy="4067172"/>
          </a:xfrm>
        </p:spPr>
        <p:txBody>
          <a:bodyPr/>
          <a:lstStyle/>
          <a:p>
            <a:endParaRPr lang="ru-RU" dirty="0"/>
          </a:p>
        </p:txBody>
      </p:sp>
      <p:pic>
        <p:nvPicPr>
          <p:cNvPr id="22530" name="Picture 2" descr="http://900igr.net/datas/okruzhajuschij-mir/Jod-v-organizme-cheloveka/0016-016-Spasibo-za-vnimanie.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создания игры</a:t>
            </a:r>
            <a:endParaRPr lang="ru-RU" dirty="0"/>
          </a:p>
        </p:txBody>
      </p:sp>
      <p:sp>
        <p:nvSpPr>
          <p:cNvPr id="3" name="Содержимое 2"/>
          <p:cNvSpPr>
            <a:spLocks noGrp="1"/>
          </p:cNvSpPr>
          <p:nvPr>
            <p:ph sz="quarter" idx="1"/>
          </p:nvPr>
        </p:nvSpPr>
        <p:spPr>
          <a:xfrm>
            <a:off x="612648" y="1600200"/>
            <a:ext cx="8245632" cy="3328998"/>
          </a:xfrm>
        </p:spPr>
        <p:txBody>
          <a:bodyPr>
            <a:normAutofit lnSpcReduction="10000"/>
          </a:bodyPr>
          <a:lstStyle/>
          <a:p>
            <a:r>
              <a:rPr lang="ru-RU" sz="1600" dirty="0" smtClean="0"/>
              <a:t>Упоминания о старинных играх с мячом руками имеются в «</a:t>
            </a:r>
            <a:r>
              <a:rPr lang="ru-RU" sz="1600" dirty="0" smtClean="0">
                <a:hlinkClick r:id="rId2" tooltip="Одиссея"/>
              </a:rPr>
              <a:t>Одиссее</a:t>
            </a:r>
            <a:r>
              <a:rPr lang="ru-RU" sz="1600" dirty="0" smtClean="0"/>
              <a:t>» </a:t>
            </a:r>
            <a:r>
              <a:rPr lang="ru-RU" sz="1600" dirty="0" smtClean="0">
                <a:hlinkClick r:id="rId3" tooltip="Гомер"/>
              </a:rPr>
              <a:t>Гомера</a:t>
            </a:r>
            <a:r>
              <a:rPr lang="ru-RU" sz="1600" dirty="0" smtClean="0"/>
              <a:t> и в трудах древнеримского врача </a:t>
            </a:r>
            <a:r>
              <a:rPr lang="ru-RU" sz="1600" dirty="0" smtClean="0">
                <a:hlinkClick r:id="rId4" tooltip="Гален"/>
              </a:rPr>
              <a:t>Галена</a:t>
            </a:r>
            <a:r>
              <a:rPr lang="ru-RU" sz="1600" dirty="0" smtClean="0"/>
              <a:t>. В средние века аналогичным играм посвятил свои стихи </a:t>
            </a:r>
            <a:r>
              <a:rPr lang="ru-RU" sz="1600" dirty="0" smtClean="0">
                <a:hlinkClick r:id="rId5" tooltip="Вальтер фон дер Фогельвейде"/>
              </a:rPr>
              <a:t>Вальтер фон </a:t>
            </a:r>
            <a:r>
              <a:rPr lang="ru-RU" sz="1600" dirty="0" err="1" smtClean="0">
                <a:hlinkClick r:id="rId5" tooltip="Вальтер фон дер Фогельвейде"/>
              </a:rPr>
              <a:t>дер</a:t>
            </a:r>
            <a:r>
              <a:rPr lang="ru-RU" sz="1600" dirty="0" smtClean="0">
                <a:hlinkClick r:id="rId5" tooltip="Вальтер фон дер Фогельвейде"/>
              </a:rPr>
              <a:t> </a:t>
            </a:r>
            <a:r>
              <a:rPr lang="ru-RU" sz="1600" dirty="0" err="1" smtClean="0">
                <a:hlinkClick r:id="rId5" tooltip="Вальтер фон дер Фогельвейде"/>
              </a:rPr>
              <a:t>Фогельвейде</a:t>
            </a:r>
            <a:r>
              <a:rPr lang="ru-RU" sz="1600" dirty="0" smtClean="0"/>
              <a:t>. Гандбол в его нынешнем виде придумали датские </a:t>
            </a:r>
            <a:r>
              <a:rPr lang="ru-RU" sz="1600" dirty="0" smtClean="0">
                <a:hlinkClick r:id="rId6" tooltip="Футбол"/>
              </a:rPr>
              <a:t>футболисты</a:t>
            </a:r>
            <a:r>
              <a:rPr lang="ru-RU" sz="1600" dirty="0" smtClean="0"/>
              <a:t> на рубеже </a:t>
            </a:r>
            <a:r>
              <a:rPr lang="ru-RU" sz="1600" dirty="0" smtClean="0">
                <a:hlinkClick r:id="rId7" tooltip="XIX век"/>
              </a:rPr>
              <a:t>XIX</a:t>
            </a:r>
            <a:r>
              <a:rPr lang="ru-RU" sz="1600" dirty="0" smtClean="0"/>
              <a:t> − </a:t>
            </a:r>
            <a:r>
              <a:rPr lang="ru-RU" sz="1600" dirty="0" smtClean="0">
                <a:hlinkClick r:id="rId8" tooltip="XX век"/>
              </a:rPr>
              <a:t>XX веков</a:t>
            </a:r>
            <a:r>
              <a:rPr lang="ru-RU" sz="1600" dirty="0" smtClean="0"/>
              <a:t> в качестве замены </a:t>
            </a:r>
            <a:r>
              <a:rPr lang="ru-RU" sz="1600" dirty="0" smtClean="0">
                <a:hlinkClick r:id="rId6" tooltip="Футбол"/>
              </a:rPr>
              <a:t>футбола</a:t>
            </a:r>
            <a:r>
              <a:rPr lang="ru-RU" sz="1600" dirty="0" smtClean="0"/>
              <a:t> для игры в зимнее время. Отличие гандбола от </a:t>
            </a:r>
            <a:r>
              <a:rPr lang="ru-RU" sz="1600" dirty="0" smtClean="0">
                <a:hlinkClick r:id="rId6" tooltip="Футбол"/>
              </a:rPr>
              <a:t>футбола</a:t>
            </a:r>
            <a:r>
              <a:rPr lang="ru-RU" sz="1600" dirty="0" smtClean="0"/>
              <a:t> заключалось в том, что в него играли </a:t>
            </a:r>
            <a:r>
              <a:rPr lang="ru-RU" sz="1600" dirty="0" smtClean="0"/>
              <a:t>руками</a:t>
            </a:r>
            <a:r>
              <a:rPr lang="ru-RU" sz="1600" dirty="0" smtClean="0"/>
              <a:t> </a:t>
            </a:r>
            <a:r>
              <a:rPr lang="ru-RU" sz="1600" dirty="0" smtClean="0"/>
              <a:t> </a:t>
            </a:r>
            <a:r>
              <a:rPr lang="ru-RU" sz="1600" dirty="0" smtClean="0"/>
              <a:t>а каждая команда состояла из 6 игроков и вратаря</a:t>
            </a:r>
            <a:r>
              <a:rPr lang="ru-RU" sz="1600" dirty="0" smtClean="0"/>
              <a:t>.</a:t>
            </a:r>
          </a:p>
          <a:p>
            <a:r>
              <a:rPr lang="ru-RU" sz="1600" dirty="0" smtClean="0"/>
              <a:t>Датой зарождения спортивной игры с мячом, зарегистрированной в международной спортивной классификации под названием «гандбол» (ручной мяч), принято считать </a:t>
            </a:r>
            <a:r>
              <a:rPr lang="ru-RU" sz="1600" dirty="0" smtClean="0">
                <a:hlinkClick r:id="rId9" tooltip="1898 год"/>
              </a:rPr>
              <a:t>1898 год</a:t>
            </a:r>
            <a:r>
              <a:rPr lang="ru-RU" sz="1600" dirty="0" smtClean="0"/>
              <a:t>, когда преподаватель физического воспитания реального училища датского города </a:t>
            </a:r>
            <a:r>
              <a:rPr lang="ru-RU" sz="1600" dirty="0" err="1" smtClean="0">
                <a:hlinkClick r:id="rId10" tooltip="Ордруп (страница отсутствует)"/>
              </a:rPr>
              <a:t>Ордруп</a:t>
            </a:r>
            <a:r>
              <a:rPr lang="ru-RU" sz="1600" dirty="0" smtClean="0"/>
              <a:t> </a:t>
            </a:r>
            <a:r>
              <a:rPr lang="ru-RU" sz="1600" dirty="0" err="1" smtClean="0">
                <a:hlinkClick r:id="rId11" tooltip="Нильсен, Хольгер"/>
              </a:rPr>
              <a:t>Хольгер</a:t>
            </a:r>
            <a:r>
              <a:rPr lang="ru-RU" sz="1600" dirty="0" smtClean="0">
                <a:hlinkClick r:id="rId11" tooltip="Нильсен, Хольгер"/>
              </a:rPr>
              <a:t> </a:t>
            </a:r>
            <a:r>
              <a:rPr lang="ru-RU" sz="1600" dirty="0" err="1" smtClean="0">
                <a:hlinkClick r:id="rId11" tooltip="Нильсен, Хольгер"/>
              </a:rPr>
              <a:t>Нильсен</a:t>
            </a:r>
            <a:r>
              <a:rPr lang="ru-RU" sz="1600" dirty="0" smtClean="0"/>
              <a:t> ввёл в </a:t>
            </a:r>
            <a:r>
              <a:rPr lang="ru-RU" sz="1600" dirty="0" err="1" smtClean="0"/>
              <a:t>уроки</a:t>
            </a:r>
            <a:r>
              <a:rPr lang="ru-RU" sz="1600" dirty="0" err="1" smtClean="0">
                <a:hlinkClick r:id="rId12" tooltip="Физическая культура"/>
              </a:rPr>
              <a:t>физической</a:t>
            </a:r>
            <a:r>
              <a:rPr lang="ru-RU" sz="1600" dirty="0" smtClean="0">
                <a:hlinkClick r:id="rId12" tooltip="Физическая культура"/>
              </a:rPr>
              <a:t> культуры</a:t>
            </a:r>
            <a:r>
              <a:rPr lang="ru-RU" sz="1600" dirty="0" smtClean="0"/>
              <a:t> женских групп игру с </a:t>
            </a:r>
            <a:r>
              <a:rPr lang="ru-RU" sz="1600" dirty="0" smtClean="0">
                <a:hlinkClick r:id="rId13" tooltip="Мяч"/>
              </a:rPr>
              <a:t>мячом</a:t>
            </a:r>
            <a:r>
              <a:rPr lang="ru-RU" sz="1600" dirty="0" smtClean="0"/>
              <a:t>, названную </a:t>
            </a:r>
            <a:r>
              <a:rPr lang="ru-RU" sz="1600" b="1" dirty="0" smtClean="0"/>
              <a:t>«</a:t>
            </a:r>
            <a:r>
              <a:rPr lang="ru-RU" sz="1600" b="1" dirty="0" err="1" smtClean="0"/>
              <a:t>хаандболд</a:t>
            </a:r>
            <a:r>
              <a:rPr lang="ru-RU" sz="1600" b="1" dirty="0" smtClean="0"/>
              <a:t>»</a:t>
            </a:r>
            <a:r>
              <a:rPr lang="ru-RU" sz="1600" dirty="0" smtClean="0"/>
              <a:t> («</a:t>
            </a:r>
            <a:r>
              <a:rPr lang="ru-RU" sz="1600" dirty="0" err="1" smtClean="0"/>
              <a:t>хаанд</a:t>
            </a:r>
            <a:r>
              <a:rPr lang="ru-RU" sz="1600" dirty="0" smtClean="0"/>
              <a:t>» — рука и «бол» - мяч), в которой на небольшом поле соревновались команды из 7 </a:t>
            </a:r>
            <a:r>
              <a:rPr lang="ru-RU" sz="1600" dirty="0" smtClean="0">
                <a:hlinkClick r:id="rId14" tooltip="Человек"/>
              </a:rPr>
              <a:t>человек</a:t>
            </a:r>
            <a:r>
              <a:rPr lang="ru-RU" sz="1600" dirty="0" smtClean="0"/>
              <a:t>, передавая мяч друг другу и стремясь забросить его в </a:t>
            </a:r>
            <a:r>
              <a:rPr lang="ru-RU" sz="1600" dirty="0" smtClean="0">
                <a:hlinkClick r:id="rId15" tooltip="Ворота (спорт)"/>
              </a:rPr>
              <a:t>ворота</a:t>
            </a:r>
            <a:r>
              <a:rPr lang="ru-RU" sz="1600" dirty="0" smtClean="0"/>
              <a:t>.</a:t>
            </a:r>
            <a:endParaRPr lang="ru-RU" sz="1600" dirty="0" smtClean="0"/>
          </a:p>
        </p:txBody>
      </p:sp>
      <p:pic>
        <p:nvPicPr>
          <p:cNvPr id="1026" name="Picture 2" descr="http://usiter.com/uploads/20110403/gandbol+sport+sport+deti+61805874317.jpg"/>
          <p:cNvPicPr>
            <a:picLocks noChangeAspect="1" noChangeArrowheads="1"/>
          </p:cNvPicPr>
          <p:nvPr/>
        </p:nvPicPr>
        <p:blipFill>
          <a:blip r:embed="rId16" cstate="print"/>
          <a:srcRect/>
          <a:stretch>
            <a:fillRect/>
          </a:stretch>
        </p:blipFill>
        <p:spPr bwMode="auto">
          <a:xfrm>
            <a:off x="5000628" y="4582230"/>
            <a:ext cx="3395088" cy="227577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6673996" cy="914384"/>
          </a:xfrm>
        </p:spPr>
        <p:txBody>
          <a:bodyPr>
            <a:normAutofit/>
          </a:bodyPr>
          <a:lstStyle/>
          <a:p>
            <a:r>
              <a:rPr lang="ru-RU" dirty="0" smtClean="0"/>
              <a:t>Гандбол в России</a:t>
            </a:r>
            <a:endParaRPr lang="ru-RU" dirty="0"/>
          </a:p>
        </p:txBody>
      </p:sp>
      <p:sp>
        <p:nvSpPr>
          <p:cNvPr id="3" name="Содержимое 2"/>
          <p:cNvSpPr>
            <a:spLocks noGrp="1"/>
          </p:cNvSpPr>
          <p:nvPr>
            <p:ph sz="quarter" idx="1"/>
          </p:nvPr>
        </p:nvSpPr>
        <p:spPr>
          <a:xfrm>
            <a:off x="214282" y="1000108"/>
            <a:ext cx="8643998" cy="4357718"/>
          </a:xfrm>
        </p:spPr>
        <p:txBody>
          <a:bodyPr>
            <a:normAutofit fontScale="62500" lnSpcReduction="20000"/>
          </a:bodyPr>
          <a:lstStyle/>
          <a:p>
            <a:r>
              <a:rPr lang="ru-RU" dirty="0" smtClean="0"/>
              <a:t>Возникновение российского гандбола относится к началу XX столетия. Впервые этот вид спорта в Российской империи появился в </a:t>
            </a:r>
            <a:r>
              <a:rPr lang="ru-RU" dirty="0" smtClean="0">
                <a:hlinkClick r:id="rId2" tooltip="Харьков"/>
              </a:rPr>
              <a:t>Харькове</a:t>
            </a:r>
            <a:r>
              <a:rPr lang="ru-RU" dirty="0" smtClean="0"/>
              <a:t> в 1909 году. Родоначальником российского гандбола явилась чешская игра «</a:t>
            </a:r>
            <a:r>
              <a:rPr lang="ru-RU" dirty="0" err="1" smtClean="0"/>
              <a:t>хазена</a:t>
            </a:r>
            <a:r>
              <a:rPr lang="ru-RU" dirty="0" smtClean="0"/>
              <a:t>», культивировавшаяся в обществе «Сокол» как гимнастическая игра. Решающая заслуга в развитии гандбола в дореволюционной России принадлежит доктору Э. Ф. Малы, который к 1914 году завершил работу по созданию высокоподвижной и эффективной игры с мячом и разработал первые в нашей стране официальные правила украинского гандбола. По этим правилам игра велась командой из 7 игроков на площадке 45×25 м, разделённой на три зоны: защиты, центрального поля и нападения. Площадь вратаря ограничивалась линией бросков по воротам с 4 м, составляя прямоугольник 4×8 м. Броски мяча выполнялись в ворота шириной 200 и высотой 225 см. Игра длилась два тайма по 30 минут. Основные элементы украинского гандбола вошли важнейшей составной частью в международные правила игры, разработанные спустя 20 лет после издания правил Э. Ф. Малы. Украинский гандбол явился первым в мире законченным вариантом игры спортивной направленности. Первая официальная игра российских гандбольных команд состоялась в 1910 году в Харькове, а в 1918 году там же была организована «гандбольная лига».</a:t>
            </a:r>
            <a:endParaRPr lang="ru-RU" dirty="0"/>
          </a:p>
        </p:txBody>
      </p:sp>
      <p:pic>
        <p:nvPicPr>
          <p:cNvPr id="15362" name="Picture 2" descr="http://www.atlant-sport.ru/uploads/main_product_133724738017913500.jpg"/>
          <p:cNvPicPr>
            <a:picLocks noChangeAspect="1" noChangeArrowheads="1"/>
          </p:cNvPicPr>
          <p:nvPr/>
        </p:nvPicPr>
        <p:blipFill>
          <a:blip r:embed="rId3"/>
          <a:srcRect/>
          <a:stretch>
            <a:fillRect/>
          </a:stretch>
        </p:blipFill>
        <p:spPr bwMode="auto">
          <a:xfrm>
            <a:off x="6215074" y="4714884"/>
            <a:ext cx="2428892" cy="192880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5959616" cy="914384"/>
          </a:xfrm>
        </p:spPr>
        <p:txBody>
          <a:bodyPr/>
          <a:lstStyle/>
          <a:p>
            <a:r>
              <a:rPr lang="ru-RU" dirty="0" smtClean="0"/>
              <a:t>Площадка для игры</a:t>
            </a:r>
            <a:endParaRPr lang="ru-RU" dirty="0"/>
          </a:p>
        </p:txBody>
      </p:sp>
      <p:sp>
        <p:nvSpPr>
          <p:cNvPr id="3" name="Содержимое 2"/>
          <p:cNvSpPr>
            <a:spLocks noGrp="1"/>
          </p:cNvSpPr>
          <p:nvPr>
            <p:ph sz="quarter" idx="1"/>
          </p:nvPr>
        </p:nvSpPr>
        <p:spPr>
          <a:xfrm>
            <a:off x="357158" y="1000108"/>
            <a:ext cx="7858180" cy="2928958"/>
          </a:xfrm>
        </p:spPr>
        <p:txBody>
          <a:bodyPr>
            <a:normAutofit fontScale="70000" lnSpcReduction="20000"/>
          </a:bodyPr>
          <a:lstStyle/>
          <a:p>
            <a:r>
              <a:rPr lang="ru-RU" dirty="0" smtClean="0"/>
              <a:t>Игра происходит в закрытом помещении на прямоугольной площадке размером 40×20 м. Вокруг площадки должна находиться зона безопасности размером не менее 1 м вдоль боковых линий и не менее 2 м за линией ворот. Длинные границы площадки называются </a:t>
            </a:r>
            <a:r>
              <a:rPr lang="ru-RU" b="1" dirty="0" smtClean="0"/>
              <a:t>боковыми линиями</a:t>
            </a:r>
            <a:r>
              <a:rPr lang="ru-RU" dirty="0" smtClean="0"/>
              <a:t>, короткие — </a:t>
            </a:r>
            <a:r>
              <a:rPr lang="ru-RU" b="1" dirty="0" smtClean="0"/>
              <a:t>линиями ворот</a:t>
            </a:r>
            <a:r>
              <a:rPr lang="ru-RU" dirty="0" smtClean="0"/>
              <a:t> (между стойками ворот) или </a:t>
            </a:r>
            <a:r>
              <a:rPr lang="ru-RU" b="1" dirty="0" smtClean="0"/>
              <a:t>внешними линиями ворот</a:t>
            </a:r>
            <a:r>
              <a:rPr lang="ru-RU" dirty="0" smtClean="0"/>
              <a:t> (за пределами ворот). Все линии являются частью площадей, которые они ограничивают. Ширина всех линий разметки составляет 5 см (исключение — ширина линии ворот между стойками составляет 8 см).</a:t>
            </a:r>
            <a:endParaRPr lang="ru-RU" dirty="0"/>
          </a:p>
        </p:txBody>
      </p:sp>
      <p:pic>
        <p:nvPicPr>
          <p:cNvPr id="16386" name="Picture 2" descr="http://img.anews.com/media/posts/images/20141023/5af44a7eb77b4a97ab38c049f3003925.jpg"/>
          <p:cNvPicPr>
            <a:picLocks noChangeAspect="1" noChangeArrowheads="1"/>
          </p:cNvPicPr>
          <p:nvPr/>
        </p:nvPicPr>
        <p:blipFill>
          <a:blip r:embed="rId2"/>
          <a:srcRect/>
          <a:stretch>
            <a:fillRect/>
          </a:stretch>
        </p:blipFill>
        <p:spPr bwMode="auto">
          <a:xfrm>
            <a:off x="142844" y="4071942"/>
            <a:ext cx="4197451" cy="278605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Ворота</a:t>
            </a:r>
            <a:endParaRPr lang="ru-RU" dirty="0"/>
          </a:p>
        </p:txBody>
      </p:sp>
      <p:sp>
        <p:nvSpPr>
          <p:cNvPr id="3" name="Содержимое 2"/>
          <p:cNvSpPr>
            <a:spLocks noGrp="1"/>
          </p:cNvSpPr>
          <p:nvPr>
            <p:ph sz="quarter" idx="1"/>
          </p:nvPr>
        </p:nvSpPr>
        <p:spPr>
          <a:xfrm>
            <a:off x="285720" y="1500174"/>
            <a:ext cx="5030922" cy="4357718"/>
          </a:xfrm>
        </p:spPr>
        <p:txBody>
          <a:bodyPr>
            <a:normAutofit fontScale="77500" lnSpcReduction="20000"/>
          </a:bodyPr>
          <a:lstStyle/>
          <a:p>
            <a:r>
              <a:rPr lang="ru-RU" dirty="0" smtClean="0"/>
              <a:t>По центру каждой линии ворот устанавливаются ворота. Они должны быть надёжно закреплены. Внутренние размеры ворот: ширина 3 м, высота 2 м. Стойки ворот и перекладина должны иметь квадратное сечение со стороной 8 см, при этом задняя кромка стоек должна совпадать с внешней кромкой линии ворот. Стойки ворот с трёх видимых с площадки сторон должны быть попеременно окрашены в два контрастных цвета, отличающихся от цветов площадки. На воротах должна иметься сетка.</a:t>
            </a:r>
            <a:endParaRPr lang="ru-RU" dirty="0"/>
          </a:p>
        </p:txBody>
      </p:sp>
      <p:pic>
        <p:nvPicPr>
          <p:cNvPr id="17410" name="Picture 2" descr="http://xn--80aax1cva.xn--b1axaggg.xn--p1ai/file/pic/event/2015/04/5e12c9f25d49654e781808e276ee89b0.jpg"/>
          <p:cNvPicPr>
            <a:picLocks noChangeAspect="1" noChangeArrowheads="1"/>
          </p:cNvPicPr>
          <p:nvPr/>
        </p:nvPicPr>
        <p:blipFill>
          <a:blip r:embed="rId2"/>
          <a:srcRect/>
          <a:stretch>
            <a:fillRect/>
          </a:stretch>
        </p:blipFill>
        <p:spPr bwMode="auto">
          <a:xfrm>
            <a:off x="5500694" y="1142984"/>
            <a:ext cx="3643306" cy="292893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Гандбольный мяч</a:t>
            </a:r>
            <a:endParaRPr lang="ru-RU" dirty="0"/>
          </a:p>
        </p:txBody>
      </p:sp>
      <p:sp>
        <p:nvSpPr>
          <p:cNvPr id="3" name="Содержимое 2"/>
          <p:cNvSpPr>
            <a:spLocks noGrp="1"/>
          </p:cNvSpPr>
          <p:nvPr>
            <p:ph sz="quarter" idx="1"/>
          </p:nvPr>
        </p:nvSpPr>
        <p:spPr>
          <a:xfrm>
            <a:off x="612648" y="1600200"/>
            <a:ext cx="4745170" cy="5043510"/>
          </a:xfrm>
        </p:spPr>
        <p:txBody>
          <a:bodyPr>
            <a:normAutofit fontScale="77500" lnSpcReduction="20000"/>
          </a:bodyPr>
          <a:lstStyle/>
          <a:p>
            <a:r>
              <a:rPr lang="ru-RU" dirty="0" smtClean="0"/>
              <a:t>Гандбольный мяч изготавливают из кожи или синтетического материала. Он должен быть круглым и не быть скользким или блестящим. Существует 3 размера гандбольных мячей:</a:t>
            </a:r>
          </a:p>
          <a:p>
            <a:r>
              <a:rPr lang="ru-RU" dirty="0" smtClean="0"/>
              <a:t>Окружность 50-52 см, вес 290—330 г. для команд мальчиков 8-12 лет и девочек 8-14 лет</a:t>
            </a:r>
          </a:p>
          <a:p>
            <a:r>
              <a:rPr lang="ru-RU" dirty="0" smtClean="0"/>
              <a:t>Окружность 54-56 см, вес 325—375 г. для женских команд старше 14 лет и мужских команд 12-16 лет</a:t>
            </a:r>
          </a:p>
          <a:p>
            <a:r>
              <a:rPr lang="ru-RU" dirty="0" smtClean="0"/>
              <a:t>Окружность 58-60 см, вес 425—475 г. для мужских команд старше 16 лет</a:t>
            </a:r>
          </a:p>
          <a:p>
            <a:endParaRPr lang="ru-RU" dirty="0"/>
          </a:p>
        </p:txBody>
      </p:sp>
      <p:pic>
        <p:nvPicPr>
          <p:cNvPr id="18434" name="Picture 2" descr="http://files.utinet.ru/photo/i0e56492mj9x.jpg"/>
          <p:cNvPicPr>
            <a:picLocks noChangeAspect="1" noChangeArrowheads="1"/>
          </p:cNvPicPr>
          <p:nvPr/>
        </p:nvPicPr>
        <p:blipFill>
          <a:blip r:embed="rId2"/>
          <a:srcRect/>
          <a:stretch>
            <a:fillRect/>
          </a:stretch>
        </p:blipFill>
        <p:spPr bwMode="auto">
          <a:xfrm>
            <a:off x="5221089" y="2786058"/>
            <a:ext cx="3922911" cy="386237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Команда</a:t>
            </a: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Команда состоит из 14 человек, из которых одновременно на площадке могут находиться не более 7, остальные являются запасными. Один из находящихся на площадке игроков является </a:t>
            </a:r>
            <a:r>
              <a:rPr lang="ru-RU" dirty="0" smtClean="0">
                <a:hlinkClick r:id="rId2" tooltip="Вратарь"/>
              </a:rPr>
              <a:t>вратарём</a:t>
            </a:r>
            <a:r>
              <a:rPr lang="ru-RU" dirty="0" smtClean="0"/>
              <a:t>. В начале игры в каждой из команд должно быть не менее 5 игроков. Запасной игрок может в любой момент выйти на площадку после того, как её покинет находившийся на ней игрок той же команды, который, в свою очередь, становится запасным. При этом выходить на площадку и покидать её игроки могут только через линию замены своей команды. Число замен не ограничивается.</a:t>
            </a:r>
          </a:p>
          <a:p>
            <a:r>
              <a:rPr lang="ru-RU" dirty="0" smtClean="0"/>
              <a:t>Существуют следующие позиции (амплуа) игроков в гандболе.</a:t>
            </a:r>
          </a:p>
          <a:p>
            <a:r>
              <a:rPr lang="ru-RU" dirty="0" smtClean="0"/>
              <a:t>1. Вратарь.</a:t>
            </a:r>
          </a:p>
          <a:p>
            <a:r>
              <a:rPr lang="ru-RU" dirty="0" smtClean="0"/>
              <a:t>2. Угловые или крайние. (Играют на флангах, как правило это ловкие, техничные и быстрые игроки).</a:t>
            </a:r>
          </a:p>
          <a:p>
            <a:r>
              <a:rPr lang="ru-RU" dirty="0" smtClean="0"/>
              <a:t>3. Центр или разыгрывающий. (Играет по центру поля, часто выполняет функции разыгрывающего игрока. Для чего важны умение отдавать передачи и видение поля).</a:t>
            </a:r>
          </a:p>
          <a:p>
            <a:r>
              <a:rPr lang="ru-RU" dirty="0" smtClean="0"/>
              <a:t>4. Полусредние. (Играют между угловыми и центром. Как правило, это рослые игроки с сильным броском).</a:t>
            </a:r>
          </a:p>
          <a:p>
            <a:r>
              <a:rPr lang="ru-RU" dirty="0" smtClean="0"/>
              <a:t>5. Линейный. (Играет на 6-метровой линии. Его задача — мешать обороне противника, бороться за отбитые вратарём противника мячи. Как правило линейный — крепкий и коренастый)</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Судьи</a:t>
            </a:r>
            <a:endParaRPr lang="ru-RU" dirty="0"/>
          </a:p>
        </p:txBody>
      </p:sp>
      <p:sp>
        <p:nvSpPr>
          <p:cNvPr id="3" name="Содержимое 2"/>
          <p:cNvSpPr>
            <a:spLocks noGrp="1"/>
          </p:cNvSpPr>
          <p:nvPr>
            <p:ph sz="quarter" idx="1"/>
          </p:nvPr>
        </p:nvSpPr>
        <p:spPr>
          <a:xfrm>
            <a:off x="612648" y="1600200"/>
            <a:ext cx="8174194" cy="2686056"/>
          </a:xfrm>
        </p:spPr>
        <p:txBody>
          <a:bodyPr>
            <a:normAutofit fontScale="85000" lnSpcReduction="10000"/>
          </a:bodyPr>
          <a:lstStyle/>
          <a:p>
            <a:r>
              <a:rPr lang="ru-RU" dirty="0" smtClean="0"/>
              <a:t>Матч обслуживается двумя равноправными </a:t>
            </a:r>
            <a:r>
              <a:rPr lang="ru-RU" dirty="0" smtClean="0">
                <a:hlinkClick r:id="rId2" tooltip="Судья (спорт)"/>
              </a:rPr>
              <a:t>судьями</a:t>
            </a:r>
            <a:r>
              <a:rPr lang="ru-RU" dirty="0" smtClean="0"/>
              <a:t>. В случае разногласий решение принимается судьями совместно после совещания. Если судьи согласны в оценке нарушения, но назначают различные наказания, действует более строгое из них.</a:t>
            </a:r>
          </a:p>
          <a:p>
            <a:r>
              <a:rPr lang="ru-RU" dirty="0" smtClean="0"/>
              <a:t>Судьям помогают секретарь и секундометрист, находящиеся за столом у линий замен команд.</a:t>
            </a:r>
          </a:p>
          <a:p>
            <a:endParaRPr lang="ru-RU" dirty="0"/>
          </a:p>
        </p:txBody>
      </p:sp>
      <p:pic>
        <p:nvPicPr>
          <p:cNvPr id="20482" name="Picture 2" descr="http://www.livekuban.ru/upload/iblock/ecc/eccfd8805fa67f2841f4d2438b0dc8b1.jpg"/>
          <p:cNvPicPr>
            <a:picLocks noChangeAspect="1" noChangeArrowheads="1"/>
          </p:cNvPicPr>
          <p:nvPr/>
        </p:nvPicPr>
        <p:blipFill>
          <a:blip r:embed="rId3"/>
          <a:srcRect/>
          <a:stretch>
            <a:fillRect/>
          </a:stretch>
        </p:blipFill>
        <p:spPr bwMode="auto">
          <a:xfrm>
            <a:off x="6000760" y="4195996"/>
            <a:ext cx="3000396" cy="266200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Продолжительность игры</a:t>
            </a:r>
            <a:endParaRPr lang="ru-RU" dirty="0"/>
          </a:p>
        </p:txBody>
      </p:sp>
      <p:sp>
        <p:nvSpPr>
          <p:cNvPr id="3" name="Содержимое 2"/>
          <p:cNvSpPr>
            <a:spLocks noGrp="1"/>
          </p:cNvSpPr>
          <p:nvPr>
            <p:ph sz="quarter" idx="1"/>
          </p:nvPr>
        </p:nvSpPr>
        <p:spPr>
          <a:xfrm>
            <a:off x="214282" y="1643050"/>
            <a:ext cx="5316674" cy="5114948"/>
          </a:xfrm>
        </p:spPr>
        <p:txBody>
          <a:bodyPr>
            <a:normAutofit fontScale="62500" lnSpcReduction="20000"/>
          </a:bodyPr>
          <a:lstStyle/>
          <a:p>
            <a:r>
              <a:rPr lang="ru-RU" dirty="0" smtClean="0"/>
              <a:t>Матчи взрослых команд (от 16 лет) состоят из двух таймов по 30 минут с 15-минутным перерывом (матчи детских команд 8-12 лет состоят из двух таймов по 20 минут, а команд 12-16 лет — из двух таймов по 25 минут). После перерыва команды меняются сторонами площадки. В случае необходимости выявления победителя может быть назначено дополнительное время — два тайма по 5 минут с 1-минутным перерывом. Если первое дополнительное время не выявило победителя, то через 5 минут назначается второе дополнительное время на тех же условиях. Если и второе дополнительное время завершилось вничью, назначается серия 7-метровых бросков (аналогично </a:t>
            </a:r>
            <a:r>
              <a:rPr lang="ru-RU" dirty="0" err="1" smtClean="0">
                <a:hlinkClick r:id="rId2" tooltip="Послематчевые пенальти"/>
              </a:rPr>
              <a:t>послематчевым</a:t>
            </a:r>
            <a:r>
              <a:rPr lang="ru-RU" dirty="0" smtClean="0">
                <a:hlinkClick r:id="rId2" tooltip="Послематчевые пенальти"/>
              </a:rPr>
              <a:t> пенальти</a:t>
            </a:r>
            <a:r>
              <a:rPr lang="ru-RU" dirty="0" smtClean="0"/>
              <a:t> в футболе). Регламент соревнований может предусматривать серию 7-метровых и непосредственно после окончания основного времени.</a:t>
            </a:r>
            <a:endParaRPr lang="ru-RU" dirty="0"/>
          </a:p>
        </p:txBody>
      </p:sp>
      <p:pic>
        <p:nvPicPr>
          <p:cNvPr id="19458" name="Picture 2" descr="http://files.utinet.ru/photo/i5d03102mj91.jpg"/>
          <p:cNvPicPr>
            <a:picLocks noChangeAspect="1" noChangeArrowheads="1"/>
          </p:cNvPicPr>
          <p:nvPr/>
        </p:nvPicPr>
        <p:blipFill>
          <a:blip r:embed="rId3"/>
          <a:srcRect/>
          <a:stretch>
            <a:fillRect/>
          </a:stretch>
        </p:blipFill>
        <p:spPr bwMode="auto">
          <a:xfrm>
            <a:off x="5572100" y="3429000"/>
            <a:ext cx="3571900" cy="328612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70</TotalTime>
  <Words>691</Words>
  <Application>Microsoft Office PowerPoint</Application>
  <PresentationFormat>Экран (4:3)</PresentationFormat>
  <Paragraphs>68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Обычная</vt:lpstr>
      <vt:lpstr>Правила и организация  игры в гандбол</vt:lpstr>
      <vt:lpstr>История создания игры</vt:lpstr>
      <vt:lpstr>Гандбол в России</vt:lpstr>
      <vt:lpstr>Площадка для игры</vt:lpstr>
      <vt:lpstr>Ворота</vt:lpstr>
      <vt:lpstr>Гандбольный мяч</vt:lpstr>
      <vt:lpstr>Команда</vt:lpstr>
      <vt:lpstr>Судьи</vt:lpstr>
      <vt:lpstr>Продолжительность игры</vt:lpstr>
      <vt:lpstr>Игра</vt:lpstr>
      <vt:lpstr>Вратарь</vt:lpstr>
      <vt:lpstr>Броски и Начальные броски</vt:lpstr>
      <vt:lpstr>Бросок из-за боковой линии</vt:lpstr>
      <vt:lpstr>Бросок вратаря</vt:lpstr>
      <vt:lpstr>Свободный бросок</vt:lpstr>
      <vt:lpstr>Слайд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Правила и организация  игры в гандбол</dc:title>
  <dc:creator>Костя</dc:creator>
  <cp:lastModifiedBy>Костя</cp:lastModifiedBy>
  <cp:revision>8</cp:revision>
  <dcterms:created xsi:type="dcterms:W3CDTF">2015-10-26T14:28:26Z</dcterms:created>
  <dcterms:modified xsi:type="dcterms:W3CDTF">2015-10-26T15:39:09Z</dcterms:modified>
</cp:coreProperties>
</file>