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1" r:id="rId1"/>
  </p:sldMasterIdLst>
  <p:notesMasterIdLst>
    <p:notesMasterId r:id="rId39"/>
  </p:notesMasterIdLst>
  <p:sldIdLst>
    <p:sldId id="399" r:id="rId2"/>
    <p:sldId id="380" r:id="rId3"/>
    <p:sldId id="381" r:id="rId4"/>
    <p:sldId id="383" r:id="rId5"/>
    <p:sldId id="400" r:id="rId6"/>
    <p:sldId id="335" r:id="rId7"/>
    <p:sldId id="382" r:id="rId8"/>
    <p:sldId id="377" r:id="rId9"/>
    <p:sldId id="378" r:id="rId10"/>
    <p:sldId id="330" r:id="rId11"/>
    <p:sldId id="331" r:id="rId12"/>
    <p:sldId id="332" r:id="rId13"/>
    <p:sldId id="333" r:id="rId14"/>
    <p:sldId id="329" r:id="rId15"/>
    <p:sldId id="387" r:id="rId16"/>
    <p:sldId id="389" r:id="rId17"/>
    <p:sldId id="390" r:id="rId18"/>
    <p:sldId id="391" r:id="rId19"/>
    <p:sldId id="401" r:id="rId20"/>
    <p:sldId id="402" r:id="rId21"/>
    <p:sldId id="403" r:id="rId22"/>
    <p:sldId id="404" r:id="rId23"/>
    <p:sldId id="405" r:id="rId24"/>
    <p:sldId id="406" r:id="rId25"/>
    <p:sldId id="409" r:id="rId26"/>
    <p:sldId id="407" r:id="rId27"/>
    <p:sldId id="410" r:id="rId28"/>
    <p:sldId id="411" r:id="rId29"/>
    <p:sldId id="412" r:id="rId30"/>
    <p:sldId id="413" r:id="rId31"/>
    <p:sldId id="414" r:id="rId32"/>
    <p:sldId id="385" r:id="rId33"/>
    <p:sldId id="384" r:id="rId34"/>
    <p:sldId id="398" r:id="rId35"/>
    <p:sldId id="371" r:id="rId36"/>
    <p:sldId id="341" r:id="rId37"/>
    <p:sldId id="408" r:id="rId38"/>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DB8EB"/>
    <a:srgbClr val="0099CC"/>
    <a:srgbClr val="B2B2B2"/>
    <a:srgbClr val="C0C0C0"/>
    <a:srgbClr val="DDDDDD"/>
    <a:srgbClr val="000000"/>
    <a:srgbClr val="FFFFFF"/>
    <a:srgbClr val="00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p:restoredLeft sz="19476" autoAdjust="0"/>
    <p:restoredTop sz="92881" autoAdjust="0"/>
  </p:normalViewPr>
  <p:slideViewPr>
    <p:cSldViewPr>
      <p:cViewPr>
        <p:scale>
          <a:sx n="75" d="100"/>
          <a:sy n="75" d="100"/>
        </p:scale>
        <p:origin x="-1668" y="-31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83" d="100"/>
          <a:sy n="83" d="100"/>
        </p:scale>
        <p:origin x="-2040"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3AC1E71-8A9C-4761-90E2-0E4C7490C3E8}" type="doc">
      <dgm:prSet loTypeId="urn:microsoft.com/office/officeart/2005/8/layout/target3" loCatId="list" qsTypeId="urn:microsoft.com/office/officeart/2005/8/quickstyle/simple1#1" qsCatId="simple" csTypeId="urn:microsoft.com/office/officeart/2005/8/colors/colorful5" csCatId="colorful" phldr="1"/>
      <dgm:spPr/>
      <dgm:t>
        <a:bodyPr/>
        <a:lstStyle/>
        <a:p>
          <a:endParaRPr lang="ru-RU"/>
        </a:p>
      </dgm:t>
    </dgm:pt>
    <dgm:pt modelId="{1F0A8EEE-A509-4D3E-9AA8-652E3587EB3B}">
      <dgm:prSet phldrT="[Текст]"/>
      <dgm:spPr/>
      <dgm:t>
        <a:bodyPr/>
        <a:lstStyle/>
        <a:p>
          <a:pPr algn="l"/>
          <a:r>
            <a:rPr lang="ru-RU" dirty="0" smtClean="0"/>
            <a:t>Обогащение словарного запаса</a:t>
          </a:r>
          <a:endParaRPr lang="ru-RU" dirty="0"/>
        </a:p>
      </dgm:t>
    </dgm:pt>
    <dgm:pt modelId="{433A03C4-DB77-4694-8509-E87C8D2953CB}" type="parTrans" cxnId="{47A28EEE-C605-44F0-8856-B3BAB9496F9F}">
      <dgm:prSet/>
      <dgm:spPr/>
      <dgm:t>
        <a:bodyPr/>
        <a:lstStyle/>
        <a:p>
          <a:endParaRPr lang="ru-RU"/>
        </a:p>
      </dgm:t>
    </dgm:pt>
    <dgm:pt modelId="{5FB83761-6DF5-4FD7-A464-5F7EAF68444A}" type="sibTrans" cxnId="{47A28EEE-C605-44F0-8856-B3BAB9496F9F}">
      <dgm:prSet/>
      <dgm:spPr/>
      <dgm:t>
        <a:bodyPr/>
        <a:lstStyle/>
        <a:p>
          <a:endParaRPr lang="ru-RU"/>
        </a:p>
      </dgm:t>
    </dgm:pt>
    <dgm:pt modelId="{7A01A288-FD57-49DC-AEA9-E43BE04FD5CD}">
      <dgm:prSet phldrT="[Текст]"/>
      <dgm:spPr/>
      <dgm:t>
        <a:bodyPr/>
        <a:lstStyle/>
        <a:p>
          <a:pPr algn="l"/>
          <a:r>
            <a:rPr lang="ru-RU" dirty="0" smtClean="0"/>
            <a:t>Обучение составлению рассказов</a:t>
          </a:r>
          <a:endParaRPr lang="ru-RU" dirty="0"/>
        </a:p>
      </dgm:t>
    </dgm:pt>
    <dgm:pt modelId="{8B3F400C-F03B-42D6-AABE-C832EB9AB4B0}" type="parTrans" cxnId="{3506BEBA-666F-4E37-BAC1-E1B6E77B796B}">
      <dgm:prSet/>
      <dgm:spPr/>
      <dgm:t>
        <a:bodyPr/>
        <a:lstStyle/>
        <a:p>
          <a:endParaRPr lang="ru-RU"/>
        </a:p>
      </dgm:t>
    </dgm:pt>
    <dgm:pt modelId="{84ACCABA-F341-44DE-8374-DB580ED0896E}" type="sibTrans" cxnId="{3506BEBA-666F-4E37-BAC1-E1B6E77B796B}">
      <dgm:prSet/>
      <dgm:spPr/>
      <dgm:t>
        <a:bodyPr/>
        <a:lstStyle/>
        <a:p>
          <a:endParaRPr lang="ru-RU"/>
        </a:p>
      </dgm:t>
    </dgm:pt>
    <dgm:pt modelId="{A43FB063-BDB3-4455-94E0-611888D701D4}">
      <dgm:prSet phldrT="[Текст]"/>
      <dgm:spPr/>
      <dgm:t>
        <a:bodyPr/>
        <a:lstStyle/>
        <a:p>
          <a:r>
            <a:rPr lang="ru-RU" dirty="0" smtClean="0"/>
            <a:t>Пересказ художественной литературы</a:t>
          </a:r>
          <a:endParaRPr lang="ru-RU" dirty="0"/>
        </a:p>
      </dgm:t>
    </dgm:pt>
    <dgm:pt modelId="{15522AFA-4ED9-48FA-9E6F-CBF972EAB9C1}" type="parTrans" cxnId="{F5BED60F-323F-4CF2-8A8D-996E258E5A76}">
      <dgm:prSet/>
      <dgm:spPr/>
      <dgm:t>
        <a:bodyPr/>
        <a:lstStyle/>
        <a:p>
          <a:endParaRPr lang="ru-RU"/>
        </a:p>
      </dgm:t>
    </dgm:pt>
    <dgm:pt modelId="{AD56E099-4D52-4878-84F6-E680A84AF56D}" type="sibTrans" cxnId="{F5BED60F-323F-4CF2-8A8D-996E258E5A76}">
      <dgm:prSet/>
      <dgm:spPr/>
      <dgm:t>
        <a:bodyPr/>
        <a:lstStyle/>
        <a:p>
          <a:endParaRPr lang="ru-RU"/>
        </a:p>
      </dgm:t>
    </dgm:pt>
    <dgm:pt modelId="{40BAD84A-0CD3-423A-BBF5-48C874E20905}">
      <dgm:prSet phldrT="[Текст]"/>
      <dgm:spPr/>
      <dgm:t>
        <a:bodyPr/>
        <a:lstStyle/>
        <a:p>
          <a:pPr algn="l"/>
          <a:r>
            <a:rPr lang="ru-RU" dirty="0" smtClean="0"/>
            <a:t>Отгадывание и загадывание загадок</a:t>
          </a:r>
          <a:endParaRPr lang="ru-RU" dirty="0"/>
        </a:p>
      </dgm:t>
    </dgm:pt>
    <dgm:pt modelId="{3C2D8888-677B-4727-AAF5-D8F1ACC448D5}" type="parTrans" cxnId="{52D1BCBD-56D6-4C71-B9DC-0EE923D39F76}">
      <dgm:prSet/>
      <dgm:spPr/>
      <dgm:t>
        <a:bodyPr/>
        <a:lstStyle/>
        <a:p>
          <a:endParaRPr lang="ru-RU"/>
        </a:p>
      </dgm:t>
    </dgm:pt>
    <dgm:pt modelId="{1521F7CD-C03E-4A6E-B53B-175BBFA66FD4}" type="sibTrans" cxnId="{52D1BCBD-56D6-4C71-B9DC-0EE923D39F76}">
      <dgm:prSet/>
      <dgm:spPr/>
      <dgm:t>
        <a:bodyPr/>
        <a:lstStyle/>
        <a:p>
          <a:endParaRPr lang="ru-RU"/>
        </a:p>
      </dgm:t>
    </dgm:pt>
    <dgm:pt modelId="{B1BC6B7D-D402-4750-974A-71FECB2F894D}" type="pres">
      <dgm:prSet presAssocID="{13AC1E71-8A9C-4761-90E2-0E4C7490C3E8}" presName="Name0" presStyleCnt="0">
        <dgm:presLayoutVars>
          <dgm:chMax val="7"/>
          <dgm:dir/>
          <dgm:animLvl val="lvl"/>
          <dgm:resizeHandles val="exact"/>
        </dgm:presLayoutVars>
      </dgm:prSet>
      <dgm:spPr/>
      <dgm:t>
        <a:bodyPr/>
        <a:lstStyle/>
        <a:p>
          <a:endParaRPr lang="ru-RU"/>
        </a:p>
      </dgm:t>
    </dgm:pt>
    <dgm:pt modelId="{3D48068F-D532-4837-ACA6-22196432E490}" type="pres">
      <dgm:prSet presAssocID="{1F0A8EEE-A509-4D3E-9AA8-652E3587EB3B}" presName="circle1" presStyleLbl="node1" presStyleIdx="0" presStyleCnt="4"/>
      <dgm:spPr/>
    </dgm:pt>
    <dgm:pt modelId="{AA9FEC68-F520-461B-A222-8DB66522CE02}" type="pres">
      <dgm:prSet presAssocID="{1F0A8EEE-A509-4D3E-9AA8-652E3587EB3B}" presName="space" presStyleCnt="0"/>
      <dgm:spPr/>
    </dgm:pt>
    <dgm:pt modelId="{818AA842-B0B6-4639-B8E5-2E907275D83C}" type="pres">
      <dgm:prSet presAssocID="{1F0A8EEE-A509-4D3E-9AA8-652E3587EB3B}" presName="rect1" presStyleLbl="alignAcc1" presStyleIdx="0" presStyleCnt="4"/>
      <dgm:spPr/>
      <dgm:t>
        <a:bodyPr/>
        <a:lstStyle/>
        <a:p>
          <a:endParaRPr lang="ru-RU"/>
        </a:p>
      </dgm:t>
    </dgm:pt>
    <dgm:pt modelId="{1AB27513-9851-44FE-8BD6-7C222C7BA0EB}" type="pres">
      <dgm:prSet presAssocID="{7A01A288-FD57-49DC-AEA9-E43BE04FD5CD}" presName="vertSpace2" presStyleLbl="node1" presStyleIdx="0" presStyleCnt="4"/>
      <dgm:spPr/>
    </dgm:pt>
    <dgm:pt modelId="{D2394170-2B9E-473B-A073-199E40C78004}" type="pres">
      <dgm:prSet presAssocID="{7A01A288-FD57-49DC-AEA9-E43BE04FD5CD}" presName="circle2" presStyleLbl="node1" presStyleIdx="1" presStyleCnt="4"/>
      <dgm:spPr/>
    </dgm:pt>
    <dgm:pt modelId="{175F4413-7D1A-4AAD-9EFB-095952E4B033}" type="pres">
      <dgm:prSet presAssocID="{7A01A288-FD57-49DC-AEA9-E43BE04FD5CD}" presName="rect2" presStyleLbl="alignAcc1" presStyleIdx="1" presStyleCnt="4"/>
      <dgm:spPr/>
      <dgm:t>
        <a:bodyPr/>
        <a:lstStyle/>
        <a:p>
          <a:endParaRPr lang="ru-RU"/>
        </a:p>
      </dgm:t>
    </dgm:pt>
    <dgm:pt modelId="{6F4212A8-ADFD-47EE-9A6F-4C03AC1D804A}" type="pres">
      <dgm:prSet presAssocID="{A43FB063-BDB3-4455-94E0-611888D701D4}" presName="vertSpace3" presStyleLbl="node1" presStyleIdx="1" presStyleCnt="4"/>
      <dgm:spPr/>
    </dgm:pt>
    <dgm:pt modelId="{09801D35-4175-4B8A-BFFC-E55C476417A1}" type="pres">
      <dgm:prSet presAssocID="{A43FB063-BDB3-4455-94E0-611888D701D4}" presName="circle3" presStyleLbl="node1" presStyleIdx="2" presStyleCnt="4"/>
      <dgm:spPr/>
    </dgm:pt>
    <dgm:pt modelId="{55058D2B-D335-494D-A1DB-FB723DADD4DA}" type="pres">
      <dgm:prSet presAssocID="{A43FB063-BDB3-4455-94E0-611888D701D4}" presName="rect3" presStyleLbl="alignAcc1" presStyleIdx="2" presStyleCnt="4"/>
      <dgm:spPr/>
      <dgm:t>
        <a:bodyPr/>
        <a:lstStyle/>
        <a:p>
          <a:endParaRPr lang="ru-RU"/>
        </a:p>
      </dgm:t>
    </dgm:pt>
    <dgm:pt modelId="{C980AE9B-A391-402A-AD61-D3F48E031FFB}" type="pres">
      <dgm:prSet presAssocID="{40BAD84A-0CD3-423A-BBF5-48C874E20905}" presName="vertSpace4" presStyleLbl="node1" presStyleIdx="2" presStyleCnt="4"/>
      <dgm:spPr/>
    </dgm:pt>
    <dgm:pt modelId="{F8AE1E17-CC3D-40DC-AB5B-C5806E4255EA}" type="pres">
      <dgm:prSet presAssocID="{40BAD84A-0CD3-423A-BBF5-48C874E20905}" presName="circle4" presStyleLbl="node1" presStyleIdx="3" presStyleCnt="4"/>
      <dgm:spPr/>
    </dgm:pt>
    <dgm:pt modelId="{079D0E32-F787-46C3-979E-C5B428E61671}" type="pres">
      <dgm:prSet presAssocID="{40BAD84A-0CD3-423A-BBF5-48C874E20905}" presName="rect4" presStyleLbl="alignAcc1" presStyleIdx="3" presStyleCnt="4"/>
      <dgm:spPr/>
      <dgm:t>
        <a:bodyPr/>
        <a:lstStyle/>
        <a:p>
          <a:endParaRPr lang="ru-RU"/>
        </a:p>
      </dgm:t>
    </dgm:pt>
    <dgm:pt modelId="{31B92937-2226-44B2-9A0E-4203C360583F}" type="pres">
      <dgm:prSet presAssocID="{1F0A8EEE-A509-4D3E-9AA8-652E3587EB3B}" presName="rect1ParTxNoCh" presStyleLbl="alignAcc1" presStyleIdx="3" presStyleCnt="4">
        <dgm:presLayoutVars>
          <dgm:chMax val="1"/>
          <dgm:bulletEnabled val="1"/>
        </dgm:presLayoutVars>
      </dgm:prSet>
      <dgm:spPr/>
      <dgm:t>
        <a:bodyPr/>
        <a:lstStyle/>
        <a:p>
          <a:endParaRPr lang="ru-RU"/>
        </a:p>
      </dgm:t>
    </dgm:pt>
    <dgm:pt modelId="{76E329E0-2219-4852-9842-FB60F74D5539}" type="pres">
      <dgm:prSet presAssocID="{7A01A288-FD57-49DC-AEA9-E43BE04FD5CD}" presName="rect2ParTxNoCh" presStyleLbl="alignAcc1" presStyleIdx="3" presStyleCnt="4">
        <dgm:presLayoutVars>
          <dgm:chMax val="1"/>
          <dgm:bulletEnabled val="1"/>
        </dgm:presLayoutVars>
      </dgm:prSet>
      <dgm:spPr/>
      <dgm:t>
        <a:bodyPr/>
        <a:lstStyle/>
        <a:p>
          <a:endParaRPr lang="ru-RU"/>
        </a:p>
      </dgm:t>
    </dgm:pt>
    <dgm:pt modelId="{DD95AC9F-B813-4178-B6F3-CD0AE0BC31AB}" type="pres">
      <dgm:prSet presAssocID="{A43FB063-BDB3-4455-94E0-611888D701D4}" presName="rect3ParTxNoCh" presStyleLbl="alignAcc1" presStyleIdx="3" presStyleCnt="4">
        <dgm:presLayoutVars>
          <dgm:chMax val="1"/>
          <dgm:bulletEnabled val="1"/>
        </dgm:presLayoutVars>
      </dgm:prSet>
      <dgm:spPr/>
      <dgm:t>
        <a:bodyPr/>
        <a:lstStyle/>
        <a:p>
          <a:endParaRPr lang="ru-RU"/>
        </a:p>
      </dgm:t>
    </dgm:pt>
    <dgm:pt modelId="{31D39DC5-06E6-4600-9941-22ED4D6A5971}" type="pres">
      <dgm:prSet presAssocID="{40BAD84A-0CD3-423A-BBF5-48C874E20905}" presName="rect4ParTxNoCh" presStyleLbl="alignAcc1" presStyleIdx="3" presStyleCnt="4">
        <dgm:presLayoutVars>
          <dgm:chMax val="1"/>
          <dgm:bulletEnabled val="1"/>
        </dgm:presLayoutVars>
      </dgm:prSet>
      <dgm:spPr/>
      <dgm:t>
        <a:bodyPr/>
        <a:lstStyle/>
        <a:p>
          <a:endParaRPr lang="ru-RU"/>
        </a:p>
      </dgm:t>
    </dgm:pt>
  </dgm:ptLst>
  <dgm:cxnLst>
    <dgm:cxn modelId="{7DF52F1C-639E-486B-92C0-2EC20713380C}" type="presOf" srcId="{7A01A288-FD57-49DC-AEA9-E43BE04FD5CD}" destId="{76E329E0-2219-4852-9842-FB60F74D5539}" srcOrd="1" destOrd="0" presId="urn:microsoft.com/office/officeart/2005/8/layout/target3"/>
    <dgm:cxn modelId="{362C5F10-ECE3-4A6D-BE5A-B58100C7E6E1}" type="presOf" srcId="{A43FB063-BDB3-4455-94E0-611888D701D4}" destId="{55058D2B-D335-494D-A1DB-FB723DADD4DA}" srcOrd="0" destOrd="0" presId="urn:microsoft.com/office/officeart/2005/8/layout/target3"/>
    <dgm:cxn modelId="{0BA6EB44-2A70-47B2-A075-5CEF67C865C1}" type="presOf" srcId="{40BAD84A-0CD3-423A-BBF5-48C874E20905}" destId="{079D0E32-F787-46C3-979E-C5B428E61671}" srcOrd="0" destOrd="0" presId="urn:microsoft.com/office/officeart/2005/8/layout/target3"/>
    <dgm:cxn modelId="{3506BEBA-666F-4E37-BAC1-E1B6E77B796B}" srcId="{13AC1E71-8A9C-4761-90E2-0E4C7490C3E8}" destId="{7A01A288-FD57-49DC-AEA9-E43BE04FD5CD}" srcOrd="1" destOrd="0" parTransId="{8B3F400C-F03B-42D6-AABE-C832EB9AB4B0}" sibTransId="{84ACCABA-F341-44DE-8374-DB580ED0896E}"/>
    <dgm:cxn modelId="{F74D1DBC-E012-43B3-86FA-B765D01073E2}" type="presOf" srcId="{40BAD84A-0CD3-423A-BBF5-48C874E20905}" destId="{31D39DC5-06E6-4600-9941-22ED4D6A5971}" srcOrd="1" destOrd="0" presId="urn:microsoft.com/office/officeart/2005/8/layout/target3"/>
    <dgm:cxn modelId="{A15509A3-126F-4F72-832F-1F56C03742B1}" type="presOf" srcId="{13AC1E71-8A9C-4761-90E2-0E4C7490C3E8}" destId="{B1BC6B7D-D402-4750-974A-71FECB2F894D}" srcOrd="0" destOrd="0" presId="urn:microsoft.com/office/officeart/2005/8/layout/target3"/>
    <dgm:cxn modelId="{F5BED60F-323F-4CF2-8A8D-996E258E5A76}" srcId="{13AC1E71-8A9C-4761-90E2-0E4C7490C3E8}" destId="{A43FB063-BDB3-4455-94E0-611888D701D4}" srcOrd="2" destOrd="0" parTransId="{15522AFA-4ED9-48FA-9E6F-CBF972EAB9C1}" sibTransId="{AD56E099-4D52-4878-84F6-E680A84AF56D}"/>
    <dgm:cxn modelId="{5D6CA139-0BD6-43A0-BBCE-CE9C22C97FC3}" type="presOf" srcId="{1F0A8EEE-A509-4D3E-9AA8-652E3587EB3B}" destId="{31B92937-2226-44B2-9A0E-4203C360583F}" srcOrd="1" destOrd="0" presId="urn:microsoft.com/office/officeart/2005/8/layout/target3"/>
    <dgm:cxn modelId="{00FFD87E-2024-40A8-AB05-7DD6D72D5DA1}" type="presOf" srcId="{7A01A288-FD57-49DC-AEA9-E43BE04FD5CD}" destId="{175F4413-7D1A-4AAD-9EFB-095952E4B033}" srcOrd="0" destOrd="0" presId="urn:microsoft.com/office/officeart/2005/8/layout/target3"/>
    <dgm:cxn modelId="{47A28EEE-C605-44F0-8856-B3BAB9496F9F}" srcId="{13AC1E71-8A9C-4761-90E2-0E4C7490C3E8}" destId="{1F0A8EEE-A509-4D3E-9AA8-652E3587EB3B}" srcOrd="0" destOrd="0" parTransId="{433A03C4-DB77-4694-8509-E87C8D2953CB}" sibTransId="{5FB83761-6DF5-4FD7-A464-5F7EAF68444A}"/>
    <dgm:cxn modelId="{52D1BCBD-56D6-4C71-B9DC-0EE923D39F76}" srcId="{13AC1E71-8A9C-4761-90E2-0E4C7490C3E8}" destId="{40BAD84A-0CD3-423A-BBF5-48C874E20905}" srcOrd="3" destOrd="0" parTransId="{3C2D8888-677B-4727-AAF5-D8F1ACC448D5}" sibTransId="{1521F7CD-C03E-4A6E-B53B-175BBFA66FD4}"/>
    <dgm:cxn modelId="{3BBE6FBA-2E8B-487E-BC25-904A8EB873E4}" type="presOf" srcId="{A43FB063-BDB3-4455-94E0-611888D701D4}" destId="{DD95AC9F-B813-4178-B6F3-CD0AE0BC31AB}" srcOrd="1" destOrd="0" presId="urn:microsoft.com/office/officeart/2005/8/layout/target3"/>
    <dgm:cxn modelId="{7A5B8B1D-2327-4769-82C5-58C2F78460BD}" type="presOf" srcId="{1F0A8EEE-A509-4D3E-9AA8-652E3587EB3B}" destId="{818AA842-B0B6-4639-B8E5-2E907275D83C}" srcOrd="0" destOrd="0" presId="urn:microsoft.com/office/officeart/2005/8/layout/target3"/>
    <dgm:cxn modelId="{7E9DE95B-EF04-4471-8EF4-7E1A76EBB6D7}" type="presParOf" srcId="{B1BC6B7D-D402-4750-974A-71FECB2F894D}" destId="{3D48068F-D532-4837-ACA6-22196432E490}" srcOrd="0" destOrd="0" presId="urn:microsoft.com/office/officeart/2005/8/layout/target3"/>
    <dgm:cxn modelId="{8F5BD807-A090-4CD4-862D-916915C3F8B5}" type="presParOf" srcId="{B1BC6B7D-D402-4750-974A-71FECB2F894D}" destId="{AA9FEC68-F520-461B-A222-8DB66522CE02}" srcOrd="1" destOrd="0" presId="urn:microsoft.com/office/officeart/2005/8/layout/target3"/>
    <dgm:cxn modelId="{7C5357F9-02F9-496B-95DD-4165E9D1593F}" type="presParOf" srcId="{B1BC6B7D-D402-4750-974A-71FECB2F894D}" destId="{818AA842-B0B6-4639-B8E5-2E907275D83C}" srcOrd="2" destOrd="0" presId="urn:microsoft.com/office/officeart/2005/8/layout/target3"/>
    <dgm:cxn modelId="{0198FEB8-7852-40E4-94DA-EC32F1A5C118}" type="presParOf" srcId="{B1BC6B7D-D402-4750-974A-71FECB2F894D}" destId="{1AB27513-9851-44FE-8BD6-7C222C7BA0EB}" srcOrd="3" destOrd="0" presId="urn:microsoft.com/office/officeart/2005/8/layout/target3"/>
    <dgm:cxn modelId="{8B2D3114-674D-45E5-917F-4BF6C73807D5}" type="presParOf" srcId="{B1BC6B7D-D402-4750-974A-71FECB2F894D}" destId="{D2394170-2B9E-473B-A073-199E40C78004}" srcOrd="4" destOrd="0" presId="urn:microsoft.com/office/officeart/2005/8/layout/target3"/>
    <dgm:cxn modelId="{BEFA2279-AE25-45FD-AA00-A875D3728358}" type="presParOf" srcId="{B1BC6B7D-D402-4750-974A-71FECB2F894D}" destId="{175F4413-7D1A-4AAD-9EFB-095952E4B033}" srcOrd="5" destOrd="0" presId="urn:microsoft.com/office/officeart/2005/8/layout/target3"/>
    <dgm:cxn modelId="{29C8A743-1E42-4D28-AB2D-830C29091B3B}" type="presParOf" srcId="{B1BC6B7D-D402-4750-974A-71FECB2F894D}" destId="{6F4212A8-ADFD-47EE-9A6F-4C03AC1D804A}" srcOrd="6" destOrd="0" presId="urn:microsoft.com/office/officeart/2005/8/layout/target3"/>
    <dgm:cxn modelId="{E28F3B09-EDE9-4E1F-9AA5-9C4514472CF4}" type="presParOf" srcId="{B1BC6B7D-D402-4750-974A-71FECB2F894D}" destId="{09801D35-4175-4B8A-BFFC-E55C476417A1}" srcOrd="7" destOrd="0" presId="urn:microsoft.com/office/officeart/2005/8/layout/target3"/>
    <dgm:cxn modelId="{EDF80350-372A-48CD-A564-1E181CF199D8}" type="presParOf" srcId="{B1BC6B7D-D402-4750-974A-71FECB2F894D}" destId="{55058D2B-D335-494D-A1DB-FB723DADD4DA}" srcOrd="8" destOrd="0" presId="urn:microsoft.com/office/officeart/2005/8/layout/target3"/>
    <dgm:cxn modelId="{AB7545B7-024A-476C-8404-F2EA86885AAC}" type="presParOf" srcId="{B1BC6B7D-D402-4750-974A-71FECB2F894D}" destId="{C980AE9B-A391-402A-AD61-D3F48E031FFB}" srcOrd="9" destOrd="0" presId="urn:microsoft.com/office/officeart/2005/8/layout/target3"/>
    <dgm:cxn modelId="{A8FF8475-8E68-4336-89E4-B8EE756006BC}" type="presParOf" srcId="{B1BC6B7D-D402-4750-974A-71FECB2F894D}" destId="{F8AE1E17-CC3D-40DC-AB5B-C5806E4255EA}" srcOrd="10" destOrd="0" presId="urn:microsoft.com/office/officeart/2005/8/layout/target3"/>
    <dgm:cxn modelId="{A6195FFD-7A8A-4F68-ABE4-D120804D84F5}" type="presParOf" srcId="{B1BC6B7D-D402-4750-974A-71FECB2F894D}" destId="{079D0E32-F787-46C3-979E-C5B428E61671}" srcOrd="11" destOrd="0" presId="urn:microsoft.com/office/officeart/2005/8/layout/target3"/>
    <dgm:cxn modelId="{4628F67B-6571-405B-B80C-F431B06681F3}" type="presParOf" srcId="{B1BC6B7D-D402-4750-974A-71FECB2F894D}" destId="{31B92937-2226-44B2-9A0E-4203C360583F}" srcOrd="12" destOrd="0" presId="urn:microsoft.com/office/officeart/2005/8/layout/target3"/>
    <dgm:cxn modelId="{56390AD1-8E65-4024-9556-6CFCDBF78A7A}" type="presParOf" srcId="{B1BC6B7D-D402-4750-974A-71FECB2F894D}" destId="{76E329E0-2219-4852-9842-FB60F74D5539}" srcOrd="13" destOrd="0" presId="urn:microsoft.com/office/officeart/2005/8/layout/target3"/>
    <dgm:cxn modelId="{42257B16-FE4C-4213-93DF-3DC7CAAE8B2C}" type="presParOf" srcId="{B1BC6B7D-D402-4750-974A-71FECB2F894D}" destId="{DD95AC9F-B813-4178-B6F3-CD0AE0BC31AB}" srcOrd="14" destOrd="0" presId="urn:microsoft.com/office/officeart/2005/8/layout/target3"/>
    <dgm:cxn modelId="{1E04ECF1-87AA-443D-A297-EEA544040AFE}" type="presParOf" srcId="{B1BC6B7D-D402-4750-974A-71FECB2F894D}" destId="{31D39DC5-06E6-4600-9941-22ED4D6A5971}" srcOrd="15" destOrd="0" presId="urn:microsoft.com/office/officeart/2005/8/layout/targe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D48068F-D532-4837-ACA6-22196432E490}">
      <dsp:nvSpPr>
        <dsp:cNvPr id="0" name=""/>
        <dsp:cNvSpPr/>
      </dsp:nvSpPr>
      <dsp:spPr>
        <a:xfrm>
          <a:off x="0" y="0"/>
          <a:ext cx="4064000" cy="4064000"/>
        </a:xfrm>
        <a:prstGeom prst="pie">
          <a:avLst>
            <a:gd name="adj1" fmla="val 5400000"/>
            <a:gd name="adj2" fmla="val 16200000"/>
          </a:avLst>
        </a:prstGeom>
        <a:solidFill>
          <a:schemeClr val="accent5">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18AA842-B0B6-4639-B8E5-2E907275D83C}">
      <dsp:nvSpPr>
        <dsp:cNvPr id="0" name=""/>
        <dsp:cNvSpPr/>
      </dsp:nvSpPr>
      <dsp:spPr>
        <a:xfrm>
          <a:off x="2032000" y="0"/>
          <a:ext cx="6254808" cy="4064000"/>
        </a:xfrm>
        <a:prstGeom prst="rect">
          <a:avLst/>
        </a:prstGeom>
        <a:solidFill>
          <a:schemeClr val="lt1">
            <a:alpha val="90000"/>
            <a:hueOff val="0"/>
            <a:satOff val="0"/>
            <a:lumOff val="0"/>
            <a:alphaOff val="0"/>
          </a:schemeClr>
        </a:solidFill>
        <a:ln w="55000" cap="flat" cmpd="thickThin"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1440" tIns="91440" rIns="91440" bIns="91440" numCol="1" spcCol="1270" anchor="ctr" anchorCtr="0">
          <a:noAutofit/>
        </a:bodyPr>
        <a:lstStyle/>
        <a:p>
          <a:pPr lvl="0" algn="l" defTabSz="1066800">
            <a:lnSpc>
              <a:spcPct val="90000"/>
            </a:lnSpc>
            <a:spcBef>
              <a:spcPct val="0"/>
            </a:spcBef>
            <a:spcAft>
              <a:spcPct val="35000"/>
            </a:spcAft>
          </a:pPr>
          <a:r>
            <a:rPr lang="ru-RU" sz="2400" kern="1200" dirty="0" smtClean="0"/>
            <a:t>Обогащение словарного запаса</a:t>
          </a:r>
          <a:endParaRPr lang="ru-RU" sz="2400" kern="1200" dirty="0"/>
        </a:p>
      </dsp:txBody>
      <dsp:txXfrm>
        <a:off x="2032000" y="0"/>
        <a:ext cx="6254808" cy="863599"/>
      </dsp:txXfrm>
    </dsp:sp>
    <dsp:sp modelId="{D2394170-2B9E-473B-A073-199E40C78004}">
      <dsp:nvSpPr>
        <dsp:cNvPr id="0" name=""/>
        <dsp:cNvSpPr/>
      </dsp:nvSpPr>
      <dsp:spPr>
        <a:xfrm>
          <a:off x="533399" y="863599"/>
          <a:ext cx="2997200" cy="2997200"/>
        </a:xfrm>
        <a:prstGeom prst="pie">
          <a:avLst>
            <a:gd name="adj1" fmla="val 5400000"/>
            <a:gd name="adj2" fmla="val 16200000"/>
          </a:avLst>
        </a:prstGeom>
        <a:solidFill>
          <a:schemeClr val="accent5">
            <a:hueOff val="2239518"/>
            <a:satOff val="3160"/>
            <a:lumOff val="-392"/>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75F4413-7D1A-4AAD-9EFB-095952E4B033}">
      <dsp:nvSpPr>
        <dsp:cNvPr id="0" name=""/>
        <dsp:cNvSpPr/>
      </dsp:nvSpPr>
      <dsp:spPr>
        <a:xfrm>
          <a:off x="2032000" y="863599"/>
          <a:ext cx="6254808" cy="2997200"/>
        </a:xfrm>
        <a:prstGeom prst="rect">
          <a:avLst/>
        </a:prstGeom>
        <a:solidFill>
          <a:schemeClr val="lt1">
            <a:alpha val="90000"/>
            <a:hueOff val="0"/>
            <a:satOff val="0"/>
            <a:lumOff val="0"/>
            <a:alphaOff val="0"/>
          </a:schemeClr>
        </a:solidFill>
        <a:ln w="55000" cap="flat" cmpd="thickThin" algn="ctr">
          <a:solidFill>
            <a:schemeClr val="accent5">
              <a:hueOff val="2239518"/>
              <a:satOff val="3160"/>
              <a:lumOff val="-392"/>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1440" tIns="91440" rIns="91440" bIns="91440" numCol="1" spcCol="1270" anchor="ctr" anchorCtr="0">
          <a:noAutofit/>
        </a:bodyPr>
        <a:lstStyle/>
        <a:p>
          <a:pPr lvl="0" algn="l" defTabSz="1066800">
            <a:lnSpc>
              <a:spcPct val="90000"/>
            </a:lnSpc>
            <a:spcBef>
              <a:spcPct val="0"/>
            </a:spcBef>
            <a:spcAft>
              <a:spcPct val="35000"/>
            </a:spcAft>
          </a:pPr>
          <a:r>
            <a:rPr lang="ru-RU" sz="2400" kern="1200" dirty="0" smtClean="0"/>
            <a:t>Обучение составлению рассказов</a:t>
          </a:r>
          <a:endParaRPr lang="ru-RU" sz="2400" kern="1200" dirty="0"/>
        </a:p>
      </dsp:txBody>
      <dsp:txXfrm>
        <a:off x="2032000" y="863599"/>
        <a:ext cx="6254808" cy="863600"/>
      </dsp:txXfrm>
    </dsp:sp>
    <dsp:sp modelId="{09801D35-4175-4B8A-BFFC-E55C476417A1}">
      <dsp:nvSpPr>
        <dsp:cNvPr id="0" name=""/>
        <dsp:cNvSpPr/>
      </dsp:nvSpPr>
      <dsp:spPr>
        <a:xfrm>
          <a:off x="1066800" y="1727200"/>
          <a:ext cx="1930400" cy="1930400"/>
        </a:xfrm>
        <a:prstGeom prst="pie">
          <a:avLst>
            <a:gd name="adj1" fmla="val 5400000"/>
            <a:gd name="adj2" fmla="val 16200000"/>
          </a:avLst>
        </a:prstGeom>
        <a:solidFill>
          <a:schemeClr val="accent5">
            <a:hueOff val="4479036"/>
            <a:satOff val="6319"/>
            <a:lumOff val="-784"/>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5058D2B-D335-494D-A1DB-FB723DADD4DA}">
      <dsp:nvSpPr>
        <dsp:cNvPr id="0" name=""/>
        <dsp:cNvSpPr/>
      </dsp:nvSpPr>
      <dsp:spPr>
        <a:xfrm>
          <a:off x="2032000" y="1727200"/>
          <a:ext cx="6254808" cy="1930400"/>
        </a:xfrm>
        <a:prstGeom prst="rect">
          <a:avLst/>
        </a:prstGeom>
        <a:solidFill>
          <a:schemeClr val="lt1">
            <a:alpha val="90000"/>
            <a:hueOff val="0"/>
            <a:satOff val="0"/>
            <a:lumOff val="0"/>
            <a:alphaOff val="0"/>
          </a:schemeClr>
        </a:solidFill>
        <a:ln w="55000" cap="flat" cmpd="thickThin" algn="ctr">
          <a:solidFill>
            <a:schemeClr val="accent5">
              <a:hueOff val="4479036"/>
              <a:satOff val="6319"/>
              <a:lumOff val="-784"/>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ru-RU" sz="2400" kern="1200" dirty="0" smtClean="0"/>
            <a:t>Пересказ художественной литературы</a:t>
          </a:r>
          <a:endParaRPr lang="ru-RU" sz="2400" kern="1200" dirty="0"/>
        </a:p>
      </dsp:txBody>
      <dsp:txXfrm>
        <a:off x="2032000" y="1727200"/>
        <a:ext cx="6254808" cy="863600"/>
      </dsp:txXfrm>
    </dsp:sp>
    <dsp:sp modelId="{F8AE1E17-CC3D-40DC-AB5B-C5806E4255EA}">
      <dsp:nvSpPr>
        <dsp:cNvPr id="0" name=""/>
        <dsp:cNvSpPr/>
      </dsp:nvSpPr>
      <dsp:spPr>
        <a:xfrm>
          <a:off x="1600200" y="2590800"/>
          <a:ext cx="863600" cy="863600"/>
        </a:xfrm>
        <a:prstGeom prst="pie">
          <a:avLst>
            <a:gd name="adj1" fmla="val 5400000"/>
            <a:gd name="adj2" fmla="val 16200000"/>
          </a:avLst>
        </a:prstGeom>
        <a:solidFill>
          <a:schemeClr val="accent5">
            <a:hueOff val="6718553"/>
            <a:satOff val="9479"/>
            <a:lumOff val="-1176"/>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79D0E32-F787-46C3-979E-C5B428E61671}">
      <dsp:nvSpPr>
        <dsp:cNvPr id="0" name=""/>
        <dsp:cNvSpPr/>
      </dsp:nvSpPr>
      <dsp:spPr>
        <a:xfrm>
          <a:off x="2032000" y="2590800"/>
          <a:ext cx="6254808" cy="863600"/>
        </a:xfrm>
        <a:prstGeom prst="rect">
          <a:avLst/>
        </a:prstGeom>
        <a:solidFill>
          <a:schemeClr val="lt1">
            <a:alpha val="90000"/>
            <a:hueOff val="0"/>
            <a:satOff val="0"/>
            <a:lumOff val="0"/>
            <a:alphaOff val="0"/>
          </a:schemeClr>
        </a:solidFill>
        <a:ln w="55000" cap="flat" cmpd="thickThin" algn="ctr">
          <a:solidFill>
            <a:schemeClr val="accent5">
              <a:hueOff val="6718553"/>
              <a:satOff val="9479"/>
              <a:lumOff val="-1176"/>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1440" tIns="91440" rIns="91440" bIns="91440" numCol="1" spcCol="1270" anchor="ctr" anchorCtr="0">
          <a:noAutofit/>
        </a:bodyPr>
        <a:lstStyle/>
        <a:p>
          <a:pPr lvl="0" algn="l" defTabSz="1066800">
            <a:lnSpc>
              <a:spcPct val="90000"/>
            </a:lnSpc>
            <a:spcBef>
              <a:spcPct val="0"/>
            </a:spcBef>
            <a:spcAft>
              <a:spcPct val="35000"/>
            </a:spcAft>
          </a:pPr>
          <a:r>
            <a:rPr lang="ru-RU" sz="2400" kern="1200" dirty="0" smtClean="0"/>
            <a:t>Отгадывание и загадывание загадок</a:t>
          </a:r>
          <a:endParaRPr lang="ru-RU" sz="2400" kern="1200" dirty="0"/>
        </a:p>
      </dsp:txBody>
      <dsp:txXfrm>
        <a:off x="2032000" y="2590800"/>
        <a:ext cx="6254808" cy="863600"/>
      </dsp:txXfrm>
    </dsp:sp>
  </dsp:spTree>
</dsp:drawing>
</file>

<file path=ppt/diagrams/layout1.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image" Target="../media/image6.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1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n-US"/>
          </a:p>
        </p:txBody>
      </p:sp>
      <p:sp>
        <p:nvSpPr>
          <p:cNvPr id="921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US"/>
          </a:p>
        </p:txBody>
      </p:sp>
      <p:sp>
        <p:nvSpPr>
          <p:cNvPr id="1434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922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922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n-US"/>
          </a:p>
        </p:txBody>
      </p:sp>
      <p:sp>
        <p:nvSpPr>
          <p:cNvPr id="922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69B992BC-28B0-496E-BA4F-DFA8B8D55871}" type="slidenum">
              <a:rPr lang="en-US"/>
              <a:pPr>
                <a:defRPr/>
              </a:pPr>
              <a:t>‹#›</a:t>
            </a:fld>
            <a:endParaRPr lang="en-US"/>
          </a:p>
        </p:txBody>
      </p:sp>
    </p:spTree>
    <p:extLst>
      <p:ext uri="{BB962C8B-B14F-4D97-AF65-F5344CB8AC3E}">
        <p14:creationId xmlns:p14="http://schemas.microsoft.com/office/powerpoint/2010/main" val="84746920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2"/>
          <p:cNvSpPr>
            <a:spLocks noGrp="1" noRot="1" noChangeAspect="1" noChangeArrowheads="1" noTextEdit="1"/>
          </p:cNvSpPr>
          <p:nvPr>
            <p:ph type="sldImg"/>
          </p:nvPr>
        </p:nvSpPr>
        <p:spPr>
          <a:ln/>
        </p:spPr>
      </p:sp>
      <p:sp>
        <p:nvSpPr>
          <p:cNvPr id="18434" name="Rectangle 3"/>
          <p:cNvSpPr>
            <a:spLocks noGrp="1" noChangeArrowheads="1"/>
          </p:cNvSpPr>
          <p:nvPr>
            <p:ph type="body" idx="1"/>
          </p:nvPr>
        </p:nvSpPr>
        <p:spPr>
          <a:noFill/>
          <a:ln/>
        </p:spPr>
        <p:txBody>
          <a:bodyPr/>
          <a:lstStyle/>
          <a:p>
            <a:endParaRPr lang="ru-RU"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1" name="Rectangle 2"/>
          <p:cNvSpPr>
            <a:spLocks noGrp="1" noRot="1" noChangeAspect="1" noChangeArrowheads="1" noTextEdit="1"/>
          </p:cNvSpPr>
          <p:nvPr>
            <p:ph type="sldImg"/>
          </p:nvPr>
        </p:nvSpPr>
        <p:spPr>
          <a:ln/>
        </p:spPr>
      </p:sp>
      <p:sp>
        <p:nvSpPr>
          <p:cNvPr id="112642" name="Rectangle 3"/>
          <p:cNvSpPr>
            <a:spLocks noGrp="1" noChangeArrowheads="1"/>
          </p:cNvSpPr>
          <p:nvPr>
            <p:ph type="body" idx="1"/>
          </p:nvPr>
        </p:nvSpPr>
        <p:spPr>
          <a:noFill/>
          <a:ln/>
        </p:spPr>
        <p:txBody>
          <a:bodyPr/>
          <a:lstStyle/>
          <a:p>
            <a:pPr marL="228600" indent="-228600"/>
            <a:endParaRPr lang="ru-RU"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89" name="Rectangle 2"/>
          <p:cNvSpPr>
            <a:spLocks noGrp="1" noRot="1" noChangeAspect="1" noChangeArrowheads="1" noTextEdit="1"/>
          </p:cNvSpPr>
          <p:nvPr>
            <p:ph type="sldImg"/>
          </p:nvPr>
        </p:nvSpPr>
        <p:spPr>
          <a:ln/>
        </p:spPr>
      </p:sp>
      <p:sp>
        <p:nvSpPr>
          <p:cNvPr id="114690" name="Rectangle 3"/>
          <p:cNvSpPr>
            <a:spLocks noGrp="1" noChangeArrowheads="1"/>
          </p:cNvSpPr>
          <p:nvPr>
            <p:ph type="body" idx="1"/>
          </p:nvPr>
        </p:nvSpPr>
        <p:spPr>
          <a:noFill/>
          <a:ln/>
        </p:spPr>
        <p:txBody>
          <a:bodyPr/>
          <a:lstStyle/>
          <a:p>
            <a:endParaRPr lang="ru-RU"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1" name="Rectangle 2"/>
          <p:cNvSpPr>
            <a:spLocks noGrp="1" noRot="1" noChangeAspect="1" noChangeArrowheads="1" noTextEdit="1"/>
          </p:cNvSpPr>
          <p:nvPr>
            <p:ph type="sldImg"/>
          </p:nvPr>
        </p:nvSpPr>
        <p:spPr>
          <a:ln/>
        </p:spPr>
      </p:sp>
      <p:sp>
        <p:nvSpPr>
          <p:cNvPr id="117762" name="Rectangle 3"/>
          <p:cNvSpPr>
            <a:spLocks noGrp="1" noChangeArrowheads="1"/>
          </p:cNvSpPr>
          <p:nvPr>
            <p:ph type="body" idx="1"/>
          </p:nvPr>
        </p:nvSpPr>
        <p:spPr>
          <a:noFill/>
          <a:ln/>
        </p:spPr>
        <p:txBody>
          <a:bodyPr/>
          <a:lstStyle/>
          <a:p>
            <a:endParaRPr lang="ru-RU"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2"/>
          <p:cNvSpPr>
            <a:spLocks noGrp="1" noRot="1" noChangeAspect="1" noChangeArrowheads="1" noTextEdit="1"/>
          </p:cNvSpPr>
          <p:nvPr>
            <p:ph type="sldImg"/>
          </p:nvPr>
        </p:nvSpPr>
        <p:spPr>
          <a:ln/>
        </p:spPr>
      </p:sp>
      <p:sp>
        <p:nvSpPr>
          <p:cNvPr id="20482" name="Rectangle 3"/>
          <p:cNvSpPr>
            <a:spLocks noGrp="1" noChangeArrowheads="1"/>
          </p:cNvSpPr>
          <p:nvPr>
            <p:ph type="body" idx="1"/>
          </p:nvPr>
        </p:nvSpPr>
        <p:spPr>
          <a:noFill/>
          <a:ln/>
        </p:spPr>
        <p:txBody>
          <a:bodyPr/>
          <a:lstStyle/>
          <a:p>
            <a:pPr>
              <a:lnSpc>
                <a:spcPct val="80000"/>
              </a:lnSpc>
            </a:pPr>
            <a:r>
              <a:rPr lang="ru-RU" sz="800" dirty="0" smtClean="0"/>
              <a:t>1.В дошкольном учреждении должны быть созданы условия для развития речи детей в общении со взрослыми и сверстниками:</a:t>
            </a:r>
          </a:p>
          <a:p>
            <a:pPr>
              <a:lnSpc>
                <a:spcPct val="80000"/>
              </a:lnSpc>
            </a:pPr>
            <a:r>
              <a:rPr lang="ru-RU" sz="800" dirty="0" smtClean="0"/>
              <a:t>-  сотрудники побуждают детей обращаться к взрослым с вопросами, суждениями, высказываниями;</a:t>
            </a:r>
          </a:p>
          <a:p>
            <a:pPr>
              <a:lnSpc>
                <a:spcPct val="80000"/>
              </a:lnSpc>
            </a:pPr>
            <a:r>
              <a:rPr lang="ru-RU" sz="800" dirty="0" smtClean="0"/>
              <a:t>-  сотрудники побуждают детей к речевому общению между собой.</a:t>
            </a:r>
            <a:endParaRPr lang="ru-RU" sz="800" b="1" dirty="0" smtClean="0"/>
          </a:p>
          <a:p>
            <a:pPr>
              <a:lnSpc>
                <a:spcPct val="80000"/>
              </a:lnSpc>
            </a:pPr>
            <a:r>
              <a:rPr lang="ru-RU" sz="800" b="1" dirty="0" smtClean="0"/>
              <a:t>2.</a:t>
            </a:r>
            <a:r>
              <a:rPr lang="ru-RU" sz="800" dirty="0" smtClean="0"/>
              <a:t> Сотрудники задают детям образцы правильной литературной речи:</a:t>
            </a:r>
          </a:p>
          <a:p>
            <a:pPr>
              <a:lnSpc>
                <a:spcPct val="80000"/>
              </a:lnSpc>
            </a:pPr>
            <a:r>
              <a:rPr lang="ru-RU" sz="800" dirty="0" smtClean="0"/>
              <a:t>-  речь сотрудников четкая, ясная, красочная, полная, грамматически правильная;</a:t>
            </a:r>
          </a:p>
          <a:p>
            <a:pPr>
              <a:lnSpc>
                <a:spcPct val="80000"/>
              </a:lnSpc>
            </a:pPr>
            <a:r>
              <a:rPr lang="ru-RU" sz="800" dirty="0" smtClean="0"/>
              <a:t>-  в речь включаются разнообразные образцы речевого этикета.</a:t>
            </a:r>
            <a:endParaRPr lang="ru-RU" sz="800" b="1" dirty="0" smtClean="0"/>
          </a:p>
          <a:p>
            <a:pPr>
              <a:lnSpc>
                <a:spcPct val="80000"/>
              </a:lnSpc>
            </a:pPr>
            <a:r>
              <a:rPr lang="ru-RU" sz="800" b="1" dirty="0" smtClean="0"/>
              <a:t>3.</a:t>
            </a:r>
            <a:r>
              <a:rPr lang="ru-RU" sz="800" dirty="0" smtClean="0"/>
              <a:t> Сотрудники обеспечивают развитие звуковой культуры речи со стороны детей в соответствии с их возрастными особенностями:</a:t>
            </a:r>
          </a:p>
          <a:p>
            <a:pPr>
              <a:lnSpc>
                <a:spcPct val="80000"/>
              </a:lnSpc>
            </a:pPr>
            <a:r>
              <a:rPr lang="ru-RU" sz="800" dirty="0" smtClean="0"/>
              <a:t>-  следят за правильным произношением, в случае необходимости поправляют и упражняют детей (организуют звукоподражательные игры, проводят занятия по звуковому анализу слова, используют </a:t>
            </a:r>
            <a:r>
              <a:rPr lang="ru-RU" sz="800" dirty="0" err="1" smtClean="0"/>
              <a:t>чистоговорки</a:t>
            </a:r>
            <a:r>
              <a:rPr lang="ru-RU" sz="800" dirty="0" smtClean="0"/>
              <a:t>, скороговорки, загадки, стихотворения);</a:t>
            </a:r>
          </a:p>
          <a:p>
            <a:pPr>
              <a:lnSpc>
                <a:spcPct val="80000"/>
              </a:lnSpc>
            </a:pPr>
            <a:r>
              <a:rPr lang="ru-RU" sz="800" dirty="0" smtClean="0"/>
              <a:t>-  наблюдают за темпом и громкостью речи детей, в случае необходимости деликатно поправляют их.</a:t>
            </a:r>
            <a:endParaRPr lang="ru-RU" sz="800" b="1" dirty="0" smtClean="0"/>
          </a:p>
          <a:p>
            <a:pPr>
              <a:lnSpc>
                <a:spcPct val="80000"/>
              </a:lnSpc>
            </a:pPr>
            <a:r>
              <a:rPr lang="ru-RU" sz="800" b="1" dirty="0" smtClean="0"/>
              <a:t>4.</a:t>
            </a:r>
            <a:r>
              <a:rPr lang="ru-RU" sz="800" dirty="0" smtClean="0"/>
              <a:t> Сотрудники обеспечивают детям условия для обогащения их словаря с учетом возрастных особенностей:</a:t>
            </a:r>
          </a:p>
          <a:p>
            <a:pPr>
              <a:lnSpc>
                <a:spcPct val="80000"/>
              </a:lnSpc>
            </a:pPr>
            <a:r>
              <a:rPr lang="ru-RU" sz="800" dirty="0" smtClean="0"/>
              <a:t>-  сотрудники обеспечивают детям условия для включения детьми называемых предметов и явлений в игру и предметную деятельность;</a:t>
            </a:r>
          </a:p>
          <a:p>
            <a:pPr>
              <a:lnSpc>
                <a:spcPct val="80000"/>
              </a:lnSpc>
            </a:pPr>
            <a:r>
              <a:rPr lang="ru-RU" sz="800" dirty="0" smtClean="0"/>
              <a:t>-  помогают ребенку овладеть названием предметов и явлений, их свойств, рассказывать о них;</a:t>
            </a:r>
          </a:p>
          <a:p>
            <a:pPr>
              <a:lnSpc>
                <a:spcPct val="80000"/>
              </a:lnSpc>
            </a:pPr>
            <a:r>
              <a:rPr lang="ru-RU" sz="800" dirty="0" smtClean="0"/>
              <a:t>-  обеспечивают развитие образной стороны речи (переносный смысл слов);</a:t>
            </a:r>
          </a:p>
          <a:p>
            <a:pPr>
              <a:lnSpc>
                <a:spcPct val="80000"/>
              </a:lnSpc>
            </a:pPr>
            <a:r>
              <a:rPr lang="ru-RU" sz="800" dirty="0" smtClean="0"/>
              <a:t>-  знакомят детей с синонимами, антонимами, омонимами.</a:t>
            </a:r>
            <a:endParaRPr lang="ru-RU" sz="800" b="1" dirty="0" smtClean="0"/>
          </a:p>
          <a:p>
            <a:pPr>
              <a:lnSpc>
                <a:spcPct val="80000"/>
              </a:lnSpc>
            </a:pPr>
            <a:r>
              <a:rPr lang="ru-RU" sz="800" b="1" dirty="0" smtClean="0"/>
              <a:t>5.</a:t>
            </a:r>
            <a:r>
              <a:rPr lang="ru-RU" sz="800" dirty="0" smtClean="0"/>
              <a:t> Сотрудники создают условия для овладения детьми грамматическим строем речи:</a:t>
            </a:r>
          </a:p>
          <a:p>
            <a:pPr>
              <a:lnSpc>
                <a:spcPct val="80000"/>
              </a:lnSpc>
            </a:pPr>
            <a:r>
              <a:rPr lang="ru-RU" sz="800" dirty="0" smtClean="0"/>
              <a:t>-  учат правильно связывать слова в падеже, числе, во времени, роде, пользоваться суффиксами;</a:t>
            </a:r>
          </a:p>
          <a:p>
            <a:pPr>
              <a:lnSpc>
                <a:spcPct val="80000"/>
              </a:lnSpc>
            </a:pPr>
            <a:r>
              <a:rPr lang="ru-RU" sz="800" dirty="0" smtClean="0"/>
              <a:t>-  учат формулировать вопросы и отвечать на них, строить предложения.</a:t>
            </a:r>
            <a:endParaRPr lang="ru-RU" sz="800" b="1" dirty="0" smtClean="0"/>
          </a:p>
          <a:p>
            <a:pPr>
              <a:lnSpc>
                <a:spcPct val="80000"/>
              </a:lnSpc>
            </a:pPr>
            <a:r>
              <a:rPr lang="ru-RU" sz="800" b="1" dirty="0" smtClean="0"/>
              <a:t>6.</a:t>
            </a:r>
            <a:r>
              <a:rPr lang="ru-RU" sz="800" dirty="0" smtClean="0"/>
              <a:t> Сотрудники развивают у детей связную речь с учетом их возрастных особенностей:</a:t>
            </a:r>
          </a:p>
          <a:p>
            <a:pPr>
              <a:lnSpc>
                <a:spcPct val="80000"/>
              </a:lnSpc>
            </a:pPr>
            <a:r>
              <a:rPr lang="ru-RU" sz="800" dirty="0" smtClean="0"/>
              <a:t>-  поощряют детей к рассказыванию, развернутому изложению определенного содержания;</a:t>
            </a:r>
          </a:p>
          <a:p>
            <a:pPr>
              <a:lnSpc>
                <a:spcPct val="80000"/>
              </a:lnSpc>
            </a:pPr>
            <a:r>
              <a:rPr lang="ru-RU" sz="800" dirty="0" smtClean="0"/>
              <a:t>-  организуют диалоги между детьми и со взрослыми.</a:t>
            </a:r>
            <a:endParaRPr lang="ru-RU" sz="800" b="1" dirty="0" smtClean="0"/>
          </a:p>
          <a:p>
            <a:pPr>
              <a:lnSpc>
                <a:spcPct val="80000"/>
              </a:lnSpc>
            </a:pPr>
            <a:r>
              <a:rPr lang="ru-RU" sz="800" b="1" dirty="0" smtClean="0"/>
              <a:t>7.</a:t>
            </a:r>
            <a:r>
              <a:rPr lang="ru-RU" sz="800" dirty="0" smtClean="0"/>
              <a:t> Уделяют специальное внимание развитию у детей понимания речи, упражняя детей в выполнении словесной инструкции.</a:t>
            </a:r>
            <a:endParaRPr lang="ru-RU" sz="800" b="1" dirty="0" smtClean="0"/>
          </a:p>
          <a:p>
            <a:pPr>
              <a:lnSpc>
                <a:spcPct val="80000"/>
              </a:lnSpc>
            </a:pPr>
            <a:r>
              <a:rPr lang="ru-RU" sz="800" b="1" dirty="0" smtClean="0"/>
              <a:t>8.</a:t>
            </a:r>
            <a:r>
              <a:rPr lang="ru-RU" sz="800" dirty="0" smtClean="0"/>
              <a:t> Сотрудники создают условия для развития планирующей и регулирующей функции речи детей в соответствии с их возрастными особенностями:</a:t>
            </a:r>
          </a:p>
          <a:p>
            <a:pPr>
              <a:lnSpc>
                <a:spcPct val="80000"/>
              </a:lnSpc>
            </a:pPr>
            <a:r>
              <a:rPr lang="ru-RU" sz="800" dirty="0" smtClean="0"/>
              <a:t>-  стимулируют детей комментировать свою речь;</a:t>
            </a:r>
          </a:p>
          <a:p>
            <a:pPr>
              <a:lnSpc>
                <a:spcPct val="80000"/>
              </a:lnSpc>
            </a:pPr>
            <a:r>
              <a:rPr lang="ru-RU" sz="800" dirty="0" smtClean="0"/>
              <a:t>-  упражняют в умении планировать свою деятельность.</a:t>
            </a:r>
            <a:endParaRPr lang="ru-RU" sz="800" b="1" dirty="0" smtClean="0"/>
          </a:p>
          <a:p>
            <a:pPr>
              <a:lnSpc>
                <a:spcPct val="80000"/>
              </a:lnSpc>
            </a:pPr>
            <a:r>
              <a:rPr lang="ru-RU" sz="800" b="1" dirty="0" smtClean="0"/>
              <a:t>9.</a:t>
            </a:r>
            <a:r>
              <a:rPr lang="ru-RU" sz="800" dirty="0" smtClean="0"/>
              <a:t> Приобщают детей к культуре чтения художественной литературы.</a:t>
            </a:r>
            <a:endParaRPr lang="ru-RU" sz="800" b="1" dirty="0" smtClean="0"/>
          </a:p>
          <a:p>
            <a:pPr>
              <a:lnSpc>
                <a:spcPct val="80000"/>
              </a:lnSpc>
            </a:pPr>
            <a:r>
              <a:rPr lang="ru-RU" sz="800" b="1" dirty="0" smtClean="0"/>
              <a:t>10.</a:t>
            </a:r>
            <a:r>
              <a:rPr lang="ru-RU" sz="800" dirty="0" smtClean="0"/>
              <a:t> Сотрудники поощряют детское словотворчество. </a:t>
            </a:r>
          </a:p>
          <a:p>
            <a:pPr>
              <a:lnSpc>
                <a:spcPct val="80000"/>
              </a:lnSpc>
            </a:pPr>
            <a:endParaRPr lang="ru-RU" sz="800" dirty="0"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5" name="Rectangle 2"/>
          <p:cNvSpPr>
            <a:spLocks noGrp="1" noRot="1" noChangeAspect="1" noChangeArrowheads="1" noTextEdit="1"/>
          </p:cNvSpPr>
          <p:nvPr>
            <p:ph type="sldImg"/>
          </p:nvPr>
        </p:nvSpPr>
        <p:spPr>
          <a:ln/>
        </p:spPr>
      </p:sp>
      <p:sp>
        <p:nvSpPr>
          <p:cNvPr id="93186" name="Rectangle 3"/>
          <p:cNvSpPr>
            <a:spLocks noGrp="1" noChangeArrowheads="1"/>
          </p:cNvSpPr>
          <p:nvPr>
            <p:ph type="body" idx="1"/>
          </p:nvPr>
        </p:nvSpPr>
        <p:spPr>
          <a:noFill/>
          <a:ln/>
        </p:spPr>
        <p:txBody>
          <a:bodyPr/>
          <a:lstStyle/>
          <a:p>
            <a:endParaRPr lang="ru-RU" sz="900"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7" name="Rectangle 2"/>
          <p:cNvSpPr>
            <a:spLocks noGrp="1" noRot="1" noChangeAspect="1" noChangeArrowheads="1" noTextEdit="1"/>
          </p:cNvSpPr>
          <p:nvPr>
            <p:ph type="sldImg"/>
          </p:nvPr>
        </p:nvSpPr>
        <p:spPr>
          <a:ln/>
        </p:spPr>
      </p:sp>
      <p:sp>
        <p:nvSpPr>
          <p:cNvPr id="91138" name="Rectangle 3"/>
          <p:cNvSpPr>
            <a:spLocks noGrp="1" noChangeArrowheads="1"/>
          </p:cNvSpPr>
          <p:nvPr>
            <p:ph type="body" idx="1"/>
          </p:nvPr>
        </p:nvSpPr>
        <p:spPr>
          <a:noFill/>
          <a:ln/>
        </p:spPr>
        <p:txBody>
          <a:bodyPr/>
          <a:lstStyle/>
          <a:p>
            <a:endParaRPr lang="ru-RU" dirty="0"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5" name="Rectangle 2"/>
          <p:cNvSpPr>
            <a:spLocks noGrp="1" noRot="1" noChangeAspect="1" noChangeArrowheads="1" noTextEdit="1"/>
          </p:cNvSpPr>
          <p:nvPr>
            <p:ph type="sldImg"/>
          </p:nvPr>
        </p:nvSpPr>
        <p:spPr>
          <a:ln/>
        </p:spPr>
      </p:sp>
      <p:sp>
        <p:nvSpPr>
          <p:cNvPr id="98306" name="Rectangle 3"/>
          <p:cNvSpPr>
            <a:spLocks noGrp="1" noChangeArrowheads="1"/>
          </p:cNvSpPr>
          <p:nvPr>
            <p:ph type="body" idx="1"/>
          </p:nvPr>
        </p:nvSpPr>
        <p:spPr>
          <a:noFill/>
          <a:ln/>
        </p:spPr>
        <p:txBody>
          <a:bodyPr/>
          <a:lstStyle/>
          <a:p>
            <a:endParaRPr lang="ru-RU"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3" name="Rectangle 2"/>
          <p:cNvSpPr>
            <a:spLocks noGrp="1" noRot="1" noChangeAspect="1" noChangeArrowheads="1" noTextEdit="1"/>
          </p:cNvSpPr>
          <p:nvPr>
            <p:ph type="sldImg"/>
          </p:nvPr>
        </p:nvSpPr>
        <p:spPr>
          <a:ln/>
        </p:spPr>
      </p:sp>
      <p:sp>
        <p:nvSpPr>
          <p:cNvPr id="100354" name="Rectangle 3"/>
          <p:cNvSpPr>
            <a:spLocks noGrp="1" noChangeArrowheads="1"/>
          </p:cNvSpPr>
          <p:nvPr>
            <p:ph type="body" idx="1"/>
          </p:nvPr>
        </p:nvSpPr>
        <p:spPr>
          <a:noFill/>
          <a:ln/>
        </p:spPr>
        <p:txBody>
          <a:bodyPr/>
          <a:lstStyle/>
          <a:p>
            <a:r>
              <a:rPr lang="ru-RU" smtClean="0"/>
              <a:t>  </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7" name="Rectangle 2"/>
          <p:cNvSpPr>
            <a:spLocks noGrp="1" noRot="1" noChangeAspect="1" noChangeArrowheads="1" noTextEdit="1"/>
          </p:cNvSpPr>
          <p:nvPr>
            <p:ph type="sldImg"/>
          </p:nvPr>
        </p:nvSpPr>
        <p:spPr>
          <a:ln/>
        </p:spPr>
      </p:sp>
      <p:sp>
        <p:nvSpPr>
          <p:cNvPr id="106498" name="Rectangle 3"/>
          <p:cNvSpPr>
            <a:spLocks noGrp="1" noChangeArrowheads="1"/>
          </p:cNvSpPr>
          <p:nvPr>
            <p:ph type="body" idx="1"/>
          </p:nvPr>
        </p:nvSpPr>
        <p:spPr>
          <a:noFill/>
          <a:ln/>
        </p:spPr>
        <p:txBody>
          <a:bodyPr/>
          <a:lstStyle/>
          <a:p>
            <a:endParaRPr lang="ru-RU"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5" name="Rectangle 2"/>
          <p:cNvSpPr>
            <a:spLocks noGrp="1" noRot="1" noChangeAspect="1" noChangeArrowheads="1" noTextEdit="1"/>
          </p:cNvSpPr>
          <p:nvPr>
            <p:ph type="sldImg"/>
          </p:nvPr>
        </p:nvSpPr>
        <p:spPr>
          <a:ln/>
        </p:spPr>
      </p:sp>
      <p:sp>
        <p:nvSpPr>
          <p:cNvPr id="108546" name="Rectangle 3"/>
          <p:cNvSpPr>
            <a:spLocks noGrp="1" noChangeArrowheads="1"/>
          </p:cNvSpPr>
          <p:nvPr>
            <p:ph type="body" idx="1"/>
          </p:nvPr>
        </p:nvSpPr>
        <p:spPr>
          <a:noFill/>
          <a:ln/>
        </p:spPr>
        <p:txBody>
          <a:bodyPr/>
          <a:lstStyle/>
          <a:p>
            <a:endParaRPr lang="ru-RU"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3" name="Rectangle 2"/>
          <p:cNvSpPr>
            <a:spLocks noGrp="1" noRot="1" noChangeAspect="1" noChangeArrowheads="1" noTextEdit="1"/>
          </p:cNvSpPr>
          <p:nvPr>
            <p:ph type="sldImg"/>
          </p:nvPr>
        </p:nvSpPr>
        <p:spPr>
          <a:ln/>
        </p:spPr>
      </p:sp>
      <p:sp>
        <p:nvSpPr>
          <p:cNvPr id="110594" name="Rectangle 3"/>
          <p:cNvSpPr>
            <a:spLocks noGrp="1" noChangeArrowheads="1"/>
          </p:cNvSpPr>
          <p:nvPr>
            <p:ph type="body" idx="1"/>
          </p:nvPr>
        </p:nvSpPr>
        <p:spPr>
          <a:noFill/>
          <a:ln/>
        </p:spPr>
        <p:txBody>
          <a:bodyPr/>
          <a:lstStyle/>
          <a:p>
            <a:endParaRPr lang="ru-RU" smtClean="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10" name="Прямоугольный треугольник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Заголовок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grpSp>
        <p:nvGrpSpPr>
          <p:cNvPr id="2" name="Группа 1"/>
          <p:cNvGrpSpPr/>
          <p:nvPr/>
        </p:nvGrpSpPr>
        <p:grpSpPr>
          <a:xfrm>
            <a:off x="-3765" y="4953000"/>
            <a:ext cx="9147765" cy="1912088"/>
            <a:chOff x="-3765" y="4832896"/>
            <a:chExt cx="9147765" cy="2032192"/>
          </a:xfrm>
        </p:grpSpPr>
        <p:sp>
          <p:nvSpPr>
            <p:cNvPr id="7" name="Полилиния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Полилиния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Полилиния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Прямая соединительная линия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Дата 29"/>
          <p:cNvSpPr>
            <a:spLocks noGrp="1"/>
          </p:cNvSpPr>
          <p:nvPr>
            <p:ph type="dt" sz="half" idx="10"/>
          </p:nvPr>
        </p:nvSpPr>
        <p:spPr/>
        <p:txBody>
          <a:bodyPr/>
          <a:lstStyle>
            <a:lvl1pPr>
              <a:defRPr>
                <a:solidFill>
                  <a:srgbClr val="FFFFFF"/>
                </a:solidFill>
              </a:defRPr>
            </a:lvl1pPr>
            <a:extLst/>
          </a:lstStyle>
          <a:p>
            <a:pPr>
              <a:defRPr/>
            </a:pPr>
            <a:endParaRPr lang="en-US"/>
          </a:p>
        </p:txBody>
      </p:sp>
      <p:sp>
        <p:nvSpPr>
          <p:cNvPr id="19" name="Нижний колонтитул 18"/>
          <p:cNvSpPr>
            <a:spLocks noGrp="1"/>
          </p:cNvSpPr>
          <p:nvPr>
            <p:ph type="ftr" sz="quarter" idx="11"/>
          </p:nvPr>
        </p:nvSpPr>
        <p:spPr/>
        <p:txBody>
          <a:bodyPr/>
          <a:lstStyle>
            <a:lvl1pPr>
              <a:defRPr>
                <a:solidFill>
                  <a:schemeClr val="accent1">
                    <a:tint val="20000"/>
                  </a:schemeClr>
                </a:solidFill>
              </a:defRPr>
            </a:lvl1pPr>
            <a:extLst/>
          </a:lstStyle>
          <a:p>
            <a:pPr>
              <a:defRPr/>
            </a:pPr>
            <a:r>
              <a:rPr lang="en-US" smtClean="0"/>
              <a:t>www.themegallery.com</a:t>
            </a:r>
            <a:endParaRPr lang="en-US"/>
          </a:p>
        </p:txBody>
      </p:sp>
      <p:sp>
        <p:nvSpPr>
          <p:cNvPr id="27" name="Номер слайда 26"/>
          <p:cNvSpPr>
            <a:spLocks noGrp="1"/>
          </p:cNvSpPr>
          <p:nvPr>
            <p:ph type="sldNum" sz="quarter" idx="12"/>
          </p:nvPr>
        </p:nvSpPr>
        <p:spPr/>
        <p:txBody>
          <a:bodyPr/>
          <a:lstStyle>
            <a:lvl1pPr>
              <a:defRPr>
                <a:solidFill>
                  <a:srgbClr val="FFFFFF"/>
                </a:solidFill>
              </a:defRPr>
            </a:lvl1pPr>
            <a:extLst/>
          </a:lstStyle>
          <a:p>
            <a:pPr>
              <a:defRPr/>
            </a:pPr>
            <a:fld id="{A7DB761A-3483-48CC-8AB1-6546B7A084DB}" type="slidenum">
              <a:rPr lang="en-US" smtClean="0"/>
              <a:pPr>
                <a:defRPr/>
              </a:pPr>
              <a:t>‹#›</a:t>
            </a:fld>
            <a:endParaRPr lang="en-US"/>
          </a:p>
        </p:txBody>
      </p:sp>
    </p:spTree>
  </p:cSld>
  <p:clrMapOvr>
    <a:masterClrMapping/>
  </p:clrMapOvr>
  <p:hf sldNum="0" hd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1481329"/>
            <a:ext cx="8229600" cy="4386071"/>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pPr>
              <a:defRPr/>
            </a:pPr>
            <a:endParaRPr lang="en-US"/>
          </a:p>
        </p:txBody>
      </p:sp>
      <p:sp>
        <p:nvSpPr>
          <p:cNvPr id="5" name="Нижний колонтитул 4"/>
          <p:cNvSpPr>
            <a:spLocks noGrp="1"/>
          </p:cNvSpPr>
          <p:nvPr>
            <p:ph type="ftr" sz="quarter" idx="11"/>
          </p:nvPr>
        </p:nvSpPr>
        <p:spPr/>
        <p:txBody>
          <a:bodyPr/>
          <a:lstStyle>
            <a:extLst/>
          </a:lstStyle>
          <a:p>
            <a:pPr>
              <a:defRPr/>
            </a:pPr>
            <a:r>
              <a:rPr lang="en-US" smtClean="0"/>
              <a:t>www.themegallery.com</a:t>
            </a:r>
            <a:endParaRPr lang="en-US"/>
          </a:p>
        </p:txBody>
      </p:sp>
      <p:sp>
        <p:nvSpPr>
          <p:cNvPr id="6" name="Номер слайда 5"/>
          <p:cNvSpPr>
            <a:spLocks noGrp="1"/>
          </p:cNvSpPr>
          <p:nvPr>
            <p:ph type="sldNum" sz="quarter" idx="12"/>
          </p:nvPr>
        </p:nvSpPr>
        <p:spPr/>
        <p:txBody>
          <a:bodyPr/>
          <a:lstStyle>
            <a:extLst/>
          </a:lstStyle>
          <a:p>
            <a:pPr>
              <a:defRPr/>
            </a:pPr>
            <a:fld id="{F5A0D5AE-A3BD-484F-A607-6CD47F8F5A85}" type="slidenum">
              <a:rPr lang="en-US" smtClean="0"/>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44013" y="274640"/>
            <a:ext cx="1777470" cy="5592761"/>
          </a:xfrm>
        </p:spPr>
        <p:txBody>
          <a:bodyPr vert="eaVe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41"/>
            <a:ext cx="6324600" cy="5592760"/>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pPr>
              <a:defRPr/>
            </a:pPr>
            <a:endParaRPr lang="en-US"/>
          </a:p>
        </p:txBody>
      </p:sp>
      <p:sp>
        <p:nvSpPr>
          <p:cNvPr id="5" name="Нижний колонтитул 4"/>
          <p:cNvSpPr>
            <a:spLocks noGrp="1"/>
          </p:cNvSpPr>
          <p:nvPr>
            <p:ph type="ftr" sz="quarter" idx="11"/>
          </p:nvPr>
        </p:nvSpPr>
        <p:spPr/>
        <p:txBody>
          <a:bodyPr/>
          <a:lstStyle>
            <a:extLst/>
          </a:lstStyle>
          <a:p>
            <a:pPr>
              <a:defRPr/>
            </a:pPr>
            <a:r>
              <a:rPr lang="en-US" smtClean="0"/>
              <a:t>www.themegallery.com</a:t>
            </a:r>
            <a:endParaRPr lang="en-US"/>
          </a:p>
        </p:txBody>
      </p:sp>
      <p:sp>
        <p:nvSpPr>
          <p:cNvPr id="6" name="Номер слайда 5"/>
          <p:cNvSpPr>
            <a:spLocks noGrp="1"/>
          </p:cNvSpPr>
          <p:nvPr>
            <p:ph type="sldNum" sz="quarter" idx="12"/>
          </p:nvPr>
        </p:nvSpPr>
        <p:spPr/>
        <p:txBody>
          <a:bodyPr/>
          <a:lstStyle>
            <a:extLst/>
          </a:lstStyle>
          <a:p>
            <a:pPr>
              <a:defRPr/>
            </a:pPr>
            <a:fld id="{763B9F61-E11E-4B44-9921-814BC88AD585}" type="slidenum">
              <a:rPr lang="en-US" smtClean="0"/>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pPr>
              <a:defRPr/>
            </a:pPr>
            <a:endParaRPr lang="en-US"/>
          </a:p>
        </p:txBody>
      </p:sp>
      <p:sp>
        <p:nvSpPr>
          <p:cNvPr id="5" name="Нижний колонтитул 4"/>
          <p:cNvSpPr>
            <a:spLocks noGrp="1"/>
          </p:cNvSpPr>
          <p:nvPr>
            <p:ph type="ftr" sz="quarter" idx="11"/>
          </p:nvPr>
        </p:nvSpPr>
        <p:spPr/>
        <p:txBody>
          <a:bodyPr/>
          <a:lstStyle>
            <a:extLst/>
          </a:lstStyle>
          <a:p>
            <a:pPr>
              <a:defRPr/>
            </a:pPr>
            <a:r>
              <a:rPr lang="en-US" smtClean="0"/>
              <a:t>www.themegallery.com</a:t>
            </a:r>
            <a:endParaRPr lang="en-US"/>
          </a:p>
        </p:txBody>
      </p:sp>
      <p:sp>
        <p:nvSpPr>
          <p:cNvPr id="6" name="Номер слайда 5"/>
          <p:cNvSpPr>
            <a:spLocks noGrp="1"/>
          </p:cNvSpPr>
          <p:nvPr>
            <p:ph type="sldNum" sz="quarter" idx="12"/>
          </p:nvPr>
        </p:nvSpPr>
        <p:spPr/>
        <p:txBody>
          <a:bodyPr/>
          <a:lstStyle>
            <a:extLst/>
          </a:lstStyle>
          <a:p>
            <a:pPr>
              <a:defRPr/>
            </a:pPr>
            <a:fld id="{AF0FC6E4-E5EC-4221-9C87-A2B2D1813B8C}" type="slidenum">
              <a:rPr lang="en-US" smtClean="0"/>
              <a:pPr>
                <a:defRPr/>
              </a:pPr>
              <a:t>‹#›</a:t>
            </a:fld>
            <a:endParaRPr lang="en-US"/>
          </a:p>
        </p:txBody>
      </p:sp>
      <p:sp>
        <p:nvSpPr>
          <p:cNvPr id="7" name="Заголовок 6"/>
          <p:cNvSpPr>
            <a:spLocks noGrp="1"/>
          </p:cNvSpPr>
          <p:nvPr>
            <p:ph type="title"/>
          </p:nvPr>
        </p:nvSpPr>
        <p:spPr/>
        <p:txBody>
          <a:bodyPr rtlCol="0"/>
          <a:lstStyle>
            <a:extLst/>
          </a:lstStyle>
          <a:p>
            <a:r>
              <a:rPr kumimoji="0" lang="ru-RU" smtClean="0"/>
              <a:t>Образец заголовка</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extLst/>
          </a:lstStyle>
          <a:p>
            <a:pPr>
              <a:defRPr/>
            </a:pPr>
            <a:endParaRPr lang="en-US"/>
          </a:p>
        </p:txBody>
      </p:sp>
      <p:sp>
        <p:nvSpPr>
          <p:cNvPr id="5" name="Нижний колонтитул 4"/>
          <p:cNvSpPr>
            <a:spLocks noGrp="1"/>
          </p:cNvSpPr>
          <p:nvPr>
            <p:ph type="ftr" sz="quarter" idx="11"/>
          </p:nvPr>
        </p:nvSpPr>
        <p:spPr/>
        <p:txBody>
          <a:bodyPr/>
          <a:lstStyle>
            <a:extLst/>
          </a:lstStyle>
          <a:p>
            <a:pPr>
              <a:defRPr/>
            </a:pPr>
            <a:r>
              <a:rPr lang="en-US" smtClean="0"/>
              <a:t>www.themegallery.com</a:t>
            </a:r>
            <a:endParaRPr lang="en-US"/>
          </a:p>
        </p:txBody>
      </p:sp>
      <p:sp>
        <p:nvSpPr>
          <p:cNvPr id="6" name="Номер слайда 5"/>
          <p:cNvSpPr>
            <a:spLocks noGrp="1"/>
          </p:cNvSpPr>
          <p:nvPr>
            <p:ph type="sldNum" sz="quarter" idx="12"/>
          </p:nvPr>
        </p:nvSpPr>
        <p:spPr/>
        <p:txBody>
          <a:bodyPr/>
          <a:lstStyle>
            <a:extLst/>
          </a:lstStyle>
          <a:p>
            <a:pPr>
              <a:defRPr/>
            </a:pPr>
            <a:fld id="{B943FB29-3BC0-4A30-98BB-CD41A917E383}" type="slidenum">
              <a:rPr lang="en-US" smtClean="0"/>
              <a:pPr>
                <a:defRPr/>
              </a:pPr>
              <a:t>‹#›</a:t>
            </a:fld>
            <a:endParaRPr lang="en-US"/>
          </a:p>
        </p:txBody>
      </p:sp>
      <p:sp>
        <p:nvSpPr>
          <p:cNvPr id="7" name="Нашивка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Нашивка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3" name="Содержимое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pPr>
              <a:defRPr/>
            </a:pPr>
            <a:endParaRPr lang="en-US"/>
          </a:p>
        </p:txBody>
      </p:sp>
      <p:sp>
        <p:nvSpPr>
          <p:cNvPr id="6" name="Нижний колонтитул 5"/>
          <p:cNvSpPr>
            <a:spLocks noGrp="1"/>
          </p:cNvSpPr>
          <p:nvPr>
            <p:ph type="ftr" sz="quarter" idx="11"/>
          </p:nvPr>
        </p:nvSpPr>
        <p:spPr/>
        <p:txBody>
          <a:bodyPr/>
          <a:lstStyle>
            <a:extLst/>
          </a:lstStyle>
          <a:p>
            <a:pPr>
              <a:defRPr/>
            </a:pPr>
            <a:r>
              <a:rPr lang="en-US" smtClean="0"/>
              <a:t>www.themegallery.com</a:t>
            </a:r>
            <a:endParaRPr lang="en-US"/>
          </a:p>
        </p:txBody>
      </p:sp>
      <p:sp>
        <p:nvSpPr>
          <p:cNvPr id="7" name="Номер слайда 6"/>
          <p:cNvSpPr>
            <a:spLocks noGrp="1"/>
          </p:cNvSpPr>
          <p:nvPr>
            <p:ph type="sldNum" sz="quarter" idx="12"/>
          </p:nvPr>
        </p:nvSpPr>
        <p:spPr/>
        <p:txBody>
          <a:bodyPr/>
          <a:lstStyle>
            <a:extLst/>
          </a:lstStyle>
          <a:p>
            <a:pPr>
              <a:defRPr/>
            </a:pPr>
            <a:fld id="{DF0D6A04-4BB2-4D43-9049-DC315860A92D}" type="slidenum">
              <a:rPr lang="en-US" smtClean="0"/>
              <a:pPr>
                <a:defRPr/>
              </a:pPr>
              <a:t>‹#›</a:t>
            </a:fld>
            <a:endParaRPr lang="en-US"/>
          </a:p>
        </p:txBody>
      </p:sp>
      <p:sp>
        <p:nvSpPr>
          <p:cNvPr id="8" name="Заголовок 7"/>
          <p:cNvSpPr>
            <a:spLocks noGrp="1"/>
          </p:cNvSpPr>
          <p:nvPr>
            <p:ph type="title"/>
          </p:nvPr>
        </p:nvSpPr>
        <p:spPr/>
        <p:txBody>
          <a:bodyPr rtlCol="0"/>
          <a:lstStyle>
            <a:extLst/>
          </a:lstStyle>
          <a:p>
            <a:r>
              <a:rPr kumimoji="0" lang="ru-RU" smtClean="0"/>
              <a:t>Образец заголовка</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nchor="ctr"/>
          <a:lstStyle>
            <a:lvl1pPr>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pPr>
              <a:defRPr/>
            </a:pPr>
            <a:endParaRPr lang="en-US"/>
          </a:p>
        </p:txBody>
      </p:sp>
      <p:sp>
        <p:nvSpPr>
          <p:cNvPr id="8" name="Нижний колонтитул 7"/>
          <p:cNvSpPr>
            <a:spLocks noGrp="1"/>
          </p:cNvSpPr>
          <p:nvPr>
            <p:ph type="ftr" sz="quarter" idx="11"/>
          </p:nvPr>
        </p:nvSpPr>
        <p:spPr/>
        <p:txBody>
          <a:bodyPr/>
          <a:lstStyle>
            <a:extLst/>
          </a:lstStyle>
          <a:p>
            <a:pPr>
              <a:defRPr/>
            </a:pPr>
            <a:r>
              <a:rPr lang="en-US" smtClean="0"/>
              <a:t>www.themegallery.com</a:t>
            </a:r>
            <a:endParaRPr lang="en-US"/>
          </a:p>
        </p:txBody>
      </p:sp>
      <p:sp>
        <p:nvSpPr>
          <p:cNvPr id="9" name="Номер слайда 8"/>
          <p:cNvSpPr>
            <a:spLocks noGrp="1"/>
          </p:cNvSpPr>
          <p:nvPr>
            <p:ph type="sldNum" sz="quarter" idx="12"/>
          </p:nvPr>
        </p:nvSpPr>
        <p:spPr/>
        <p:txBody>
          <a:bodyPr/>
          <a:lstStyle>
            <a:extLst/>
          </a:lstStyle>
          <a:p>
            <a:pPr>
              <a:defRPr/>
            </a:pPr>
            <a:fld id="{A7DB761A-3483-48CC-8AB1-6546B7A084DB}" type="slidenum">
              <a:rPr lang="en-US" smtClean="0"/>
              <a:pPr>
                <a:defRPr/>
              </a:pPr>
              <a:t>‹#›</a:t>
            </a:fld>
            <a:endParaRPr lang="en-US"/>
          </a:p>
        </p:txBody>
      </p:sp>
    </p:spTree>
  </p:cSld>
  <p:clrMapOvr>
    <a:overrideClrMapping bg1="lt1" tx1="dk1" bg2="lt2" tx2="dk2" accent1="accent1" accent2="accent2" accent3="accent3" accent4="accent4" accent5="accent5" accent6="accent6" hlink="hlink" folHlink="folHlink"/>
  </p:clrMapOvr>
  <p:hf sldNum="0" hd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extLst/>
          </a:lstStyle>
          <a:p>
            <a:pPr>
              <a:defRPr/>
            </a:pPr>
            <a:endParaRPr lang="en-US"/>
          </a:p>
        </p:txBody>
      </p:sp>
      <p:sp>
        <p:nvSpPr>
          <p:cNvPr id="4" name="Нижний колонтитул 3"/>
          <p:cNvSpPr>
            <a:spLocks noGrp="1"/>
          </p:cNvSpPr>
          <p:nvPr>
            <p:ph type="ftr" sz="quarter" idx="11"/>
          </p:nvPr>
        </p:nvSpPr>
        <p:spPr/>
        <p:txBody>
          <a:bodyPr/>
          <a:lstStyle>
            <a:extLst/>
          </a:lstStyle>
          <a:p>
            <a:pPr>
              <a:defRPr/>
            </a:pPr>
            <a:r>
              <a:rPr lang="en-US" smtClean="0"/>
              <a:t>www.themegallery.com</a:t>
            </a:r>
            <a:endParaRPr lang="en-US"/>
          </a:p>
        </p:txBody>
      </p:sp>
      <p:sp>
        <p:nvSpPr>
          <p:cNvPr id="5" name="Номер слайда 4"/>
          <p:cNvSpPr>
            <a:spLocks noGrp="1"/>
          </p:cNvSpPr>
          <p:nvPr>
            <p:ph type="sldNum" sz="quarter" idx="12"/>
          </p:nvPr>
        </p:nvSpPr>
        <p:spPr/>
        <p:txBody>
          <a:bodyPr/>
          <a:lstStyle>
            <a:extLst/>
          </a:lstStyle>
          <a:p>
            <a:pPr>
              <a:defRPr/>
            </a:pPr>
            <a:fld id="{EC8C5F3E-25BB-46B7-B069-B1FD9DBC9C6F}" type="slidenum">
              <a:rPr lang="en-US" smtClean="0"/>
              <a:pPr>
                <a:defRPr/>
              </a:pPr>
              <a:t>‹#›</a:t>
            </a:fld>
            <a:endParaRPr lang="en-US"/>
          </a:p>
        </p:txBody>
      </p:sp>
      <p:sp>
        <p:nvSpPr>
          <p:cNvPr id="6" name="Заголовок 5"/>
          <p:cNvSpPr>
            <a:spLocks noGrp="1"/>
          </p:cNvSpPr>
          <p:nvPr>
            <p:ph type="title"/>
          </p:nvPr>
        </p:nvSpPr>
        <p:spPr/>
        <p:txBody>
          <a:bodyPr rtlCol="0"/>
          <a:lstStyle>
            <a:extLst/>
          </a:lstStyle>
          <a:p>
            <a:r>
              <a:rPr kumimoji="0" lang="ru-RU" smtClean="0"/>
              <a:t>Образец заголовка</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extLst/>
          </a:lstStyle>
          <a:p>
            <a:pPr>
              <a:defRPr/>
            </a:pPr>
            <a:endParaRPr lang="en-US"/>
          </a:p>
        </p:txBody>
      </p:sp>
      <p:sp>
        <p:nvSpPr>
          <p:cNvPr id="3" name="Нижний колонтитул 2"/>
          <p:cNvSpPr>
            <a:spLocks noGrp="1"/>
          </p:cNvSpPr>
          <p:nvPr>
            <p:ph type="ftr" sz="quarter" idx="11"/>
          </p:nvPr>
        </p:nvSpPr>
        <p:spPr/>
        <p:txBody>
          <a:bodyPr/>
          <a:lstStyle>
            <a:extLst/>
          </a:lstStyle>
          <a:p>
            <a:pPr>
              <a:defRPr/>
            </a:pPr>
            <a:r>
              <a:rPr lang="en-US" smtClean="0"/>
              <a:t>www.themegallery.com</a:t>
            </a:r>
            <a:endParaRPr lang="en-US"/>
          </a:p>
        </p:txBody>
      </p:sp>
      <p:sp>
        <p:nvSpPr>
          <p:cNvPr id="4" name="Номер слайда 3"/>
          <p:cNvSpPr>
            <a:spLocks noGrp="1"/>
          </p:cNvSpPr>
          <p:nvPr>
            <p:ph type="sldNum" sz="quarter" idx="12"/>
          </p:nvPr>
        </p:nvSpPr>
        <p:spPr/>
        <p:txBody>
          <a:bodyPr/>
          <a:lstStyle>
            <a:extLst/>
          </a:lstStyle>
          <a:p>
            <a:pPr>
              <a:defRPr/>
            </a:pPr>
            <a:fld id="{EB45359E-DDFD-4F99-84D6-655A2013E257}" type="slidenum">
              <a:rPr lang="en-US" smtClean="0"/>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a:xfrm>
            <a:off x="6727032" y="6407944"/>
            <a:ext cx="1920240" cy="365760"/>
          </a:xfrm>
        </p:spPr>
        <p:txBody>
          <a:bodyPr/>
          <a:lstStyle>
            <a:extLst/>
          </a:lstStyle>
          <a:p>
            <a:pPr>
              <a:defRPr/>
            </a:pPr>
            <a:endParaRPr lang="en-US"/>
          </a:p>
        </p:txBody>
      </p:sp>
      <p:sp>
        <p:nvSpPr>
          <p:cNvPr id="6" name="Нижний колонтитул 5"/>
          <p:cNvSpPr>
            <a:spLocks noGrp="1"/>
          </p:cNvSpPr>
          <p:nvPr>
            <p:ph type="ftr" sz="quarter" idx="11"/>
          </p:nvPr>
        </p:nvSpPr>
        <p:spPr/>
        <p:txBody>
          <a:bodyPr/>
          <a:lstStyle>
            <a:extLst/>
          </a:lstStyle>
          <a:p>
            <a:pPr>
              <a:defRPr/>
            </a:pPr>
            <a:r>
              <a:rPr lang="en-US" smtClean="0"/>
              <a:t>www.themegallery.com</a:t>
            </a:r>
            <a:endParaRPr lang="en-US"/>
          </a:p>
        </p:txBody>
      </p:sp>
      <p:sp>
        <p:nvSpPr>
          <p:cNvPr id="7" name="Номер слайда 6"/>
          <p:cNvSpPr>
            <a:spLocks noGrp="1"/>
          </p:cNvSpPr>
          <p:nvPr>
            <p:ph type="sldNum" sz="quarter" idx="12"/>
          </p:nvPr>
        </p:nvSpPr>
        <p:spPr/>
        <p:txBody>
          <a:bodyPr/>
          <a:lstStyle>
            <a:extLst/>
          </a:lstStyle>
          <a:p>
            <a:pPr>
              <a:defRPr/>
            </a:pPr>
            <a:fld id="{3982FFF8-73D4-49BE-BD24-19D7FE3CE428}" type="slidenum">
              <a:rPr lang="en-US" smtClean="0"/>
              <a:pPr>
                <a:defRPr/>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4" name="Текст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ru-RU" smtClean="0"/>
              <a:t>Образец текста</a:t>
            </a:r>
          </a:p>
        </p:txBody>
      </p:sp>
      <p:sp>
        <p:nvSpPr>
          <p:cNvPr id="3" name="Рисунок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ru-RU" smtClean="0"/>
              <a:t>Вставка рисунка</a:t>
            </a:r>
            <a:endParaRPr kumimoji="0" lang="en-US" dirty="0"/>
          </a:p>
        </p:txBody>
      </p:sp>
      <p:sp>
        <p:nvSpPr>
          <p:cNvPr id="5" name="Дата 4"/>
          <p:cNvSpPr>
            <a:spLocks noGrp="1"/>
          </p:cNvSpPr>
          <p:nvPr>
            <p:ph type="dt" sz="half" idx="10"/>
          </p:nvPr>
        </p:nvSpPr>
        <p:spPr/>
        <p:txBody>
          <a:bodyPr/>
          <a:lstStyle>
            <a:lvl1pPr>
              <a:defRPr>
                <a:solidFill>
                  <a:schemeClr val="tx1"/>
                </a:solidFill>
              </a:defRPr>
            </a:lvl1pPr>
            <a:extLst/>
          </a:lstStyle>
          <a:p>
            <a:pPr>
              <a:defRPr/>
            </a:pPr>
            <a:endParaRPr lang="en-US"/>
          </a:p>
        </p:txBody>
      </p:sp>
      <p:sp>
        <p:nvSpPr>
          <p:cNvPr id="6" name="Нижний колонтитул 5"/>
          <p:cNvSpPr>
            <a:spLocks noGrp="1"/>
          </p:cNvSpPr>
          <p:nvPr>
            <p:ph type="ftr" sz="quarter" idx="11"/>
          </p:nvPr>
        </p:nvSpPr>
        <p:spPr>
          <a:xfrm>
            <a:off x="4380072" y="6407944"/>
            <a:ext cx="2350681" cy="365125"/>
          </a:xfrm>
        </p:spPr>
        <p:txBody>
          <a:bodyPr/>
          <a:lstStyle>
            <a:lvl1pPr>
              <a:defRPr>
                <a:solidFill>
                  <a:schemeClr val="tx1"/>
                </a:solidFill>
              </a:defRPr>
            </a:lvl1pPr>
            <a:extLst/>
          </a:lstStyle>
          <a:p>
            <a:pPr>
              <a:defRPr/>
            </a:pPr>
            <a:r>
              <a:rPr lang="en-US" smtClean="0"/>
              <a:t>www.themegallery.com</a:t>
            </a:r>
            <a:endParaRPr lang="en-US"/>
          </a:p>
        </p:txBody>
      </p:sp>
      <p:sp>
        <p:nvSpPr>
          <p:cNvPr id="7" name="Номер слайда 6"/>
          <p:cNvSpPr>
            <a:spLocks noGrp="1"/>
          </p:cNvSpPr>
          <p:nvPr>
            <p:ph type="sldNum" sz="quarter" idx="12"/>
          </p:nvPr>
        </p:nvSpPr>
        <p:spPr/>
        <p:txBody>
          <a:bodyPr/>
          <a:lstStyle>
            <a:lvl1pPr>
              <a:defRPr>
                <a:solidFill>
                  <a:schemeClr val="tx1"/>
                </a:solidFill>
              </a:defRPr>
            </a:lvl1pPr>
            <a:extLst/>
          </a:lstStyle>
          <a:p>
            <a:pPr>
              <a:defRPr/>
            </a:pPr>
            <a:fld id="{7F655F19-6236-4D98-9CC3-D451B9AAC34E}" type="slidenum">
              <a:rPr lang="en-US" smtClean="0"/>
              <a:pPr>
                <a:defRPr/>
              </a:pPr>
              <a:t>‹#›</a:t>
            </a:fld>
            <a:endParaRPr lang="en-US"/>
          </a:p>
        </p:txBody>
      </p:sp>
      <p:sp>
        <p:nvSpPr>
          <p:cNvPr id="2" name="Заголовок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ru-RU" smtClean="0"/>
              <a:t>Образец заголовка</a:t>
            </a:r>
            <a:endParaRPr kumimoji="0" lang="en-US"/>
          </a:p>
        </p:txBody>
      </p:sp>
      <p:sp>
        <p:nvSpPr>
          <p:cNvPr id="8" name="Полилиния 7"/>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Полилиния 8"/>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Прямоугольный треугольник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Прямая соединительная линия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Нашивка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Нашивка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Полилиния 12"/>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Полилиния 11"/>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Прямоугольный треугольник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Прямая соединительная линия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Заголовок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ru-RU" smtClean="0"/>
              <a:t>Образец заголовка</a:t>
            </a:r>
            <a:endParaRPr kumimoji="0" lang="en-US"/>
          </a:p>
        </p:txBody>
      </p:sp>
      <p:sp>
        <p:nvSpPr>
          <p:cNvPr id="30" name="Текст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pPr>
              <a:defRPr/>
            </a:pPr>
            <a:endParaRPr lang="en-US"/>
          </a:p>
        </p:txBody>
      </p:sp>
      <p:sp>
        <p:nvSpPr>
          <p:cNvPr id="22" name="Нижний колонтитул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pPr>
              <a:defRPr/>
            </a:pPr>
            <a:r>
              <a:rPr lang="en-US" smtClean="0"/>
              <a:t>www.themegallery.com</a:t>
            </a:r>
            <a:endParaRPr lang="en-US"/>
          </a:p>
        </p:txBody>
      </p:sp>
      <p:sp>
        <p:nvSpPr>
          <p:cNvPr id="18" name="Номер слайда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pPr>
              <a:defRPr/>
            </a:pPr>
            <a:fld id="{A7DB761A-3483-48CC-8AB1-6546B7A084DB}" type="slidenum">
              <a:rPr lang="en-US" smtClean="0"/>
              <a:pPr>
                <a:defRPr/>
              </a:pPr>
              <a:t>‹#›</a:t>
            </a:fld>
            <a:endParaRPr lang="en-US"/>
          </a:p>
        </p:txBody>
      </p:sp>
    </p:spTree>
  </p:cSld>
  <p:clrMap bg1="lt1" tx1="dk1" bg2="lt2" tx2="dk2" accent1="accent1" accent2="accent2" accent3="accent3" accent4="accent4" accent5="accent5" accent6="accent6" hlink="hlink" folHlink="folHlink"/>
  <p:sldLayoutIdLst>
    <p:sldLayoutId id="2147483722" r:id="rId1"/>
    <p:sldLayoutId id="2147483723" r:id="rId2"/>
    <p:sldLayoutId id="2147483724" r:id="rId3"/>
    <p:sldLayoutId id="2147483725" r:id="rId4"/>
    <p:sldLayoutId id="2147483726" r:id="rId5"/>
    <p:sldLayoutId id="2147483727" r:id="rId6"/>
    <p:sldLayoutId id="2147483728" r:id="rId7"/>
    <p:sldLayoutId id="2147483729" r:id="rId8"/>
    <p:sldLayoutId id="2147483730" r:id="rId9"/>
    <p:sldLayoutId id="2147483731" r:id="rId10"/>
    <p:sldLayoutId id="2147483732" r:id="rId11"/>
  </p:sldLayoutIdLst>
  <p:hf sldNum="0" hdr="0" dt="0"/>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 Id="rId5" Type="http://schemas.openxmlformats.org/officeDocument/2006/relationships/image" Target="../media/image5.pn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3.jpeg"/><Relationship Id="rId7" Type="http://schemas.openxmlformats.org/officeDocument/2006/relationships/image" Target="../media/image17.jpe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16.jpeg"/><Relationship Id="rId5" Type="http://schemas.openxmlformats.org/officeDocument/2006/relationships/image" Target="../media/image15.png"/><Relationship Id="rId4" Type="http://schemas.openxmlformats.org/officeDocument/2006/relationships/image" Target="../media/image14.jpe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18.wmf"/><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7.xml"/><Relationship Id="rId4" Type="http://schemas.openxmlformats.org/officeDocument/2006/relationships/image" Target="../media/image25.jpe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8" Type="http://schemas.openxmlformats.org/officeDocument/2006/relationships/hyperlink" Target="http://ru.wikipedia.org/wiki/%D0%94%D0%B5%D0%B5%D0%BF%D1%80%D0%B8%D1%87%D0%B0%D1%81%D1%82%D0%B8%D0%B5" TargetMode="External"/><Relationship Id="rId3" Type="http://schemas.openxmlformats.org/officeDocument/2006/relationships/hyperlink" Target="http://ru.wikipedia.org/wiki/%D0%98%D0%BC%D1%8F_%D1%81%D1%83%D1%89%D0%B5%D1%81%D1%82%D0%B2%D0%B8%D1%82%D0%B5%D0%BB%D1%8C%D0%BD%D0%BE%D0%B5" TargetMode="External"/><Relationship Id="rId7" Type="http://schemas.openxmlformats.org/officeDocument/2006/relationships/hyperlink" Target="http://ru.wikipedia.org/wiki/%D0%93%D0%BB%D0%B0%D0%B3%D0%BE%D0%BB"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hyperlink" Target="http://ru.wikipedia.org/wiki/%D0%9F%D1%80%D0%B8%D1%87%D0%B0%D1%81%D1%82%D0%B8%D0%B5_(%D0%BB%D0%B8%D0%BD%D0%B3%D0%B2%D0%B8%D1%81%D1%82%D0%B8%D0%BA%D0%B0)" TargetMode="External"/><Relationship Id="rId5" Type="http://schemas.openxmlformats.org/officeDocument/2006/relationships/hyperlink" Target="http://ru.wikipedia.org/wiki/%D0%98%D0%BC%D1%8F_%D0%BF%D1%80%D0%B8%D0%BB%D0%B0%D0%B3%D0%B0%D1%82%D0%B5%D0%BB%D1%8C%D0%BD%D0%BE%D0%B5" TargetMode="External"/><Relationship Id="rId4" Type="http://schemas.openxmlformats.org/officeDocument/2006/relationships/hyperlink" Target="http://ru.wikipedia.org/wiki/%D0%9C%D0%B5%D1%81%D1%82%D0%BE%D0%B8%D0%BC%D0%B5%D0%BD%D0%B8%D0%B5" TargetMode="External"/><Relationship Id="rId9" Type="http://schemas.openxmlformats.org/officeDocument/2006/relationships/hyperlink" Target="http://ru.wikipedia.org/wiki/%D0%A0%D0%B5%D0%B7%D1%8E%D0%BC%D0%B5" TargetMode="Externa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8" Type="http://schemas.openxmlformats.org/officeDocument/2006/relationships/hyperlink" Target="http://ru.wikipedia.org/wiki/%D0%94%D0%B5%D0%B5%D0%BF%D1%80%D0%B8%D1%87%D0%B0%D1%81%D1%82%D0%B8%D0%B5" TargetMode="External"/><Relationship Id="rId3" Type="http://schemas.openxmlformats.org/officeDocument/2006/relationships/hyperlink" Target="http://ru.wikipedia.org/wiki/%D0%98%D0%BC%D1%8F_%D1%81%D1%83%D1%89%D0%B5%D1%81%D1%82%D0%B2%D0%B8%D1%82%D0%B5%D0%BB%D1%8C%D0%BD%D0%BE%D0%B5" TargetMode="External"/><Relationship Id="rId7" Type="http://schemas.openxmlformats.org/officeDocument/2006/relationships/hyperlink" Target="http://ru.wikipedia.org/wiki/%D0%93%D0%BB%D0%B0%D0%B3%D0%BE%D0%BB"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hyperlink" Target="http://ru.wikipedia.org/wiki/%D0%9F%D1%80%D0%B8%D1%87%D0%B0%D1%81%D1%82%D0%B8%D0%B5_(%D0%BB%D0%B8%D0%BD%D0%B3%D0%B2%D0%B8%D1%81%D1%82%D0%B8%D0%BA%D0%B0)" TargetMode="External"/><Relationship Id="rId5" Type="http://schemas.openxmlformats.org/officeDocument/2006/relationships/hyperlink" Target="http://ru.wikipedia.org/wiki/%D0%98%D0%BC%D1%8F_%D0%BF%D1%80%D0%B8%D0%BB%D0%B0%D0%B3%D0%B0%D1%82%D0%B5%D0%BB%D1%8C%D0%BD%D0%BE%D0%B5" TargetMode="External"/><Relationship Id="rId4" Type="http://schemas.openxmlformats.org/officeDocument/2006/relationships/hyperlink" Target="http://ru.wikipedia.org/wiki/%D0%9C%D0%B5%D1%81%D1%82%D0%BE%D0%B8%D0%BC%D0%B5%D0%BD%D0%B8%D0%B5" TargetMode="External"/><Relationship Id="rId9" Type="http://schemas.openxmlformats.org/officeDocument/2006/relationships/hyperlink" Target="http://ru.wikipedia.org/wiki/%D0%A0%D0%B5%D0%B7%D1%8E%D0%BC%D0%B5" TargetMode="Externa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7.xml"/><Relationship Id="rId1" Type="http://schemas.openxmlformats.org/officeDocument/2006/relationships/vmlDrawing" Target="../drawings/vmlDrawing1.vml"/><Relationship Id="rId6" Type="http://schemas.openxmlformats.org/officeDocument/2006/relationships/image" Target="../media/image7.png"/><Relationship Id="rId5" Type="http://schemas.openxmlformats.org/officeDocument/2006/relationships/oleObject" Target="../embeddings/oleObject2.bin"/><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Нижний колонтитул 3"/>
          <p:cNvSpPr>
            <a:spLocks noGrp="1"/>
          </p:cNvSpPr>
          <p:nvPr>
            <p:ph type="ftr" sz="quarter" idx="11"/>
          </p:nvPr>
        </p:nvSpPr>
        <p:spPr/>
        <p:txBody>
          <a:bodyPr/>
          <a:lstStyle/>
          <a:p>
            <a:pPr>
              <a:defRPr/>
            </a:pPr>
            <a:r>
              <a:rPr lang="en-US" smtClean="0"/>
              <a:t>www.themegallery.com</a:t>
            </a:r>
            <a:endParaRPr lang="en-US"/>
          </a:p>
        </p:txBody>
      </p:sp>
      <p:sp>
        <p:nvSpPr>
          <p:cNvPr id="6" name="Rectangle 2"/>
          <p:cNvSpPr txBox="1">
            <a:spLocks noChangeArrowheads="1"/>
          </p:cNvSpPr>
          <p:nvPr/>
        </p:nvSpPr>
        <p:spPr bwMode="auto">
          <a:xfrm>
            <a:off x="285720" y="428604"/>
            <a:ext cx="8572560" cy="1285884"/>
          </a:xfrm>
          <a:prstGeom prst="rect">
            <a:avLst/>
          </a:prstGeom>
          <a:noFill/>
          <a:ln w="9525">
            <a:noFill/>
            <a:miter lim="800000"/>
            <a:headEnd/>
            <a:tailEnd/>
          </a:ln>
        </p:spPr>
        <p:txBody>
          <a:bodyPr vert="horz" wrap="square" lIns="0" tIns="45720" rIns="0" bIns="0" numCol="1" anchor="b" anchorCtr="0" compatLnSpc="1">
            <a:prstTxWarp prst="textNoShape">
              <a:avLst/>
            </a:prstTxWarp>
            <a:norm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ru-RU" sz="2400" b="1" i="1" u="none" strike="noStrike" kern="0" cap="none" spc="0" normalizeH="0" baseline="0" noProof="0" dirty="0" smtClean="0">
                <a:ln>
                  <a:noFill/>
                </a:ln>
                <a:solidFill>
                  <a:srgbClr val="FF0000"/>
                </a:solidFill>
                <a:effectLst/>
                <a:uLnTx/>
                <a:uFillTx/>
                <a:latin typeface="+mj-lt"/>
                <a:ea typeface="+mj-ea"/>
                <a:cs typeface="+mj-cs"/>
              </a:rPr>
              <a:t>«Инновационные формы работы по развитию речи дошкольников».</a:t>
            </a:r>
            <a:r>
              <a:rPr kumimoji="0" lang="ru-RU" sz="2400" b="1" i="1" u="none" strike="noStrike" kern="0" cap="none" spc="0" normalizeH="0" baseline="0" noProof="0" dirty="0" smtClean="0">
                <a:ln>
                  <a:noFill/>
                </a:ln>
                <a:solidFill>
                  <a:srgbClr val="CCCC00"/>
                </a:solidFill>
                <a:effectLst/>
                <a:uLnTx/>
                <a:uFillTx/>
                <a:latin typeface="+mj-lt"/>
                <a:ea typeface="+mj-ea"/>
                <a:cs typeface="+mj-cs"/>
              </a:rPr>
              <a:t/>
            </a:r>
            <a:br>
              <a:rPr kumimoji="0" lang="ru-RU" sz="2400" b="1" i="1" u="none" strike="noStrike" kern="0" cap="none" spc="0" normalizeH="0" baseline="0" noProof="0" dirty="0" smtClean="0">
                <a:ln>
                  <a:noFill/>
                </a:ln>
                <a:solidFill>
                  <a:srgbClr val="CCCC00"/>
                </a:solidFill>
                <a:effectLst/>
                <a:uLnTx/>
                <a:uFillTx/>
                <a:latin typeface="+mj-lt"/>
                <a:ea typeface="+mj-ea"/>
                <a:cs typeface="+mj-cs"/>
              </a:rPr>
            </a:br>
            <a:endParaRPr kumimoji="0" lang="ru-RU" sz="1500" b="1" i="1" u="none" strike="noStrike" kern="0" cap="none" spc="0" normalizeH="0" baseline="0" noProof="0" dirty="0" smtClean="0">
              <a:ln>
                <a:noFill/>
              </a:ln>
              <a:solidFill>
                <a:srgbClr val="CCCC00"/>
              </a:solidFill>
              <a:effectLst/>
              <a:uLnTx/>
              <a:uFillTx/>
              <a:latin typeface="+mj-lt"/>
              <a:ea typeface="+mj-ea"/>
              <a:cs typeface="+mj-cs"/>
            </a:endParaRPr>
          </a:p>
        </p:txBody>
      </p:sp>
      <p:pic>
        <p:nvPicPr>
          <p:cNvPr id="7" name="Picture 9" descr="BD21427_"/>
          <p:cNvPicPr>
            <a:picLocks noChangeAspect="1" noChangeArrowheads="1"/>
          </p:cNvPicPr>
          <p:nvPr/>
        </p:nvPicPr>
        <p:blipFill>
          <a:blip r:embed="rId2"/>
          <a:srcRect/>
          <a:stretch>
            <a:fillRect/>
          </a:stretch>
        </p:blipFill>
        <p:spPr bwMode="auto">
          <a:xfrm>
            <a:off x="684213" y="2030413"/>
            <a:ext cx="7559675" cy="125412"/>
          </a:xfrm>
          <a:prstGeom prst="rect">
            <a:avLst/>
          </a:prstGeom>
          <a:noFill/>
          <a:ln w="9525">
            <a:noFill/>
            <a:miter lim="800000"/>
            <a:headEnd/>
            <a:tailEnd/>
          </a:ln>
        </p:spPr>
      </p:pic>
      <p:pic>
        <p:nvPicPr>
          <p:cNvPr id="8" name="Picture 11" descr="BD21427_"/>
          <p:cNvPicPr>
            <a:picLocks noChangeAspect="1" noChangeArrowheads="1"/>
          </p:cNvPicPr>
          <p:nvPr/>
        </p:nvPicPr>
        <p:blipFill>
          <a:blip r:embed="rId2"/>
          <a:srcRect/>
          <a:stretch>
            <a:fillRect/>
          </a:stretch>
        </p:blipFill>
        <p:spPr bwMode="auto">
          <a:xfrm>
            <a:off x="611188" y="6308725"/>
            <a:ext cx="7632700" cy="144463"/>
          </a:xfrm>
          <a:prstGeom prst="rect">
            <a:avLst/>
          </a:prstGeom>
          <a:noFill/>
          <a:ln w="9525">
            <a:noFill/>
            <a:miter lim="800000"/>
            <a:headEnd/>
            <a:tailEnd/>
          </a:ln>
        </p:spPr>
      </p:pic>
      <p:pic>
        <p:nvPicPr>
          <p:cNvPr id="9" name="Picture 12" descr="BD21427_"/>
          <p:cNvPicPr>
            <a:picLocks noChangeAspect="1" noChangeArrowheads="1"/>
          </p:cNvPicPr>
          <p:nvPr/>
        </p:nvPicPr>
        <p:blipFill>
          <a:blip r:embed="rId3"/>
          <a:srcRect/>
          <a:stretch>
            <a:fillRect/>
          </a:stretch>
        </p:blipFill>
        <p:spPr bwMode="auto">
          <a:xfrm>
            <a:off x="539750" y="2060575"/>
            <a:ext cx="217488" cy="4248150"/>
          </a:xfrm>
          <a:prstGeom prst="rect">
            <a:avLst/>
          </a:prstGeom>
          <a:noFill/>
          <a:ln w="9525">
            <a:noFill/>
            <a:miter lim="800000"/>
            <a:headEnd/>
            <a:tailEnd/>
          </a:ln>
        </p:spPr>
      </p:pic>
      <p:pic>
        <p:nvPicPr>
          <p:cNvPr id="10" name="Picture 13" descr="BD21427_"/>
          <p:cNvPicPr>
            <a:picLocks noChangeAspect="1" noChangeArrowheads="1"/>
          </p:cNvPicPr>
          <p:nvPr/>
        </p:nvPicPr>
        <p:blipFill>
          <a:blip r:embed="rId4"/>
          <a:srcRect/>
          <a:stretch>
            <a:fillRect/>
          </a:stretch>
        </p:blipFill>
        <p:spPr bwMode="auto">
          <a:xfrm>
            <a:off x="8101013" y="2116138"/>
            <a:ext cx="215900" cy="4192587"/>
          </a:xfrm>
          <a:prstGeom prst="rect">
            <a:avLst/>
          </a:prstGeom>
          <a:noFill/>
          <a:ln w="9525">
            <a:noFill/>
            <a:miter lim="800000"/>
            <a:headEnd/>
            <a:tailEnd/>
          </a:ln>
        </p:spPr>
      </p:pic>
      <p:pic>
        <p:nvPicPr>
          <p:cNvPr id="11" name="Picture 14" descr="BD21427_"/>
          <p:cNvPicPr>
            <a:picLocks noChangeAspect="1" noChangeArrowheads="1"/>
          </p:cNvPicPr>
          <p:nvPr/>
        </p:nvPicPr>
        <p:blipFill>
          <a:blip r:embed="rId2"/>
          <a:srcRect/>
          <a:stretch>
            <a:fillRect/>
          </a:stretch>
        </p:blipFill>
        <p:spPr bwMode="auto">
          <a:xfrm>
            <a:off x="0" y="0"/>
            <a:ext cx="9144000" cy="260350"/>
          </a:xfrm>
          <a:prstGeom prst="rect">
            <a:avLst/>
          </a:prstGeom>
          <a:noFill/>
          <a:ln w="9525">
            <a:noFill/>
            <a:miter lim="800000"/>
            <a:headEnd/>
            <a:tailEnd/>
          </a:ln>
        </p:spPr>
      </p:pic>
      <p:pic>
        <p:nvPicPr>
          <p:cNvPr id="12" name="Picture 15" descr="BD21427_"/>
          <p:cNvPicPr>
            <a:picLocks noChangeAspect="1" noChangeArrowheads="1"/>
          </p:cNvPicPr>
          <p:nvPr/>
        </p:nvPicPr>
        <p:blipFill>
          <a:blip r:embed="rId3"/>
          <a:srcRect/>
          <a:stretch>
            <a:fillRect/>
          </a:stretch>
        </p:blipFill>
        <p:spPr bwMode="auto">
          <a:xfrm>
            <a:off x="9053513" y="188913"/>
            <a:ext cx="179387" cy="6669087"/>
          </a:xfrm>
          <a:prstGeom prst="rect">
            <a:avLst/>
          </a:prstGeom>
          <a:noFill/>
          <a:ln w="9525">
            <a:noFill/>
            <a:miter lim="800000"/>
            <a:headEnd/>
            <a:tailEnd/>
          </a:ln>
        </p:spPr>
      </p:pic>
      <p:pic>
        <p:nvPicPr>
          <p:cNvPr id="13" name="Picture 16" descr="BD21427_"/>
          <p:cNvPicPr>
            <a:picLocks noChangeAspect="1" noChangeArrowheads="1"/>
          </p:cNvPicPr>
          <p:nvPr/>
        </p:nvPicPr>
        <p:blipFill>
          <a:blip r:embed="rId2"/>
          <a:srcRect/>
          <a:stretch>
            <a:fillRect/>
          </a:stretch>
        </p:blipFill>
        <p:spPr bwMode="auto">
          <a:xfrm>
            <a:off x="0" y="6761163"/>
            <a:ext cx="9144000" cy="254000"/>
          </a:xfrm>
          <a:prstGeom prst="rect">
            <a:avLst/>
          </a:prstGeom>
          <a:noFill/>
          <a:ln w="9525">
            <a:noFill/>
            <a:miter lim="800000"/>
            <a:headEnd/>
            <a:tailEnd/>
          </a:ln>
        </p:spPr>
      </p:pic>
      <p:pic>
        <p:nvPicPr>
          <p:cNvPr id="14" name="Picture 17" descr="BD21427_"/>
          <p:cNvPicPr>
            <a:picLocks noChangeAspect="1" noChangeArrowheads="1"/>
          </p:cNvPicPr>
          <p:nvPr/>
        </p:nvPicPr>
        <p:blipFill>
          <a:blip r:embed="rId3"/>
          <a:srcRect/>
          <a:stretch>
            <a:fillRect/>
          </a:stretch>
        </p:blipFill>
        <p:spPr bwMode="auto">
          <a:xfrm>
            <a:off x="-15875" y="188913"/>
            <a:ext cx="195263" cy="6669087"/>
          </a:xfrm>
          <a:prstGeom prst="rect">
            <a:avLst/>
          </a:prstGeom>
          <a:noFill/>
          <a:ln w="9525">
            <a:noFill/>
            <a:miter lim="800000"/>
            <a:headEnd/>
            <a:tailEnd/>
          </a:ln>
        </p:spPr>
      </p:pic>
      <p:pic>
        <p:nvPicPr>
          <p:cNvPr id="15" name="Picture 14" descr="http://edu.convdocs.org/tw_files2/urls_17/12/d-11930/11930_html_m3f436d5c.png"/>
          <p:cNvPicPr>
            <a:picLocks noChangeAspect="1" noChangeArrowheads="1"/>
          </p:cNvPicPr>
          <p:nvPr/>
        </p:nvPicPr>
        <p:blipFill>
          <a:blip r:embed="rId5"/>
          <a:srcRect/>
          <a:stretch>
            <a:fillRect/>
          </a:stretch>
        </p:blipFill>
        <p:spPr bwMode="auto">
          <a:xfrm>
            <a:off x="785786" y="2214554"/>
            <a:ext cx="7215238" cy="4000528"/>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grpId="0" nodeType="withEffect">
                                  <p:stCondLst>
                                    <p:cond delay="0"/>
                                  </p:stCondLst>
                                  <p:iterate type="lt">
                                    <p:tmPct val="10000"/>
                                  </p:iterate>
                                  <p:childTnLst>
                                    <p:set>
                                      <p:cBhvr>
                                        <p:cTn id="6" dur="1" fill="hold">
                                          <p:stCondLst>
                                            <p:cond delay="0"/>
                                          </p:stCondLst>
                                        </p:cTn>
                                        <p:tgtEl>
                                          <p:spTgt spid="6"/>
                                        </p:tgtEl>
                                        <p:attrNameLst>
                                          <p:attrName>style.visibility</p:attrName>
                                        </p:attrNameLst>
                                      </p:cBhvr>
                                      <p:to>
                                        <p:strVal val="visible"/>
                                      </p:to>
                                    </p:set>
                                    <p:anim calcmode="lin" valueType="num">
                                      <p:cBhvr additive="base">
                                        <p:cTn id="7" dur="800" fill="hold">
                                          <p:stCondLst>
                                            <p:cond delay="0"/>
                                          </p:stCondLst>
                                        </p:cTn>
                                        <p:tgtEl>
                                          <p:spTgt spid="6"/>
                                        </p:tgtEl>
                                        <p:attrNameLst>
                                          <p:attrName>ppt_x</p:attrName>
                                        </p:attrNameLst>
                                      </p:cBhvr>
                                      <p:tavLst>
                                        <p:tav tm="0">
                                          <p:val>
                                            <p:strVal val="0-#ppt_w/2"/>
                                          </p:val>
                                        </p:tav>
                                        <p:tav tm="100000">
                                          <p:val>
                                            <p:strVal val="#ppt_x"/>
                                          </p:val>
                                        </p:tav>
                                      </p:tavLst>
                                    </p:anim>
                                    <p:anim calcmode="lin" valueType="num">
                                      <p:cBhvr additive="base">
                                        <p:cTn id="8" dur="800" fill="hold">
                                          <p:stCondLst>
                                            <p:cond delay="0"/>
                                          </p:stCondLst>
                                        </p:cTn>
                                        <p:tgtEl>
                                          <p:spTgt spid="6"/>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Содержимое 2"/>
          <p:cNvSpPr>
            <a:spLocks noGrp="1"/>
          </p:cNvSpPr>
          <p:nvPr>
            <p:ph idx="1"/>
          </p:nvPr>
        </p:nvSpPr>
        <p:spPr>
          <a:xfrm>
            <a:off x="428625" y="1643063"/>
            <a:ext cx="8229600" cy="5019675"/>
          </a:xfrm>
        </p:spPr>
        <p:txBody>
          <a:bodyPr/>
          <a:lstStyle/>
          <a:p>
            <a:pPr>
              <a:buFont typeface="Wingdings 2" pitchFamily="18" charset="2"/>
              <a:buChar char=""/>
            </a:pPr>
            <a:r>
              <a:rPr lang="ru-RU" sz="2400" smtClean="0">
                <a:solidFill>
                  <a:srgbClr val="003300"/>
                </a:solidFill>
              </a:rPr>
              <a:t>Используется слуховая, зрительная, ассоциативная память.</a:t>
            </a:r>
          </a:p>
          <a:p>
            <a:pPr>
              <a:buFont typeface="Wingdings 2" pitchFamily="18" charset="2"/>
              <a:buChar char=""/>
            </a:pPr>
            <a:r>
              <a:rPr lang="ru-RU" sz="2400" smtClean="0">
                <a:solidFill>
                  <a:srgbClr val="003300"/>
                </a:solidFill>
              </a:rPr>
              <a:t>Из текста выбираются предметы, они становятся ориентирами рассказа. </a:t>
            </a:r>
          </a:p>
          <a:p>
            <a:pPr>
              <a:buFont typeface="Wingdings 2" pitchFamily="18" charset="2"/>
              <a:buChar char=""/>
            </a:pPr>
            <a:r>
              <a:rPr lang="ru-RU" sz="2400" smtClean="0">
                <a:solidFill>
                  <a:srgbClr val="003300"/>
                </a:solidFill>
              </a:rPr>
              <a:t>Составляется предметно-графическая схема или план. Стрелки обозначают действия.</a:t>
            </a:r>
          </a:p>
          <a:p>
            <a:pPr>
              <a:buFont typeface="Wingdings 2" pitchFamily="18" charset="2"/>
              <a:buChar char=""/>
            </a:pPr>
            <a:r>
              <a:rPr lang="ru-RU" sz="2400" smtClean="0">
                <a:solidFill>
                  <a:srgbClr val="003300"/>
                </a:solidFill>
              </a:rPr>
              <a:t>Пересказ составляется с опорой на данный предметно-графический план.</a:t>
            </a:r>
          </a:p>
          <a:p>
            <a:pPr>
              <a:buFont typeface="Wingdings 2" pitchFamily="18" charset="2"/>
              <a:buChar char=""/>
            </a:pPr>
            <a:r>
              <a:rPr lang="ru-RU" sz="2400" smtClean="0">
                <a:solidFill>
                  <a:srgbClr val="003300"/>
                </a:solidFill>
              </a:rPr>
              <a:t>Для обогащения пересказа признаками, в план вводятся новые обозначения: существительное -     наречие - </a:t>
            </a:r>
          </a:p>
          <a:p>
            <a:pPr>
              <a:buFontTx/>
              <a:buNone/>
            </a:pPr>
            <a:endParaRPr lang="ru-RU" smtClean="0">
              <a:solidFill>
                <a:srgbClr val="003300"/>
              </a:solidFill>
            </a:endParaRPr>
          </a:p>
        </p:txBody>
      </p:sp>
      <p:sp>
        <p:nvSpPr>
          <p:cNvPr id="96259" name="Нижний колонтитул 3"/>
          <p:cNvSpPr>
            <a:spLocks noGrp="1"/>
          </p:cNvSpPr>
          <p:nvPr>
            <p:ph type="ftr" sz="quarter" idx="11"/>
          </p:nvPr>
        </p:nvSpPr>
        <p:spPr>
          <a:noFill/>
        </p:spPr>
        <p:txBody>
          <a:bodyPr/>
          <a:lstStyle/>
          <a:p>
            <a:r>
              <a:rPr lang="en-US" smtClean="0"/>
              <a:t>www.themegallery.com</a:t>
            </a:r>
          </a:p>
        </p:txBody>
      </p:sp>
      <p:sp>
        <p:nvSpPr>
          <p:cNvPr id="96257" name="Заголовок 1"/>
          <p:cNvSpPr>
            <a:spLocks noGrp="1"/>
          </p:cNvSpPr>
          <p:nvPr>
            <p:ph type="title"/>
          </p:nvPr>
        </p:nvSpPr>
        <p:spPr/>
        <p:txBody>
          <a:bodyPr>
            <a:normAutofit/>
          </a:bodyPr>
          <a:lstStyle/>
          <a:p>
            <a:pPr algn="ctr"/>
            <a:r>
              <a:rPr lang="ru-RU" sz="2800" smtClean="0"/>
              <a:t>Методика развития связной речи </a:t>
            </a:r>
            <a:br>
              <a:rPr lang="ru-RU" sz="2800" smtClean="0"/>
            </a:br>
            <a:r>
              <a:rPr lang="ru-RU" sz="2800" smtClean="0"/>
              <a:t>В.К. Воробьевой (картографическая схема)</a:t>
            </a:r>
          </a:p>
        </p:txBody>
      </p:sp>
      <p:sp>
        <p:nvSpPr>
          <p:cNvPr id="5" name="Овал 4"/>
          <p:cNvSpPr>
            <a:spLocks noChangeArrowheads="1"/>
          </p:cNvSpPr>
          <p:nvPr/>
        </p:nvSpPr>
        <p:spPr bwMode="auto">
          <a:xfrm>
            <a:off x="8001000" y="5286375"/>
            <a:ext cx="500063" cy="428625"/>
          </a:xfrm>
          <a:prstGeom prst="ellipse">
            <a:avLst/>
          </a:prstGeom>
          <a:solidFill>
            <a:srgbClr val="003300"/>
          </a:solidFill>
          <a:ln w="25400" algn="ctr">
            <a:solidFill>
              <a:schemeClr val="tx1"/>
            </a:solidFill>
            <a:round/>
            <a:headEnd/>
            <a:tailEnd/>
          </a:ln>
        </p:spPr>
        <p:txBody>
          <a:bodyPr anchor="ctr"/>
          <a:lstStyle/>
          <a:p>
            <a:pPr algn="ctr">
              <a:defRPr/>
            </a:pPr>
            <a:endParaRPr lang="ru-RU">
              <a:solidFill>
                <a:schemeClr val="lt1"/>
              </a:solidFill>
              <a:latin typeface="+mn-lt"/>
            </a:endParaRPr>
          </a:p>
        </p:txBody>
      </p:sp>
      <p:sp>
        <p:nvSpPr>
          <p:cNvPr id="6" name="Равнобедренный треугольник 5"/>
          <p:cNvSpPr>
            <a:spLocks noChangeArrowheads="1"/>
          </p:cNvSpPr>
          <p:nvPr/>
        </p:nvSpPr>
        <p:spPr bwMode="auto">
          <a:xfrm>
            <a:off x="2143125" y="5643563"/>
            <a:ext cx="714375" cy="428625"/>
          </a:xfrm>
          <a:prstGeom prst="triangle">
            <a:avLst>
              <a:gd name="adj" fmla="val 50000"/>
            </a:avLst>
          </a:prstGeom>
          <a:solidFill>
            <a:srgbClr val="333300"/>
          </a:solidFill>
          <a:ln w="25400" algn="ctr">
            <a:solidFill>
              <a:schemeClr val="tx1"/>
            </a:solidFill>
            <a:miter lim="800000"/>
            <a:headEnd/>
            <a:tailEnd/>
          </a:ln>
        </p:spPr>
        <p:txBody>
          <a:bodyPr anchor="ctr"/>
          <a:lstStyle/>
          <a:p>
            <a:pPr algn="ctr">
              <a:defRPr/>
            </a:pPr>
            <a:endParaRPr lang="ru-RU">
              <a:solidFill>
                <a:schemeClr val="lt1"/>
              </a:solidFill>
              <a:latin typeface="+mn-lt"/>
            </a:endParaRPr>
          </a:p>
        </p:txBody>
      </p:sp>
      <p:sp>
        <p:nvSpPr>
          <p:cNvPr id="7" name="Блок-схема: процесс 6"/>
          <p:cNvSpPr/>
          <p:nvPr/>
        </p:nvSpPr>
        <p:spPr>
          <a:xfrm>
            <a:off x="7000875" y="1214438"/>
            <a:ext cx="2143125" cy="214312"/>
          </a:xfrm>
          <a:prstGeom prst="flowChartProcess">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7284" name="Picture 2"/>
          <p:cNvPicPr>
            <a:picLocks noGrp="1" noChangeAspect="1" noChangeArrowheads="1"/>
          </p:cNvPicPr>
          <p:nvPr>
            <p:ph idx="1"/>
          </p:nvPr>
        </p:nvPicPr>
        <p:blipFill>
          <a:blip r:embed="rId3"/>
          <a:stretch>
            <a:fillRect/>
          </a:stretch>
        </p:blipFill>
        <p:spPr>
          <a:xfrm>
            <a:off x="2347912" y="1600994"/>
            <a:ext cx="4448175" cy="4286250"/>
          </a:xfrm>
          <a:solidFill>
            <a:srgbClr val="92D050"/>
          </a:solidFill>
        </p:spPr>
      </p:pic>
      <p:sp>
        <p:nvSpPr>
          <p:cNvPr id="97282" name="Нижний колонтитул 3"/>
          <p:cNvSpPr>
            <a:spLocks noGrp="1"/>
          </p:cNvSpPr>
          <p:nvPr>
            <p:ph type="ftr" sz="quarter" idx="11"/>
          </p:nvPr>
        </p:nvSpPr>
        <p:spPr>
          <a:noFill/>
        </p:spPr>
        <p:txBody>
          <a:bodyPr/>
          <a:lstStyle/>
          <a:p>
            <a:r>
              <a:rPr lang="en-US" smtClean="0"/>
              <a:t>www.themegallery.com</a:t>
            </a:r>
          </a:p>
        </p:txBody>
      </p:sp>
      <p:sp>
        <p:nvSpPr>
          <p:cNvPr id="97281" name="Заголовок 1"/>
          <p:cNvSpPr>
            <a:spLocks noGrp="1"/>
          </p:cNvSpPr>
          <p:nvPr>
            <p:ph type="title"/>
          </p:nvPr>
        </p:nvSpPr>
        <p:spPr/>
        <p:txBody>
          <a:bodyPr/>
          <a:lstStyle/>
          <a:p>
            <a:pPr algn="ctr"/>
            <a:r>
              <a:rPr lang="ru-RU" sz="3200" smtClean="0"/>
              <a:t>Рассказ «Зима» </a:t>
            </a:r>
            <a:br>
              <a:rPr lang="ru-RU" sz="3200" smtClean="0"/>
            </a:br>
            <a:r>
              <a:rPr lang="ru-RU" sz="3200" smtClean="0"/>
              <a:t>(по методике В.К. Воробьевой)</a:t>
            </a:r>
          </a:p>
        </p:txBody>
      </p:sp>
      <p:sp>
        <p:nvSpPr>
          <p:cNvPr id="5" name="Блок-схема: процесс 4"/>
          <p:cNvSpPr/>
          <p:nvPr/>
        </p:nvSpPr>
        <p:spPr>
          <a:xfrm>
            <a:off x="7000875" y="1214438"/>
            <a:ext cx="2143125" cy="214312"/>
          </a:xfrm>
          <a:prstGeom prst="flowChartProcess">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Нижний колонтитул 3"/>
          <p:cNvSpPr>
            <a:spLocks noGrp="1"/>
          </p:cNvSpPr>
          <p:nvPr>
            <p:ph type="ftr" sz="quarter" idx="11"/>
          </p:nvPr>
        </p:nvSpPr>
        <p:spPr>
          <a:noFill/>
        </p:spPr>
        <p:txBody>
          <a:bodyPr/>
          <a:lstStyle/>
          <a:p>
            <a:r>
              <a:rPr lang="en-US" smtClean="0"/>
              <a:t>www.themegallery.com</a:t>
            </a:r>
          </a:p>
        </p:txBody>
      </p:sp>
      <p:sp>
        <p:nvSpPr>
          <p:cNvPr id="99329" name="Заголовок 1"/>
          <p:cNvSpPr>
            <a:spLocks noGrp="1"/>
          </p:cNvSpPr>
          <p:nvPr>
            <p:ph type="title"/>
          </p:nvPr>
        </p:nvSpPr>
        <p:spPr/>
        <p:txBody>
          <a:bodyPr/>
          <a:lstStyle/>
          <a:p>
            <a:pPr algn="ctr"/>
            <a:r>
              <a:rPr lang="ru-RU" sz="3200" smtClean="0"/>
              <a:t>Предметно-схематические модели Т.А.Ткаченко</a:t>
            </a:r>
          </a:p>
        </p:txBody>
      </p:sp>
      <p:sp>
        <p:nvSpPr>
          <p:cNvPr id="5" name="Блок-схема: процесс 4"/>
          <p:cNvSpPr/>
          <p:nvPr/>
        </p:nvSpPr>
        <p:spPr>
          <a:xfrm>
            <a:off x="6929438" y="1143000"/>
            <a:ext cx="2214562" cy="285750"/>
          </a:xfrm>
          <a:prstGeom prst="flowChartProcess">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pic>
        <p:nvPicPr>
          <p:cNvPr id="99332" name="Рисунок 3" descr="Схема № 2"/>
          <p:cNvPicPr>
            <a:picLocks noChangeAspect="1" noChangeArrowheads="1"/>
          </p:cNvPicPr>
          <p:nvPr/>
        </p:nvPicPr>
        <p:blipFill>
          <a:blip r:embed="rId3"/>
          <a:srcRect t="4404"/>
          <a:stretch>
            <a:fillRect/>
          </a:stretch>
        </p:blipFill>
        <p:spPr bwMode="auto">
          <a:xfrm>
            <a:off x="684213" y="1989138"/>
            <a:ext cx="7323137" cy="4687887"/>
          </a:xfrm>
          <a:prstGeom prst="rect">
            <a:avLst/>
          </a:prstGeom>
          <a:noFill/>
          <a:ln w="9525">
            <a:noFill/>
            <a:miter lim="800000"/>
            <a:headEnd/>
            <a:tailEnd/>
          </a:ln>
        </p:spPr>
      </p:pic>
      <p:sp>
        <p:nvSpPr>
          <p:cNvPr id="99333" name="Text Box 7"/>
          <p:cNvSpPr txBox="1">
            <a:spLocks noChangeArrowheads="1"/>
          </p:cNvSpPr>
          <p:nvPr/>
        </p:nvSpPr>
        <p:spPr bwMode="auto">
          <a:xfrm>
            <a:off x="2484438" y="1484313"/>
            <a:ext cx="4152900" cy="366712"/>
          </a:xfrm>
          <a:prstGeom prst="rect">
            <a:avLst/>
          </a:prstGeom>
          <a:noFill/>
          <a:ln w="9525">
            <a:noFill/>
            <a:miter lim="800000"/>
            <a:headEnd/>
            <a:tailEnd/>
          </a:ln>
        </p:spPr>
        <p:txBody>
          <a:bodyPr wrap="none">
            <a:spAutoFit/>
          </a:bodyPr>
          <a:lstStyle/>
          <a:p>
            <a:r>
              <a:rPr lang="ru-RU">
                <a:solidFill>
                  <a:schemeClr val="tx2"/>
                </a:solidFill>
              </a:rPr>
              <a:t>Схема описания и сравнения посуды</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Нижний колонтитул 3"/>
          <p:cNvSpPr>
            <a:spLocks noGrp="1"/>
          </p:cNvSpPr>
          <p:nvPr>
            <p:ph type="ftr" sz="quarter" idx="11"/>
          </p:nvPr>
        </p:nvSpPr>
        <p:spPr>
          <a:noFill/>
        </p:spPr>
        <p:txBody>
          <a:bodyPr/>
          <a:lstStyle/>
          <a:p>
            <a:r>
              <a:rPr lang="en-US" smtClean="0"/>
              <a:t>www.themegallery.com</a:t>
            </a:r>
          </a:p>
        </p:txBody>
      </p:sp>
      <p:sp>
        <p:nvSpPr>
          <p:cNvPr id="101377" name="Заголовок 1"/>
          <p:cNvSpPr>
            <a:spLocks noGrp="1"/>
          </p:cNvSpPr>
          <p:nvPr>
            <p:ph type="title"/>
          </p:nvPr>
        </p:nvSpPr>
        <p:spPr/>
        <p:txBody>
          <a:bodyPr>
            <a:normAutofit fontScale="90000"/>
          </a:bodyPr>
          <a:lstStyle/>
          <a:p>
            <a:r>
              <a:rPr lang="ru-RU" smtClean="0"/>
              <a:t>Методика коллаж Т.В. Большева</a:t>
            </a:r>
          </a:p>
        </p:txBody>
      </p:sp>
      <p:sp>
        <p:nvSpPr>
          <p:cNvPr id="6" name="Блок-схема: процесс 5"/>
          <p:cNvSpPr/>
          <p:nvPr/>
        </p:nvSpPr>
        <p:spPr>
          <a:xfrm>
            <a:off x="7000875" y="1214438"/>
            <a:ext cx="2143125" cy="214312"/>
          </a:xfrm>
          <a:prstGeom prst="flowChartProcess">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sp>
        <p:nvSpPr>
          <p:cNvPr id="8" name="Прямоугольник 7"/>
          <p:cNvSpPr/>
          <p:nvPr/>
        </p:nvSpPr>
        <p:spPr>
          <a:xfrm>
            <a:off x="214313" y="1571625"/>
            <a:ext cx="642937" cy="35718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sp>
        <p:nvSpPr>
          <p:cNvPr id="9" name="Блок-схема: процесс 8"/>
          <p:cNvSpPr/>
          <p:nvPr/>
        </p:nvSpPr>
        <p:spPr>
          <a:xfrm>
            <a:off x="5214938" y="1643063"/>
            <a:ext cx="642937" cy="357187"/>
          </a:xfrm>
          <a:prstGeom prst="flowChartProcess">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pic>
        <p:nvPicPr>
          <p:cNvPr id="101382" name="Picture 10" descr="Клипарт по мотивам сказки  &quot;Репка&quot;"/>
          <p:cNvPicPr>
            <a:picLocks noChangeAspect="1" noChangeArrowheads="1"/>
          </p:cNvPicPr>
          <p:nvPr/>
        </p:nvPicPr>
        <p:blipFill>
          <a:blip r:embed="rId2"/>
          <a:srcRect t="1378" r="3929" b="2786"/>
          <a:stretch>
            <a:fillRect/>
          </a:stretch>
        </p:blipFill>
        <p:spPr bwMode="auto">
          <a:xfrm>
            <a:off x="1547813" y="1557338"/>
            <a:ext cx="5976937" cy="49688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1" name="Содержимое 2"/>
          <p:cNvSpPr>
            <a:spLocks noGrp="1"/>
          </p:cNvSpPr>
          <p:nvPr>
            <p:ph idx="1"/>
          </p:nvPr>
        </p:nvSpPr>
        <p:spPr>
          <a:xfrm>
            <a:off x="468313" y="1557338"/>
            <a:ext cx="8229600" cy="5019675"/>
          </a:xfrm>
        </p:spPr>
        <p:txBody>
          <a:bodyPr/>
          <a:lstStyle/>
          <a:p>
            <a:pPr algn="ctr">
              <a:buFontTx/>
              <a:buNone/>
            </a:pPr>
            <a:endParaRPr lang="ru-RU" smtClean="0"/>
          </a:p>
          <a:p>
            <a:pPr algn="ctr">
              <a:buFontTx/>
              <a:buNone/>
            </a:pPr>
            <a:endParaRPr lang="ru-RU" smtClean="0"/>
          </a:p>
          <a:p>
            <a:pPr algn="ctr">
              <a:buFontTx/>
              <a:buNone/>
            </a:pPr>
            <a:endParaRPr lang="ru-RU" smtClean="0"/>
          </a:p>
          <a:p>
            <a:pPr algn="ctr">
              <a:buFontTx/>
              <a:buNone/>
            </a:pPr>
            <a:endParaRPr lang="ru-RU" smtClean="0"/>
          </a:p>
          <a:p>
            <a:pPr algn="ctr">
              <a:buFontTx/>
              <a:buNone/>
            </a:pPr>
            <a:endParaRPr lang="ru-RU" smtClean="0"/>
          </a:p>
          <a:p>
            <a:pPr algn="ctr">
              <a:buFontTx/>
              <a:buNone/>
            </a:pPr>
            <a:endParaRPr lang="ru-RU" smtClean="0"/>
          </a:p>
          <a:p>
            <a:pPr algn="ctr">
              <a:buFontTx/>
              <a:buNone/>
            </a:pPr>
            <a:endParaRPr lang="ru-RU" smtClean="0"/>
          </a:p>
          <a:p>
            <a:pPr algn="ctr">
              <a:buFontTx/>
              <a:buNone/>
            </a:pPr>
            <a:endParaRPr lang="ru-RU" smtClean="0"/>
          </a:p>
          <a:p>
            <a:pPr algn="ctr">
              <a:buFontTx/>
              <a:buNone/>
            </a:pPr>
            <a:r>
              <a:rPr lang="ru-RU" sz="2000" smtClean="0"/>
              <a:t>«Болтунишка»http://www.boltun-spb.ru/mnemo_all_name.html</a:t>
            </a:r>
          </a:p>
        </p:txBody>
      </p:sp>
      <p:sp>
        <p:nvSpPr>
          <p:cNvPr id="102403" name="Нижний колонтитул 3"/>
          <p:cNvSpPr>
            <a:spLocks noGrp="1"/>
          </p:cNvSpPr>
          <p:nvPr>
            <p:ph type="ftr" sz="quarter" idx="11"/>
          </p:nvPr>
        </p:nvSpPr>
        <p:spPr>
          <a:noFill/>
        </p:spPr>
        <p:txBody>
          <a:bodyPr/>
          <a:lstStyle/>
          <a:p>
            <a:r>
              <a:rPr lang="en-US" smtClean="0"/>
              <a:t>www.themegallery.com</a:t>
            </a:r>
          </a:p>
        </p:txBody>
      </p:sp>
      <p:sp>
        <p:nvSpPr>
          <p:cNvPr id="102402" name="Заголовок 1"/>
          <p:cNvSpPr>
            <a:spLocks noGrp="1"/>
          </p:cNvSpPr>
          <p:nvPr>
            <p:ph type="title"/>
          </p:nvPr>
        </p:nvSpPr>
        <p:spPr/>
        <p:txBody>
          <a:bodyPr/>
          <a:lstStyle/>
          <a:p>
            <a:pPr algn="ctr"/>
            <a:r>
              <a:rPr lang="ru-RU" smtClean="0"/>
              <a:t>Мнемотехника</a:t>
            </a:r>
          </a:p>
        </p:txBody>
      </p:sp>
      <p:graphicFrame>
        <p:nvGraphicFramePr>
          <p:cNvPr id="5" name="Схема 4"/>
          <p:cNvGraphicFramePr/>
          <p:nvPr/>
        </p:nvGraphicFramePr>
        <p:xfrm>
          <a:off x="428596" y="1785926"/>
          <a:ext cx="8286808"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Блок-схема: процесс 5"/>
          <p:cNvSpPr/>
          <p:nvPr/>
        </p:nvSpPr>
        <p:spPr>
          <a:xfrm>
            <a:off x="6929438" y="1214438"/>
            <a:ext cx="2000250" cy="214312"/>
          </a:xfrm>
          <a:prstGeom prst="flowChartProcess">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3" name="Rectangle 2"/>
          <p:cNvSpPr>
            <a:spLocks noGrp="1" noChangeArrowheads="1"/>
          </p:cNvSpPr>
          <p:nvPr>
            <p:ph type="title"/>
          </p:nvPr>
        </p:nvSpPr>
        <p:spPr/>
        <p:txBody>
          <a:bodyPr/>
          <a:lstStyle/>
          <a:p>
            <a:pPr algn="ctr"/>
            <a:r>
              <a:rPr lang="ru-RU" sz="3200" smtClean="0"/>
              <a:t>Задание: Переведите пословицы на русский язык</a:t>
            </a:r>
            <a:endParaRPr lang="ru-RU" sz="3200" i="1" smtClean="0"/>
          </a:p>
        </p:txBody>
      </p:sp>
      <p:sp>
        <p:nvSpPr>
          <p:cNvPr id="97284" name="Rectangle 4"/>
          <p:cNvSpPr>
            <a:spLocks noChangeArrowheads="1"/>
          </p:cNvSpPr>
          <p:nvPr/>
        </p:nvSpPr>
        <p:spPr bwMode="auto">
          <a:xfrm>
            <a:off x="250825" y="1555750"/>
            <a:ext cx="6297613" cy="457200"/>
          </a:xfrm>
          <a:prstGeom prst="rect">
            <a:avLst/>
          </a:prstGeom>
          <a:noFill/>
          <a:ln w="9525">
            <a:noFill/>
            <a:miter lim="800000"/>
            <a:headEnd/>
            <a:tailEnd/>
          </a:ln>
        </p:spPr>
        <p:txBody>
          <a:bodyPr wrap="none">
            <a:spAutoFit/>
          </a:bodyPr>
          <a:lstStyle/>
          <a:p>
            <a:r>
              <a:rPr lang="ru-RU" sz="2400" b="1">
                <a:solidFill>
                  <a:srgbClr val="003300"/>
                </a:solidFill>
              </a:rPr>
              <a:t>Сын леопарда - тоже леопард. (Африка)</a:t>
            </a:r>
          </a:p>
        </p:txBody>
      </p:sp>
      <p:sp>
        <p:nvSpPr>
          <p:cNvPr id="97285" name="Rectangle 5"/>
          <p:cNvSpPr>
            <a:spLocks noChangeArrowheads="1"/>
          </p:cNvSpPr>
          <p:nvPr/>
        </p:nvSpPr>
        <p:spPr bwMode="auto">
          <a:xfrm>
            <a:off x="2843213" y="1989138"/>
            <a:ext cx="5638800" cy="457200"/>
          </a:xfrm>
          <a:prstGeom prst="rect">
            <a:avLst/>
          </a:prstGeom>
          <a:noFill/>
          <a:ln w="9525">
            <a:noFill/>
            <a:miter lim="800000"/>
            <a:headEnd/>
            <a:tailEnd/>
          </a:ln>
        </p:spPr>
        <p:txBody>
          <a:bodyPr wrap="none">
            <a:spAutoFit/>
          </a:bodyPr>
          <a:lstStyle/>
          <a:p>
            <a:r>
              <a:rPr lang="ru-RU" sz="2400" b="1">
                <a:solidFill>
                  <a:schemeClr val="tx2"/>
                </a:solidFill>
              </a:rPr>
              <a:t>Яблоко от яблони недалеко падает.</a:t>
            </a:r>
          </a:p>
        </p:txBody>
      </p:sp>
      <p:sp>
        <p:nvSpPr>
          <p:cNvPr id="97287" name="Rectangle 7"/>
          <p:cNvSpPr>
            <a:spLocks noChangeArrowheads="1"/>
          </p:cNvSpPr>
          <p:nvPr/>
        </p:nvSpPr>
        <p:spPr bwMode="auto">
          <a:xfrm>
            <a:off x="323850" y="2563813"/>
            <a:ext cx="7867650" cy="457200"/>
          </a:xfrm>
          <a:prstGeom prst="rect">
            <a:avLst/>
          </a:prstGeom>
          <a:noFill/>
          <a:ln w="9525">
            <a:noFill/>
            <a:miter lim="800000"/>
            <a:headEnd/>
            <a:tailEnd/>
          </a:ln>
        </p:spPr>
        <p:txBody>
          <a:bodyPr wrap="none">
            <a:spAutoFit/>
          </a:bodyPr>
          <a:lstStyle/>
          <a:p>
            <a:r>
              <a:rPr lang="ru-RU" sz="2400" b="1">
                <a:solidFill>
                  <a:srgbClr val="003300"/>
                </a:solidFill>
              </a:rPr>
              <a:t>Верблюда под мостом не спрячешь. (Афганистан)</a:t>
            </a:r>
          </a:p>
        </p:txBody>
      </p:sp>
      <p:sp>
        <p:nvSpPr>
          <p:cNvPr id="97288" name="Rectangle 8"/>
          <p:cNvSpPr>
            <a:spLocks noChangeArrowheads="1"/>
          </p:cNvSpPr>
          <p:nvPr/>
        </p:nvSpPr>
        <p:spPr bwMode="auto">
          <a:xfrm>
            <a:off x="4284663" y="2997200"/>
            <a:ext cx="4092575" cy="457200"/>
          </a:xfrm>
          <a:prstGeom prst="rect">
            <a:avLst/>
          </a:prstGeom>
          <a:noFill/>
          <a:ln w="9525">
            <a:noFill/>
            <a:miter lim="800000"/>
            <a:headEnd/>
            <a:tailEnd/>
          </a:ln>
        </p:spPr>
        <p:txBody>
          <a:bodyPr wrap="none">
            <a:spAutoFit/>
          </a:bodyPr>
          <a:lstStyle/>
          <a:p>
            <a:r>
              <a:rPr lang="ru-RU" sz="2400" b="1">
                <a:solidFill>
                  <a:schemeClr val="tx2"/>
                </a:solidFill>
              </a:rPr>
              <a:t>Шила в мешке не утаишь.</a:t>
            </a:r>
          </a:p>
        </p:txBody>
      </p:sp>
      <p:sp>
        <p:nvSpPr>
          <p:cNvPr id="97289" name="Rectangle 9"/>
          <p:cNvSpPr>
            <a:spLocks noChangeArrowheads="1"/>
          </p:cNvSpPr>
          <p:nvPr/>
        </p:nvSpPr>
        <p:spPr bwMode="auto">
          <a:xfrm>
            <a:off x="250825" y="3643313"/>
            <a:ext cx="6386513" cy="457200"/>
          </a:xfrm>
          <a:prstGeom prst="rect">
            <a:avLst/>
          </a:prstGeom>
          <a:noFill/>
          <a:ln w="9525">
            <a:noFill/>
            <a:miter lim="800000"/>
            <a:headEnd/>
            <a:tailEnd/>
          </a:ln>
        </p:spPr>
        <p:txBody>
          <a:bodyPr wrap="none">
            <a:spAutoFit/>
          </a:bodyPr>
          <a:lstStyle/>
          <a:p>
            <a:r>
              <a:rPr lang="ru-RU" sz="2400" b="1">
                <a:solidFill>
                  <a:srgbClr val="003300"/>
                </a:solidFill>
              </a:rPr>
              <a:t>Бойся тихой реки, а не шумной. (Греция)</a:t>
            </a:r>
          </a:p>
        </p:txBody>
      </p:sp>
      <p:sp>
        <p:nvSpPr>
          <p:cNvPr id="97290" name="Rectangle 10"/>
          <p:cNvSpPr>
            <a:spLocks noChangeArrowheads="1"/>
          </p:cNvSpPr>
          <p:nvPr/>
        </p:nvSpPr>
        <p:spPr bwMode="auto">
          <a:xfrm>
            <a:off x="4067175" y="4149725"/>
            <a:ext cx="4752975" cy="457200"/>
          </a:xfrm>
          <a:prstGeom prst="rect">
            <a:avLst/>
          </a:prstGeom>
          <a:noFill/>
          <a:ln w="9525">
            <a:noFill/>
            <a:miter lim="800000"/>
            <a:headEnd/>
            <a:tailEnd/>
          </a:ln>
        </p:spPr>
        <p:txBody>
          <a:bodyPr wrap="none">
            <a:spAutoFit/>
          </a:bodyPr>
          <a:lstStyle/>
          <a:p>
            <a:r>
              <a:rPr lang="ru-RU" sz="2400" b="1">
                <a:solidFill>
                  <a:schemeClr val="tx2"/>
                </a:solidFill>
              </a:rPr>
              <a:t>В тихом омуте черти водятся.</a:t>
            </a:r>
          </a:p>
        </p:txBody>
      </p:sp>
      <p:sp>
        <p:nvSpPr>
          <p:cNvPr id="97291" name="Rectangle 11"/>
          <p:cNvSpPr>
            <a:spLocks noChangeArrowheads="1"/>
          </p:cNvSpPr>
          <p:nvPr/>
        </p:nvSpPr>
        <p:spPr bwMode="auto">
          <a:xfrm>
            <a:off x="395288" y="4579938"/>
            <a:ext cx="6657975" cy="457200"/>
          </a:xfrm>
          <a:prstGeom prst="rect">
            <a:avLst/>
          </a:prstGeom>
          <a:noFill/>
          <a:ln w="9525">
            <a:noFill/>
            <a:miter lim="800000"/>
            <a:headEnd/>
            <a:tailEnd/>
          </a:ln>
        </p:spPr>
        <p:txBody>
          <a:bodyPr wrap="none">
            <a:spAutoFit/>
          </a:bodyPr>
          <a:lstStyle/>
          <a:p>
            <a:r>
              <a:rPr lang="ru-RU" sz="2400" b="1">
                <a:solidFill>
                  <a:srgbClr val="003300"/>
                </a:solidFill>
              </a:rPr>
              <a:t>Молчаливый рот - золотой рот (Германия)</a:t>
            </a:r>
          </a:p>
        </p:txBody>
      </p:sp>
      <p:sp>
        <p:nvSpPr>
          <p:cNvPr id="97292" name="Rectangle 12"/>
          <p:cNvSpPr>
            <a:spLocks noChangeArrowheads="1"/>
          </p:cNvSpPr>
          <p:nvPr/>
        </p:nvSpPr>
        <p:spPr bwMode="auto">
          <a:xfrm>
            <a:off x="2843213" y="5157788"/>
            <a:ext cx="6054725" cy="457200"/>
          </a:xfrm>
          <a:prstGeom prst="rect">
            <a:avLst/>
          </a:prstGeom>
          <a:noFill/>
          <a:ln w="9525">
            <a:noFill/>
            <a:miter lim="800000"/>
            <a:headEnd/>
            <a:tailEnd/>
          </a:ln>
        </p:spPr>
        <p:txBody>
          <a:bodyPr wrap="none">
            <a:spAutoFit/>
          </a:bodyPr>
          <a:lstStyle/>
          <a:p>
            <a:pPr eaLnBrk="0" hangingPunct="0">
              <a:spcBef>
                <a:spcPct val="20000"/>
              </a:spcBef>
            </a:pPr>
            <a:r>
              <a:rPr lang="ru-RU" sz="2400" b="1">
                <a:solidFill>
                  <a:schemeClr val="tx2"/>
                </a:solidFill>
              </a:rPr>
              <a:t>Слова - серебро, а молчание – золото.</a:t>
            </a:r>
          </a:p>
        </p:txBody>
      </p:sp>
      <p:sp>
        <p:nvSpPr>
          <p:cNvPr id="97293" name="Rectangle 13"/>
          <p:cNvSpPr>
            <a:spLocks noChangeArrowheads="1"/>
          </p:cNvSpPr>
          <p:nvPr/>
        </p:nvSpPr>
        <p:spPr bwMode="auto">
          <a:xfrm>
            <a:off x="250825" y="5588000"/>
            <a:ext cx="7662863" cy="457200"/>
          </a:xfrm>
          <a:prstGeom prst="rect">
            <a:avLst/>
          </a:prstGeom>
          <a:noFill/>
          <a:ln w="9525">
            <a:noFill/>
            <a:miter lim="800000"/>
            <a:headEnd/>
            <a:tailEnd/>
          </a:ln>
        </p:spPr>
        <p:txBody>
          <a:bodyPr wrap="none">
            <a:spAutoFit/>
          </a:bodyPr>
          <a:lstStyle/>
          <a:p>
            <a:r>
              <a:rPr lang="ru-RU" sz="2400" b="1">
                <a:solidFill>
                  <a:srgbClr val="003300"/>
                </a:solidFill>
              </a:rPr>
              <a:t>Тот не заблудится, кто спрашивает. (Финляндия)</a:t>
            </a:r>
          </a:p>
        </p:txBody>
      </p:sp>
      <p:sp>
        <p:nvSpPr>
          <p:cNvPr id="97294" name="Rectangle 14"/>
          <p:cNvSpPr>
            <a:spLocks noChangeArrowheads="1"/>
          </p:cNvSpPr>
          <p:nvPr/>
        </p:nvSpPr>
        <p:spPr bwMode="auto">
          <a:xfrm>
            <a:off x="4643438" y="6165850"/>
            <a:ext cx="3832225" cy="457200"/>
          </a:xfrm>
          <a:prstGeom prst="rect">
            <a:avLst/>
          </a:prstGeom>
          <a:noFill/>
          <a:ln w="9525">
            <a:noFill/>
            <a:miter lim="800000"/>
            <a:headEnd/>
            <a:tailEnd/>
          </a:ln>
        </p:spPr>
        <p:txBody>
          <a:bodyPr wrap="none">
            <a:spAutoFit/>
          </a:bodyPr>
          <a:lstStyle/>
          <a:p>
            <a:pPr eaLnBrk="0" hangingPunct="0">
              <a:spcBef>
                <a:spcPct val="20000"/>
              </a:spcBef>
            </a:pPr>
            <a:r>
              <a:rPr lang="ru-RU" sz="2400" b="1">
                <a:solidFill>
                  <a:schemeClr val="tx2"/>
                </a:solidFill>
              </a:rPr>
              <a:t>Язык до Киева доведет.</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97284"/>
                                        </p:tgtEl>
                                        <p:attrNameLst>
                                          <p:attrName>style.visibility</p:attrName>
                                        </p:attrNameLst>
                                      </p:cBhvr>
                                      <p:to>
                                        <p:strVal val="visible"/>
                                      </p:to>
                                    </p:set>
                                    <p:anim calcmode="lin" valueType="num">
                                      <p:cBhvr additive="base">
                                        <p:cTn id="7" dur="500" fill="hold"/>
                                        <p:tgtEl>
                                          <p:spTgt spid="97284"/>
                                        </p:tgtEl>
                                        <p:attrNameLst>
                                          <p:attrName>ppt_x</p:attrName>
                                        </p:attrNameLst>
                                      </p:cBhvr>
                                      <p:tavLst>
                                        <p:tav tm="0">
                                          <p:val>
                                            <p:strVal val="#ppt_x"/>
                                          </p:val>
                                        </p:tav>
                                        <p:tav tm="100000">
                                          <p:val>
                                            <p:strVal val="#ppt_x"/>
                                          </p:val>
                                        </p:tav>
                                      </p:tavLst>
                                    </p:anim>
                                    <p:anim calcmode="lin" valueType="num">
                                      <p:cBhvr additive="base">
                                        <p:cTn id="8" dur="500" fill="hold"/>
                                        <p:tgtEl>
                                          <p:spTgt spid="9728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97285"/>
                                        </p:tgtEl>
                                        <p:attrNameLst>
                                          <p:attrName>style.visibility</p:attrName>
                                        </p:attrNameLst>
                                      </p:cBhvr>
                                      <p:to>
                                        <p:strVal val="visible"/>
                                      </p:to>
                                    </p:set>
                                    <p:anim calcmode="lin" valueType="num">
                                      <p:cBhvr additive="base">
                                        <p:cTn id="13" dur="500" fill="hold"/>
                                        <p:tgtEl>
                                          <p:spTgt spid="97285"/>
                                        </p:tgtEl>
                                        <p:attrNameLst>
                                          <p:attrName>ppt_x</p:attrName>
                                        </p:attrNameLst>
                                      </p:cBhvr>
                                      <p:tavLst>
                                        <p:tav tm="0">
                                          <p:val>
                                            <p:strVal val="#ppt_x"/>
                                          </p:val>
                                        </p:tav>
                                        <p:tav tm="100000">
                                          <p:val>
                                            <p:strVal val="#ppt_x"/>
                                          </p:val>
                                        </p:tav>
                                      </p:tavLst>
                                    </p:anim>
                                    <p:anim calcmode="lin" valueType="num">
                                      <p:cBhvr additive="base">
                                        <p:cTn id="14" dur="500" fill="hold"/>
                                        <p:tgtEl>
                                          <p:spTgt spid="97285"/>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97287"/>
                                        </p:tgtEl>
                                        <p:attrNameLst>
                                          <p:attrName>style.visibility</p:attrName>
                                        </p:attrNameLst>
                                      </p:cBhvr>
                                      <p:to>
                                        <p:strVal val="visible"/>
                                      </p:to>
                                    </p:set>
                                    <p:anim calcmode="lin" valueType="num">
                                      <p:cBhvr additive="base">
                                        <p:cTn id="19" dur="500" fill="hold"/>
                                        <p:tgtEl>
                                          <p:spTgt spid="97287"/>
                                        </p:tgtEl>
                                        <p:attrNameLst>
                                          <p:attrName>ppt_x</p:attrName>
                                        </p:attrNameLst>
                                      </p:cBhvr>
                                      <p:tavLst>
                                        <p:tav tm="0">
                                          <p:val>
                                            <p:strVal val="#ppt_x"/>
                                          </p:val>
                                        </p:tav>
                                        <p:tav tm="100000">
                                          <p:val>
                                            <p:strVal val="#ppt_x"/>
                                          </p:val>
                                        </p:tav>
                                      </p:tavLst>
                                    </p:anim>
                                    <p:anim calcmode="lin" valueType="num">
                                      <p:cBhvr additive="base">
                                        <p:cTn id="20" dur="500" fill="hold"/>
                                        <p:tgtEl>
                                          <p:spTgt spid="97287"/>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97288"/>
                                        </p:tgtEl>
                                        <p:attrNameLst>
                                          <p:attrName>style.visibility</p:attrName>
                                        </p:attrNameLst>
                                      </p:cBhvr>
                                      <p:to>
                                        <p:strVal val="visible"/>
                                      </p:to>
                                    </p:set>
                                    <p:anim calcmode="lin" valueType="num">
                                      <p:cBhvr additive="base">
                                        <p:cTn id="25" dur="500" fill="hold"/>
                                        <p:tgtEl>
                                          <p:spTgt spid="97288"/>
                                        </p:tgtEl>
                                        <p:attrNameLst>
                                          <p:attrName>ppt_x</p:attrName>
                                        </p:attrNameLst>
                                      </p:cBhvr>
                                      <p:tavLst>
                                        <p:tav tm="0">
                                          <p:val>
                                            <p:strVal val="#ppt_x"/>
                                          </p:val>
                                        </p:tav>
                                        <p:tav tm="100000">
                                          <p:val>
                                            <p:strVal val="#ppt_x"/>
                                          </p:val>
                                        </p:tav>
                                      </p:tavLst>
                                    </p:anim>
                                    <p:anim calcmode="lin" valueType="num">
                                      <p:cBhvr additive="base">
                                        <p:cTn id="26" dur="500" fill="hold"/>
                                        <p:tgtEl>
                                          <p:spTgt spid="97288"/>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97289"/>
                                        </p:tgtEl>
                                        <p:attrNameLst>
                                          <p:attrName>style.visibility</p:attrName>
                                        </p:attrNameLst>
                                      </p:cBhvr>
                                      <p:to>
                                        <p:strVal val="visible"/>
                                      </p:to>
                                    </p:set>
                                    <p:anim calcmode="lin" valueType="num">
                                      <p:cBhvr additive="base">
                                        <p:cTn id="31" dur="500" fill="hold"/>
                                        <p:tgtEl>
                                          <p:spTgt spid="97289"/>
                                        </p:tgtEl>
                                        <p:attrNameLst>
                                          <p:attrName>ppt_x</p:attrName>
                                        </p:attrNameLst>
                                      </p:cBhvr>
                                      <p:tavLst>
                                        <p:tav tm="0">
                                          <p:val>
                                            <p:strVal val="#ppt_x"/>
                                          </p:val>
                                        </p:tav>
                                        <p:tav tm="100000">
                                          <p:val>
                                            <p:strVal val="#ppt_x"/>
                                          </p:val>
                                        </p:tav>
                                      </p:tavLst>
                                    </p:anim>
                                    <p:anim calcmode="lin" valueType="num">
                                      <p:cBhvr additive="base">
                                        <p:cTn id="32" dur="500" fill="hold"/>
                                        <p:tgtEl>
                                          <p:spTgt spid="97289"/>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97290"/>
                                        </p:tgtEl>
                                        <p:attrNameLst>
                                          <p:attrName>style.visibility</p:attrName>
                                        </p:attrNameLst>
                                      </p:cBhvr>
                                      <p:to>
                                        <p:strVal val="visible"/>
                                      </p:to>
                                    </p:set>
                                    <p:anim calcmode="lin" valueType="num">
                                      <p:cBhvr additive="base">
                                        <p:cTn id="37" dur="500" fill="hold"/>
                                        <p:tgtEl>
                                          <p:spTgt spid="97290"/>
                                        </p:tgtEl>
                                        <p:attrNameLst>
                                          <p:attrName>ppt_x</p:attrName>
                                        </p:attrNameLst>
                                      </p:cBhvr>
                                      <p:tavLst>
                                        <p:tav tm="0">
                                          <p:val>
                                            <p:strVal val="#ppt_x"/>
                                          </p:val>
                                        </p:tav>
                                        <p:tav tm="100000">
                                          <p:val>
                                            <p:strVal val="#ppt_x"/>
                                          </p:val>
                                        </p:tav>
                                      </p:tavLst>
                                    </p:anim>
                                    <p:anim calcmode="lin" valueType="num">
                                      <p:cBhvr additive="base">
                                        <p:cTn id="38" dur="500" fill="hold"/>
                                        <p:tgtEl>
                                          <p:spTgt spid="97290"/>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97291"/>
                                        </p:tgtEl>
                                        <p:attrNameLst>
                                          <p:attrName>style.visibility</p:attrName>
                                        </p:attrNameLst>
                                      </p:cBhvr>
                                      <p:to>
                                        <p:strVal val="visible"/>
                                      </p:to>
                                    </p:set>
                                    <p:anim calcmode="lin" valueType="num">
                                      <p:cBhvr additive="base">
                                        <p:cTn id="43" dur="500" fill="hold"/>
                                        <p:tgtEl>
                                          <p:spTgt spid="97291"/>
                                        </p:tgtEl>
                                        <p:attrNameLst>
                                          <p:attrName>ppt_x</p:attrName>
                                        </p:attrNameLst>
                                      </p:cBhvr>
                                      <p:tavLst>
                                        <p:tav tm="0">
                                          <p:val>
                                            <p:strVal val="#ppt_x"/>
                                          </p:val>
                                        </p:tav>
                                        <p:tav tm="100000">
                                          <p:val>
                                            <p:strVal val="#ppt_x"/>
                                          </p:val>
                                        </p:tav>
                                      </p:tavLst>
                                    </p:anim>
                                    <p:anim calcmode="lin" valueType="num">
                                      <p:cBhvr additive="base">
                                        <p:cTn id="44" dur="500" fill="hold"/>
                                        <p:tgtEl>
                                          <p:spTgt spid="97291"/>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97292"/>
                                        </p:tgtEl>
                                        <p:attrNameLst>
                                          <p:attrName>style.visibility</p:attrName>
                                        </p:attrNameLst>
                                      </p:cBhvr>
                                      <p:to>
                                        <p:strVal val="visible"/>
                                      </p:to>
                                    </p:set>
                                    <p:anim calcmode="lin" valueType="num">
                                      <p:cBhvr additive="base">
                                        <p:cTn id="49" dur="500" fill="hold"/>
                                        <p:tgtEl>
                                          <p:spTgt spid="97292"/>
                                        </p:tgtEl>
                                        <p:attrNameLst>
                                          <p:attrName>ppt_x</p:attrName>
                                        </p:attrNameLst>
                                      </p:cBhvr>
                                      <p:tavLst>
                                        <p:tav tm="0">
                                          <p:val>
                                            <p:strVal val="#ppt_x"/>
                                          </p:val>
                                        </p:tav>
                                        <p:tav tm="100000">
                                          <p:val>
                                            <p:strVal val="#ppt_x"/>
                                          </p:val>
                                        </p:tav>
                                      </p:tavLst>
                                    </p:anim>
                                    <p:anim calcmode="lin" valueType="num">
                                      <p:cBhvr additive="base">
                                        <p:cTn id="50" dur="500" fill="hold"/>
                                        <p:tgtEl>
                                          <p:spTgt spid="97292"/>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97293"/>
                                        </p:tgtEl>
                                        <p:attrNameLst>
                                          <p:attrName>style.visibility</p:attrName>
                                        </p:attrNameLst>
                                      </p:cBhvr>
                                      <p:to>
                                        <p:strVal val="visible"/>
                                      </p:to>
                                    </p:set>
                                    <p:anim calcmode="lin" valueType="num">
                                      <p:cBhvr additive="base">
                                        <p:cTn id="55" dur="500" fill="hold"/>
                                        <p:tgtEl>
                                          <p:spTgt spid="97293"/>
                                        </p:tgtEl>
                                        <p:attrNameLst>
                                          <p:attrName>ppt_x</p:attrName>
                                        </p:attrNameLst>
                                      </p:cBhvr>
                                      <p:tavLst>
                                        <p:tav tm="0">
                                          <p:val>
                                            <p:strVal val="#ppt_x"/>
                                          </p:val>
                                        </p:tav>
                                        <p:tav tm="100000">
                                          <p:val>
                                            <p:strVal val="#ppt_x"/>
                                          </p:val>
                                        </p:tav>
                                      </p:tavLst>
                                    </p:anim>
                                    <p:anim calcmode="lin" valueType="num">
                                      <p:cBhvr additive="base">
                                        <p:cTn id="56" dur="500" fill="hold"/>
                                        <p:tgtEl>
                                          <p:spTgt spid="97293"/>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97294"/>
                                        </p:tgtEl>
                                        <p:attrNameLst>
                                          <p:attrName>style.visibility</p:attrName>
                                        </p:attrNameLst>
                                      </p:cBhvr>
                                      <p:to>
                                        <p:strVal val="visible"/>
                                      </p:to>
                                    </p:set>
                                    <p:anim calcmode="lin" valueType="num">
                                      <p:cBhvr additive="base">
                                        <p:cTn id="61" dur="500" fill="hold"/>
                                        <p:tgtEl>
                                          <p:spTgt spid="97294"/>
                                        </p:tgtEl>
                                        <p:attrNameLst>
                                          <p:attrName>ppt_x</p:attrName>
                                        </p:attrNameLst>
                                      </p:cBhvr>
                                      <p:tavLst>
                                        <p:tav tm="0">
                                          <p:val>
                                            <p:strVal val="#ppt_x"/>
                                          </p:val>
                                        </p:tav>
                                        <p:tav tm="100000">
                                          <p:val>
                                            <p:strVal val="#ppt_x"/>
                                          </p:val>
                                        </p:tav>
                                      </p:tavLst>
                                    </p:anim>
                                    <p:anim calcmode="lin" valueType="num">
                                      <p:cBhvr additive="base">
                                        <p:cTn id="62" dur="500" fill="hold"/>
                                        <p:tgtEl>
                                          <p:spTgt spid="9729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284" grpId="0"/>
      <p:bldP spid="97285" grpId="0"/>
      <p:bldP spid="97287" grpId="0"/>
      <p:bldP spid="97288" grpId="0"/>
      <p:bldP spid="97289" grpId="0"/>
      <p:bldP spid="97290" grpId="0"/>
      <p:bldP spid="97291" grpId="0"/>
      <p:bldP spid="97292" grpId="0"/>
      <p:bldP spid="97293" grpId="0"/>
      <p:bldP spid="97294"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1" name="Rectangle 2"/>
          <p:cNvSpPr>
            <a:spLocks noGrp="1" noChangeArrowheads="1"/>
          </p:cNvSpPr>
          <p:nvPr>
            <p:ph type="title"/>
          </p:nvPr>
        </p:nvSpPr>
        <p:spPr/>
        <p:txBody>
          <a:bodyPr/>
          <a:lstStyle/>
          <a:p>
            <a:pPr algn="ctr"/>
            <a:r>
              <a:rPr lang="ru-RU" sz="3200" smtClean="0"/>
              <a:t>Задание: объясни выражения</a:t>
            </a:r>
          </a:p>
        </p:txBody>
      </p:sp>
      <p:sp>
        <p:nvSpPr>
          <p:cNvPr id="100356" name="Rectangle 4"/>
          <p:cNvSpPr>
            <a:spLocks noChangeArrowheads="1"/>
          </p:cNvSpPr>
          <p:nvPr/>
        </p:nvSpPr>
        <p:spPr bwMode="auto">
          <a:xfrm>
            <a:off x="250825" y="1844675"/>
            <a:ext cx="2286000" cy="457200"/>
          </a:xfrm>
          <a:prstGeom prst="rect">
            <a:avLst/>
          </a:prstGeom>
          <a:noFill/>
          <a:ln w="9525">
            <a:noFill/>
            <a:miter lim="800000"/>
            <a:headEnd/>
            <a:tailEnd/>
          </a:ln>
        </p:spPr>
        <p:txBody>
          <a:bodyPr wrap="none">
            <a:spAutoFit/>
          </a:bodyPr>
          <a:lstStyle/>
          <a:p>
            <a:r>
              <a:rPr lang="ru-RU" sz="2400" b="1">
                <a:solidFill>
                  <a:srgbClr val="003300"/>
                </a:solidFill>
              </a:rPr>
              <a:t>Дело в шляпе</a:t>
            </a:r>
          </a:p>
        </p:txBody>
      </p:sp>
      <p:sp>
        <p:nvSpPr>
          <p:cNvPr id="100357" name="Rectangle 5"/>
          <p:cNvSpPr>
            <a:spLocks noChangeArrowheads="1"/>
          </p:cNvSpPr>
          <p:nvPr/>
        </p:nvSpPr>
        <p:spPr bwMode="auto">
          <a:xfrm>
            <a:off x="3276600" y="1844675"/>
            <a:ext cx="2349500" cy="457200"/>
          </a:xfrm>
          <a:prstGeom prst="rect">
            <a:avLst/>
          </a:prstGeom>
          <a:noFill/>
          <a:ln w="9525">
            <a:noFill/>
            <a:miter lim="800000"/>
            <a:headEnd/>
            <a:tailEnd/>
          </a:ln>
        </p:spPr>
        <p:txBody>
          <a:bodyPr wrap="none">
            <a:spAutoFit/>
          </a:bodyPr>
          <a:lstStyle/>
          <a:p>
            <a:r>
              <a:rPr lang="ru-RU" sz="2400" b="1">
                <a:solidFill>
                  <a:schemeClr val="tx2"/>
                </a:solidFill>
              </a:rPr>
              <a:t>Все в порядке</a:t>
            </a:r>
          </a:p>
        </p:txBody>
      </p:sp>
      <p:sp>
        <p:nvSpPr>
          <p:cNvPr id="100358" name="Rectangle 6"/>
          <p:cNvSpPr>
            <a:spLocks noChangeArrowheads="1"/>
          </p:cNvSpPr>
          <p:nvPr/>
        </p:nvSpPr>
        <p:spPr bwMode="auto">
          <a:xfrm>
            <a:off x="250825" y="2492375"/>
            <a:ext cx="4138613" cy="457200"/>
          </a:xfrm>
          <a:prstGeom prst="rect">
            <a:avLst/>
          </a:prstGeom>
          <a:noFill/>
          <a:ln w="9525">
            <a:noFill/>
            <a:miter lim="800000"/>
            <a:headEnd/>
            <a:tailEnd/>
          </a:ln>
        </p:spPr>
        <p:txBody>
          <a:bodyPr wrap="none">
            <a:spAutoFit/>
          </a:bodyPr>
          <a:lstStyle/>
          <a:p>
            <a:r>
              <a:rPr lang="ru-RU" sz="2400" b="1">
                <a:solidFill>
                  <a:srgbClr val="003300"/>
                </a:solidFill>
              </a:rPr>
              <a:t>Плясать под чужую дудку</a:t>
            </a:r>
          </a:p>
        </p:txBody>
      </p:sp>
      <p:sp>
        <p:nvSpPr>
          <p:cNvPr id="100359" name="Rectangle 7"/>
          <p:cNvSpPr>
            <a:spLocks noChangeArrowheads="1"/>
          </p:cNvSpPr>
          <p:nvPr/>
        </p:nvSpPr>
        <p:spPr bwMode="auto">
          <a:xfrm>
            <a:off x="2700338" y="2997200"/>
            <a:ext cx="5903912" cy="420688"/>
          </a:xfrm>
          <a:prstGeom prst="rect">
            <a:avLst/>
          </a:prstGeom>
          <a:noFill/>
          <a:ln w="9525">
            <a:noFill/>
            <a:miter lim="800000"/>
            <a:headEnd/>
            <a:tailEnd/>
          </a:ln>
        </p:spPr>
        <p:txBody>
          <a:bodyPr wrap="none">
            <a:spAutoFit/>
          </a:bodyPr>
          <a:lstStyle/>
          <a:p>
            <a:pPr eaLnBrk="0" hangingPunct="0">
              <a:lnSpc>
                <a:spcPct val="90000"/>
              </a:lnSpc>
              <a:spcBef>
                <a:spcPct val="20000"/>
              </a:spcBef>
            </a:pPr>
            <a:r>
              <a:rPr lang="ru-RU" sz="2400" b="1">
                <a:solidFill>
                  <a:schemeClr val="tx2"/>
                </a:solidFill>
              </a:rPr>
              <a:t>Действовать не по собственной воле</a:t>
            </a:r>
          </a:p>
        </p:txBody>
      </p:sp>
      <p:sp>
        <p:nvSpPr>
          <p:cNvPr id="100360" name="Rectangle 8"/>
          <p:cNvSpPr>
            <a:spLocks noChangeArrowheads="1"/>
          </p:cNvSpPr>
          <p:nvPr/>
        </p:nvSpPr>
        <p:spPr bwMode="auto">
          <a:xfrm>
            <a:off x="323850" y="3644900"/>
            <a:ext cx="2400300" cy="457200"/>
          </a:xfrm>
          <a:prstGeom prst="rect">
            <a:avLst/>
          </a:prstGeom>
          <a:noFill/>
          <a:ln w="9525">
            <a:noFill/>
            <a:miter lim="800000"/>
            <a:headEnd/>
            <a:tailEnd/>
          </a:ln>
        </p:spPr>
        <p:txBody>
          <a:bodyPr wrap="none">
            <a:spAutoFit/>
          </a:bodyPr>
          <a:lstStyle/>
          <a:p>
            <a:r>
              <a:rPr lang="ru-RU" sz="2400" b="1">
                <a:solidFill>
                  <a:srgbClr val="003300"/>
                </a:solidFill>
              </a:rPr>
              <a:t>Как на иголках</a:t>
            </a:r>
          </a:p>
        </p:txBody>
      </p:sp>
      <p:sp>
        <p:nvSpPr>
          <p:cNvPr id="100361" name="Rectangle 9"/>
          <p:cNvSpPr>
            <a:spLocks noChangeArrowheads="1"/>
          </p:cNvSpPr>
          <p:nvPr/>
        </p:nvSpPr>
        <p:spPr bwMode="auto">
          <a:xfrm>
            <a:off x="2916238" y="3716338"/>
            <a:ext cx="4983162" cy="749300"/>
          </a:xfrm>
          <a:prstGeom prst="rect">
            <a:avLst/>
          </a:prstGeom>
          <a:noFill/>
          <a:ln w="9525">
            <a:noFill/>
            <a:miter lim="800000"/>
            <a:headEnd/>
            <a:tailEnd/>
          </a:ln>
        </p:spPr>
        <p:txBody>
          <a:bodyPr wrap="none">
            <a:spAutoFit/>
          </a:bodyPr>
          <a:lstStyle/>
          <a:p>
            <a:pPr eaLnBrk="0" hangingPunct="0">
              <a:lnSpc>
                <a:spcPct val="80000"/>
              </a:lnSpc>
              <a:spcBef>
                <a:spcPct val="20000"/>
              </a:spcBef>
            </a:pPr>
            <a:r>
              <a:rPr lang="ru-RU" sz="2400" b="1">
                <a:solidFill>
                  <a:schemeClr val="tx2"/>
                </a:solidFill>
              </a:rPr>
              <a:t>Состояние крайнего волнения, </a:t>
            </a:r>
          </a:p>
          <a:p>
            <a:pPr eaLnBrk="0" hangingPunct="0">
              <a:lnSpc>
                <a:spcPct val="80000"/>
              </a:lnSpc>
              <a:spcBef>
                <a:spcPct val="20000"/>
              </a:spcBef>
            </a:pPr>
            <a:r>
              <a:rPr lang="ru-RU" sz="2400" b="1">
                <a:solidFill>
                  <a:schemeClr val="tx2"/>
                </a:solidFill>
              </a:rPr>
              <a:t>беспокойства</a:t>
            </a:r>
          </a:p>
        </p:txBody>
      </p:sp>
      <p:sp>
        <p:nvSpPr>
          <p:cNvPr id="100362" name="Rectangle 10"/>
          <p:cNvSpPr>
            <a:spLocks noChangeArrowheads="1"/>
          </p:cNvSpPr>
          <p:nvPr/>
        </p:nvSpPr>
        <p:spPr bwMode="auto">
          <a:xfrm>
            <a:off x="395288" y="4724400"/>
            <a:ext cx="2070100" cy="457200"/>
          </a:xfrm>
          <a:prstGeom prst="rect">
            <a:avLst/>
          </a:prstGeom>
          <a:noFill/>
          <a:ln w="9525">
            <a:noFill/>
            <a:miter lim="800000"/>
            <a:headEnd/>
            <a:tailEnd/>
          </a:ln>
        </p:spPr>
        <p:txBody>
          <a:bodyPr wrap="none">
            <a:spAutoFit/>
          </a:bodyPr>
          <a:lstStyle/>
          <a:p>
            <a:r>
              <a:rPr lang="ru-RU" sz="2400" b="1">
                <a:solidFill>
                  <a:srgbClr val="003300"/>
                </a:solidFill>
              </a:rPr>
              <a:t>Чесать язык</a:t>
            </a:r>
          </a:p>
        </p:txBody>
      </p:sp>
      <p:sp>
        <p:nvSpPr>
          <p:cNvPr id="100363" name="Rectangle 11"/>
          <p:cNvSpPr>
            <a:spLocks noChangeArrowheads="1"/>
          </p:cNvSpPr>
          <p:nvPr/>
        </p:nvSpPr>
        <p:spPr bwMode="auto">
          <a:xfrm>
            <a:off x="2987675" y="4724400"/>
            <a:ext cx="3090863" cy="457200"/>
          </a:xfrm>
          <a:prstGeom prst="rect">
            <a:avLst/>
          </a:prstGeom>
          <a:noFill/>
          <a:ln w="9525">
            <a:noFill/>
            <a:miter lim="800000"/>
            <a:headEnd/>
            <a:tailEnd/>
          </a:ln>
        </p:spPr>
        <p:txBody>
          <a:bodyPr wrap="none">
            <a:spAutoFit/>
          </a:bodyPr>
          <a:lstStyle/>
          <a:p>
            <a:r>
              <a:rPr lang="ru-RU" sz="2400" b="1" i="1">
                <a:solidFill>
                  <a:schemeClr val="tx2"/>
                </a:solidFill>
              </a:rPr>
              <a:t>Болтать попусту</a:t>
            </a:r>
          </a:p>
        </p:txBody>
      </p:sp>
      <p:sp>
        <p:nvSpPr>
          <p:cNvPr id="100365" name="Rectangle 13"/>
          <p:cNvSpPr>
            <a:spLocks noChangeArrowheads="1"/>
          </p:cNvSpPr>
          <p:nvPr/>
        </p:nvSpPr>
        <p:spPr bwMode="auto">
          <a:xfrm>
            <a:off x="468313" y="5445125"/>
            <a:ext cx="2828925" cy="457200"/>
          </a:xfrm>
          <a:prstGeom prst="rect">
            <a:avLst/>
          </a:prstGeom>
          <a:noFill/>
          <a:ln w="9525">
            <a:noFill/>
            <a:miter lim="800000"/>
            <a:headEnd/>
            <a:tailEnd/>
          </a:ln>
        </p:spPr>
        <p:txBody>
          <a:bodyPr wrap="none">
            <a:spAutoFit/>
          </a:bodyPr>
          <a:lstStyle/>
          <a:p>
            <a:r>
              <a:rPr lang="ru-RU" sz="2400" b="1">
                <a:solidFill>
                  <a:srgbClr val="003300"/>
                </a:solidFill>
              </a:rPr>
              <a:t>Морочить голову</a:t>
            </a:r>
          </a:p>
        </p:txBody>
      </p:sp>
      <p:sp>
        <p:nvSpPr>
          <p:cNvPr id="100366" name="Rectangle 14"/>
          <p:cNvSpPr>
            <a:spLocks noChangeArrowheads="1"/>
          </p:cNvSpPr>
          <p:nvPr/>
        </p:nvSpPr>
        <p:spPr bwMode="auto">
          <a:xfrm>
            <a:off x="3348038" y="5589588"/>
            <a:ext cx="4773612" cy="822325"/>
          </a:xfrm>
          <a:prstGeom prst="rect">
            <a:avLst/>
          </a:prstGeom>
          <a:noFill/>
          <a:ln w="9525">
            <a:noFill/>
            <a:miter lim="800000"/>
            <a:headEnd/>
            <a:tailEnd/>
          </a:ln>
        </p:spPr>
        <p:txBody>
          <a:bodyPr wrap="none">
            <a:spAutoFit/>
          </a:bodyPr>
          <a:lstStyle/>
          <a:p>
            <a:r>
              <a:rPr lang="ru-RU" sz="2400" b="1">
                <a:solidFill>
                  <a:schemeClr val="tx2"/>
                </a:solidFill>
              </a:rPr>
              <a:t>Отвлекать от основного дела </a:t>
            </a:r>
          </a:p>
          <a:p>
            <a:r>
              <a:rPr lang="ru-RU" sz="2400" b="1">
                <a:solidFill>
                  <a:schemeClr val="tx2"/>
                </a:solidFill>
              </a:rPr>
              <a:t>пустыми разговорами</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00356"/>
                                        </p:tgtEl>
                                        <p:attrNameLst>
                                          <p:attrName>style.visibility</p:attrName>
                                        </p:attrNameLst>
                                      </p:cBhvr>
                                      <p:to>
                                        <p:strVal val="visible"/>
                                      </p:to>
                                    </p:set>
                                    <p:anim calcmode="lin" valueType="num">
                                      <p:cBhvr additive="base">
                                        <p:cTn id="7" dur="500" fill="hold"/>
                                        <p:tgtEl>
                                          <p:spTgt spid="100356"/>
                                        </p:tgtEl>
                                        <p:attrNameLst>
                                          <p:attrName>ppt_x</p:attrName>
                                        </p:attrNameLst>
                                      </p:cBhvr>
                                      <p:tavLst>
                                        <p:tav tm="0">
                                          <p:val>
                                            <p:strVal val="#ppt_x"/>
                                          </p:val>
                                        </p:tav>
                                        <p:tav tm="100000">
                                          <p:val>
                                            <p:strVal val="#ppt_x"/>
                                          </p:val>
                                        </p:tav>
                                      </p:tavLst>
                                    </p:anim>
                                    <p:anim calcmode="lin" valueType="num">
                                      <p:cBhvr additive="base">
                                        <p:cTn id="8" dur="500" fill="hold"/>
                                        <p:tgtEl>
                                          <p:spTgt spid="10035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00357"/>
                                        </p:tgtEl>
                                        <p:attrNameLst>
                                          <p:attrName>style.visibility</p:attrName>
                                        </p:attrNameLst>
                                      </p:cBhvr>
                                      <p:to>
                                        <p:strVal val="visible"/>
                                      </p:to>
                                    </p:set>
                                    <p:anim calcmode="lin" valueType="num">
                                      <p:cBhvr additive="base">
                                        <p:cTn id="13" dur="500" fill="hold"/>
                                        <p:tgtEl>
                                          <p:spTgt spid="100357"/>
                                        </p:tgtEl>
                                        <p:attrNameLst>
                                          <p:attrName>ppt_x</p:attrName>
                                        </p:attrNameLst>
                                      </p:cBhvr>
                                      <p:tavLst>
                                        <p:tav tm="0">
                                          <p:val>
                                            <p:strVal val="#ppt_x"/>
                                          </p:val>
                                        </p:tav>
                                        <p:tav tm="100000">
                                          <p:val>
                                            <p:strVal val="#ppt_x"/>
                                          </p:val>
                                        </p:tav>
                                      </p:tavLst>
                                    </p:anim>
                                    <p:anim calcmode="lin" valueType="num">
                                      <p:cBhvr additive="base">
                                        <p:cTn id="14" dur="500" fill="hold"/>
                                        <p:tgtEl>
                                          <p:spTgt spid="100357"/>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00358"/>
                                        </p:tgtEl>
                                        <p:attrNameLst>
                                          <p:attrName>style.visibility</p:attrName>
                                        </p:attrNameLst>
                                      </p:cBhvr>
                                      <p:to>
                                        <p:strVal val="visible"/>
                                      </p:to>
                                    </p:set>
                                    <p:anim calcmode="lin" valueType="num">
                                      <p:cBhvr additive="base">
                                        <p:cTn id="19" dur="500" fill="hold"/>
                                        <p:tgtEl>
                                          <p:spTgt spid="100358"/>
                                        </p:tgtEl>
                                        <p:attrNameLst>
                                          <p:attrName>ppt_x</p:attrName>
                                        </p:attrNameLst>
                                      </p:cBhvr>
                                      <p:tavLst>
                                        <p:tav tm="0">
                                          <p:val>
                                            <p:strVal val="#ppt_x"/>
                                          </p:val>
                                        </p:tav>
                                        <p:tav tm="100000">
                                          <p:val>
                                            <p:strVal val="#ppt_x"/>
                                          </p:val>
                                        </p:tav>
                                      </p:tavLst>
                                    </p:anim>
                                    <p:anim calcmode="lin" valueType="num">
                                      <p:cBhvr additive="base">
                                        <p:cTn id="20" dur="500" fill="hold"/>
                                        <p:tgtEl>
                                          <p:spTgt spid="100358"/>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00359"/>
                                        </p:tgtEl>
                                        <p:attrNameLst>
                                          <p:attrName>style.visibility</p:attrName>
                                        </p:attrNameLst>
                                      </p:cBhvr>
                                      <p:to>
                                        <p:strVal val="visible"/>
                                      </p:to>
                                    </p:set>
                                    <p:anim calcmode="lin" valueType="num">
                                      <p:cBhvr additive="base">
                                        <p:cTn id="25" dur="500" fill="hold"/>
                                        <p:tgtEl>
                                          <p:spTgt spid="100359"/>
                                        </p:tgtEl>
                                        <p:attrNameLst>
                                          <p:attrName>ppt_x</p:attrName>
                                        </p:attrNameLst>
                                      </p:cBhvr>
                                      <p:tavLst>
                                        <p:tav tm="0">
                                          <p:val>
                                            <p:strVal val="#ppt_x"/>
                                          </p:val>
                                        </p:tav>
                                        <p:tav tm="100000">
                                          <p:val>
                                            <p:strVal val="#ppt_x"/>
                                          </p:val>
                                        </p:tav>
                                      </p:tavLst>
                                    </p:anim>
                                    <p:anim calcmode="lin" valueType="num">
                                      <p:cBhvr additive="base">
                                        <p:cTn id="26" dur="500" fill="hold"/>
                                        <p:tgtEl>
                                          <p:spTgt spid="100359"/>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100360"/>
                                        </p:tgtEl>
                                        <p:attrNameLst>
                                          <p:attrName>style.visibility</p:attrName>
                                        </p:attrNameLst>
                                      </p:cBhvr>
                                      <p:to>
                                        <p:strVal val="visible"/>
                                      </p:to>
                                    </p:set>
                                    <p:anim calcmode="lin" valueType="num">
                                      <p:cBhvr additive="base">
                                        <p:cTn id="31" dur="500" fill="hold"/>
                                        <p:tgtEl>
                                          <p:spTgt spid="100360"/>
                                        </p:tgtEl>
                                        <p:attrNameLst>
                                          <p:attrName>ppt_x</p:attrName>
                                        </p:attrNameLst>
                                      </p:cBhvr>
                                      <p:tavLst>
                                        <p:tav tm="0">
                                          <p:val>
                                            <p:strVal val="#ppt_x"/>
                                          </p:val>
                                        </p:tav>
                                        <p:tav tm="100000">
                                          <p:val>
                                            <p:strVal val="#ppt_x"/>
                                          </p:val>
                                        </p:tav>
                                      </p:tavLst>
                                    </p:anim>
                                    <p:anim calcmode="lin" valueType="num">
                                      <p:cBhvr additive="base">
                                        <p:cTn id="32" dur="500" fill="hold"/>
                                        <p:tgtEl>
                                          <p:spTgt spid="100360"/>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100361"/>
                                        </p:tgtEl>
                                        <p:attrNameLst>
                                          <p:attrName>style.visibility</p:attrName>
                                        </p:attrNameLst>
                                      </p:cBhvr>
                                      <p:to>
                                        <p:strVal val="visible"/>
                                      </p:to>
                                    </p:set>
                                    <p:anim calcmode="lin" valueType="num">
                                      <p:cBhvr additive="base">
                                        <p:cTn id="37" dur="500" fill="hold"/>
                                        <p:tgtEl>
                                          <p:spTgt spid="100361"/>
                                        </p:tgtEl>
                                        <p:attrNameLst>
                                          <p:attrName>ppt_x</p:attrName>
                                        </p:attrNameLst>
                                      </p:cBhvr>
                                      <p:tavLst>
                                        <p:tav tm="0">
                                          <p:val>
                                            <p:strVal val="#ppt_x"/>
                                          </p:val>
                                        </p:tav>
                                        <p:tav tm="100000">
                                          <p:val>
                                            <p:strVal val="#ppt_x"/>
                                          </p:val>
                                        </p:tav>
                                      </p:tavLst>
                                    </p:anim>
                                    <p:anim calcmode="lin" valueType="num">
                                      <p:cBhvr additive="base">
                                        <p:cTn id="38" dur="500" fill="hold"/>
                                        <p:tgtEl>
                                          <p:spTgt spid="100361"/>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100362"/>
                                        </p:tgtEl>
                                        <p:attrNameLst>
                                          <p:attrName>style.visibility</p:attrName>
                                        </p:attrNameLst>
                                      </p:cBhvr>
                                      <p:to>
                                        <p:strVal val="visible"/>
                                      </p:to>
                                    </p:set>
                                    <p:anim calcmode="lin" valueType="num">
                                      <p:cBhvr additive="base">
                                        <p:cTn id="43" dur="500" fill="hold"/>
                                        <p:tgtEl>
                                          <p:spTgt spid="100362"/>
                                        </p:tgtEl>
                                        <p:attrNameLst>
                                          <p:attrName>ppt_x</p:attrName>
                                        </p:attrNameLst>
                                      </p:cBhvr>
                                      <p:tavLst>
                                        <p:tav tm="0">
                                          <p:val>
                                            <p:strVal val="#ppt_x"/>
                                          </p:val>
                                        </p:tav>
                                        <p:tav tm="100000">
                                          <p:val>
                                            <p:strVal val="#ppt_x"/>
                                          </p:val>
                                        </p:tav>
                                      </p:tavLst>
                                    </p:anim>
                                    <p:anim calcmode="lin" valueType="num">
                                      <p:cBhvr additive="base">
                                        <p:cTn id="44" dur="500" fill="hold"/>
                                        <p:tgtEl>
                                          <p:spTgt spid="100362"/>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100363"/>
                                        </p:tgtEl>
                                        <p:attrNameLst>
                                          <p:attrName>style.visibility</p:attrName>
                                        </p:attrNameLst>
                                      </p:cBhvr>
                                      <p:to>
                                        <p:strVal val="visible"/>
                                      </p:to>
                                    </p:set>
                                    <p:anim calcmode="lin" valueType="num">
                                      <p:cBhvr additive="base">
                                        <p:cTn id="49" dur="500" fill="hold"/>
                                        <p:tgtEl>
                                          <p:spTgt spid="100363"/>
                                        </p:tgtEl>
                                        <p:attrNameLst>
                                          <p:attrName>ppt_x</p:attrName>
                                        </p:attrNameLst>
                                      </p:cBhvr>
                                      <p:tavLst>
                                        <p:tav tm="0">
                                          <p:val>
                                            <p:strVal val="#ppt_x"/>
                                          </p:val>
                                        </p:tav>
                                        <p:tav tm="100000">
                                          <p:val>
                                            <p:strVal val="#ppt_x"/>
                                          </p:val>
                                        </p:tav>
                                      </p:tavLst>
                                    </p:anim>
                                    <p:anim calcmode="lin" valueType="num">
                                      <p:cBhvr additive="base">
                                        <p:cTn id="50" dur="500" fill="hold"/>
                                        <p:tgtEl>
                                          <p:spTgt spid="100363"/>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1" nodeType="clickEffect">
                                  <p:stCondLst>
                                    <p:cond delay="0"/>
                                  </p:stCondLst>
                                  <p:childTnLst>
                                    <p:set>
                                      <p:cBhvr>
                                        <p:cTn id="54" dur="1" fill="hold">
                                          <p:stCondLst>
                                            <p:cond delay="0"/>
                                          </p:stCondLst>
                                        </p:cTn>
                                        <p:tgtEl>
                                          <p:spTgt spid="100362"/>
                                        </p:tgtEl>
                                        <p:attrNameLst>
                                          <p:attrName>style.visibility</p:attrName>
                                        </p:attrNameLst>
                                      </p:cBhvr>
                                      <p:to>
                                        <p:strVal val="visible"/>
                                      </p:to>
                                    </p:set>
                                    <p:anim calcmode="lin" valueType="num">
                                      <p:cBhvr additive="base">
                                        <p:cTn id="55" dur="500" fill="hold"/>
                                        <p:tgtEl>
                                          <p:spTgt spid="100362"/>
                                        </p:tgtEl>
                                        <p:attrNameLst>
                                          <p:attrName>ppt_x</p:attrName>
                                        </p:attrNameLst>
                                      </p:cBhvr>
                                      <p:tavLst>
                                        <p:tav tm="0">
                                          <p:val>
                                            <p:strVal val="#ppt_x"/>
                                          </p:val>
                                        </p:tav>
                                        <p:tav tm="100000">
                                          <p:val>
                                            <p:strVal val="#ppt_x"/>
                                          </p:val>
                                        </p:tav>
                                      </p:tavLst>
                                    </p:anim>
                                    <p:anim calcmode="lin" valueType="num">
                                      <p:cBhvr additive="base">
                                        <p:cTn id="56" dur="500" fill="hold"/>
                                        <p:tgtEl>
                                          <p:spTgt spid="100362"/>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1" nodeType="clickEffect">
                                  <p:stCondLst>
                                    <p:cond delay="0"/>
                                  </p:stCondLst>
                                  <p:childTnLst>
                                    <p:set>
                                      <p:cBhvr>
                                        <p:cTn id="60" dur="1" fill="hold">
                                          <p:stCondLst>
                                            <p:cond delay="0"/>
                                          </p:stCondLst>
                                        </p:cTn>
                                        <p:tgtEl>
                                          <p:spTgt spid="100363"/>
                                        </p:tgtEl>
                                        <p:attrNameLst>
                                          <p:attrName>style.visibility</p:attrName>
                                        </p:attrNameLst>
                                      </p:cBhvr>
                                      <p:to>
                                        <p:strVal val="visible"/>
                                      </p:to>
                                    </p:set>
                                    <p:anim calcmode="lin" valueType="num">
                                      <p:cBhvr additive="base">
                                        <p:cTn id="61" dur="500" fill="hold"/>
                                        <p:tgtEl>
                                          <p:spTgt spid="100363"/>
                                        </p:tgtEl>
                                        <p:attrNameLst>
                                          <p:attrName>ppt_x</p:attrName>
                                        </p:attrNameLst>
                                      </p:cBhvr>
                                      <p:tavLst>
                                        <p:tav tm="0">
                                          <p:val>
                                            <p:strVal val="#ppt_x"/>
                                          </p:val>
                                        </p:tav>
                                        <p:tav tm="100000">
                                          <p:val>
                                            <p:strVal val="#ppt_x"/>
                                          </p:val>
                                        </p:tav>
                                      </p:tavLst>
                                    </p:anim>
                                    <p:anim calcmode="lin" valueType="num">
                                      <p:cBhvr additive="base">
                                        <p:cTn id="62" dur="500" fill="hold"/>
                                        <p:tgtEl>
                                          <p:spTgt spid="100363"/>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100365"/>
                                        </p:tgtEl>
                                        <p:attrNameLst>
                                          <p:attrName>style.visibility</p:attrName>
                                        </p:attrNameLst>
                                      </p:cBhvr>
                                      <p:to>
                                        <p:strVal val="visible"/>
                                      </p:to>
                                    </p:set>
                                    <p:anim calcmode="lin" valueType="num">
                                      <p:cBhvr additive="base">
                                        <p:cTn id="67" dur="500" fill="hold"/>
                                        <p:tgtEl>
                                          <p:spTgt spid="100365"/>
                                        </p:tgtEl>
                                        <p:attrNameLst>
                                          <p:attrName>ppt_x</p:attrName>
                                        </p:attrNameLst>
                                      </p:cBhvr>
                                      <p:tavLst>
                                        <p:tav tm="0">
                                          <p:val>
                                            <p:strVal val="#ppt_x"/>
                                          </p:val>
                                        </p:tav>
                                        <p:tav tm="100000">
                                          <p:val>
                                            <p:strVal val="#ppt_x"/>
                                          </p:val>
                                        </p:tav>
                                      </p:tavLst>
                                    </p:anim>
                                    <p:anim calcmode="lin" valueType="num">
                                      <p:cBhvr additive="base">
                                        <p:cTn id="68" dur="500" fill="hold"/>
                                        <p:tgtEl>
                                          <p:spTgt spid="100365"/>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grpId="0" nodeType="clickEffect">
                                  <p:stCondLst>
                                    <p:cond delay="0"/>
                                  </p:stCondLst>
                                  <p:childTnLst>
                                    <p:set>
                                      <p:cBhvr>
                                        <p:cTn id="72" dur="1" fill="hold">
                                          <p:stCondLst>
                                            <p:cond delay="0"/>
                                          </p:stCondLst>
                                        </p:cTn>
                                        <p:tgtEl>
                                          <p:spTgt spid="100366"/>
                                        </p:tgtEl>
                                        <p:attrNameLst>
                                          <p:attrName>style.visibility</p:attrName>
                                        </p:attrNameLst>
                                      </p:cBhvr>
                                      <p:to>
                                        <p:strVal val="visible"/>
                                      </p:to>
                                    </p:set>
                                    <p:anim calcmode="lin" valueType="num">
                                      <p:cBhvr additive="base">
                                        <p:cTn id="73" dur="500" fill="hold"/>
                                        <p:tgtEl>
                                          <p:spTgt spid="100366"/>
                                        </p:tgtEl>
                                        <p:attrNameLst>
                                          <p:attrName>ppt_x</p:attrName>
                                        </p:attrNameLst>
                                      </p:cBhvr>
                                      <p:tavLst>
                                        <p:tav tm="0">
                                          <p:val>
                                            <p:strVal val="#ppt_x"/>
                                          </p:val>
                                        </p:tav>
                                        <p:tav tm="100000">
                                          <p:val>
                                            <p:strVal val="#ppt_x"/>
                                          </p:val>
                                        </p:tav>
                                      </p:tavLst>
                                    </p:anim>
                                    <p:anim calcmode="lin" valueType="num">
                                      <p:cBhvr additive="base">
                                        <p:cTn id="74" dur="500" fill="hold"/>
                                        <p:tgtEl>
                                          <p:spTgt spid="10036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0356" grpId="0"/>
      <p:bldP spid="100357" grpId="0"/>
      <p:bldP spid="100358" grpId="0"/>
      <p:bldP spid="100359" grpId="0"/>
      <p:bldP spid="100360" grpId="0"/>
      <p:bldP spid="100361" grpId="0"/>
      <p:bldP spid="100362" grpId="0"/>
      <p:bldP spid="100362" grpId="1"/>
      <p:bldP spid="100363" grpId="0"/>
      <p:bldP spid="100363" grpId="1"/>
      <p:bldP spid="100365" grpId="0"/>
      <p:bldP spid="10036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69" name="Rectangle 2"/>
          <p:cNvSpPr>
            <a:spLocks noGrp="1" noChangeArrowheads="1"/>
          </p:cNvSpPr>
          <p:nvPr>
            <p:ph type="title"/>
          </p:nvPr>
        </p:nvSpPr>
        <p:spPr>
          <a:xfrm>
            <a:off x="457200" y="260350"/>
            <a:ext cx="8291513" cy="1081088"/>
          </a:xfrm>
        </p:spPr>
        <p:txBody>
          <a:bodyPr/>
          <a:lstStyle/>
          <a:p>
            <a:pPr algn="ctr"/>
            <a:r>
              <a:rPr lang="ru-RU" sz="3200" smtClean="0"/>
              <a:t>Задание: назвать полностью пословицу (по 2 данным словам)</a:t>
            </a:r>
          </a:p>
        </p:txBody>
      </p:sp>
      <p:sp>
        <p:nvSpPr>
          <p:cNvPr id="102405" name="Text Box 5"/>
          <p:cNvSpPr txBox="1">
            <a:spLocks noChangeArrowheads="1"/>
          </p:cNvSpPr>
          <p:nvPr/>
        </p:nvSpPr>
        <p:spPr bwMode="auto">
          <a:xfrm>
            <a:off x="250825" y="1700213"/>
            <a:ext cx="2290763" cy="457200"/>
          </a:xfrm>
          <a:prstGeom prst="rect">
            <a:avLst/>
          </a:prstGeom>
          <a:noFill/>
          <a:ln w="9525">
            <a:noFill/>
            <a:miter lim="800000"/>
            <a:headEnd/>
            <a:tailEnd/>
          </a:ln>
        </p:spPr>
        <p:txBody>
          <a:bodyPr wrap="none">
            <a:spAutoFit/>
          </a:bodyPr>
          <a:lstStyle/>
          <a:p>
            <a:r>
              <a:rPr lang="ru-RU" sz="2400" b="1">
                <a:solidFill>
                  <a:srgbClr val="003300"/>
                </a:solidFill>
              </a:rPr>
              <a:t>Семья – душа</a:t>
            </a:r>
          </a:p>
        </p:txBody>
      </p:sp>
      <p:sp>
        <p:nvSpPr>
          <p:cNvPr id="102406" name="Text Box 6"/>
          <p:cNvSpPr txBox="1">
            <a:spLocks noChangeArrowheads="1"/>
          </p:cNvSpPr>
          <p:nvPr/>
        </p:nvSpPr>
        <p:spPr bwMode="auto">
          <a:xfrm>
            <a:off x="2700338" y="1773238"/>
            <a:ext cx="6196012" cy="384175"/>
          </a:xfrm>
          <a:prstGeom prst="rect">
            <a:avLst/>
          </a:prstGeom>
          <a:noFill/>
          <a:ln w="9525">
            <a:noFill/>
            <a:miter lim="800000"/>
            <a:headEnd/>
            <a:tailEnd/>
          </a:ln>
        </p:spPr>
        <p:txBody>
          <a:bodyPr>
            <a:spAutoFit/>
          </a:bodyPr>
          <a:lstStyle/>
          <a:p>
            <a:pPr eaLnBrk="0" hangingPunct="0">
              <a:lnSpc>
                <a:spcPct val="80000"/>
              </a:lnSpc>
              <a:spcBef>
                <a:spcPct val="20000"/>
              </a:spcBef>
            </a:pPr>
            <a:r>
              <a:rPr lang="ru-RU" sz="2400" b="1">
                <a:solidFill>
                  <a:schemeClr val="tx2"/>
                </a:solidFill>
              </a:rPr>
              <a:t>Вся семья вместе, так и душа на месте.</a:t>
            </a:r>
          </a:p>
        </p:txBody>
      </p:sp>
      <p:sp>
        <p:nvSpPr>
          <p:cNvPr id="102407" name="Text Box 7"/>
          <p:cNvSpPr txBox="1">
            <a:spLocks noChangeArrowheads="1"/>
          </p:cNvSpPr>
          <p:nvPr/>
        </p:nvSpPr>
        <p:spPr bwMode="auto">
          <a:xfrm>
            <a:off x="395288" y="2420938"/>
            <a:ext cx="2254250" cy="457200"/>
          </a:xfrm>
          <a:prstGeom prst="rect">
            <a:avLst/>
          </a:prstGeom>
          <a:noFill/>
          <a:ln w="9525">
            <a:noFill/>
            <a:miter lim="800000"/>
            <a:headEnd/>
            <a:tailEnd/>
          </a:ln>
        </p:spPr>
        <p:txBody>
          <a:bodyPr wrap="none">
            <a:spAutoFit/>
          </a:bodyPr>
          <a:lstStyle/>
          <a:p>
            <a:r>
              <a:rPr lang="ru-RU" sz="2400" b="1">
                <a:solidFill>
                  <a:srgbClr val="003300"/>
                </a:solidFill>
              </a:rPr>
              <a:t>Доме – стены</a:t>
            </a:r>
          </a:p>
        </p:txBody>
      </p:sp>
      <p:sp>
        <p:nvSpPr>
          <p:cNvPr id="102408" name="Text Box 8"/>
          <p:cNvSpPr txBox="1">
            <a:spLocks noChangeArrowheads="1"/>
          </p:cNvSpPr>
          <p:nvPr/>
        </p:nvSpPr>
        <p:spPr bwMode="auto">
          <a:xfrm>
            <a:off x="2987675" y="2420938"/>
            <a:ext cx="5230813" cy="384175"/>
          </a:xfrm>
          <a:prstGeom prst="rect">
            <a:avLst/>
          </a:prstGeom>
          <a:noFill/>
          <a:ln w="9525">
            <a:noFill/>
            <a:miter lim="800000"/>
            <a:headEnd/>
            <a:tailEnd/>
          </a:ln>
        </p:spPr>
        <p:txBody>
          <a:bodyPr wrap="none">
            <a:spAutoFit/>
          </a:bodyPr>
          <a:lstStyle/>
          <a:p>
            <a:pPr eaLnBrk="0" hangingPunct="0">
              <a:lnSpc>
                <a:spcPct val="80000"/>
              </a:lnSpc>
              <a:spcBef>
                <a:spcPct val="20000"/>
              </a:spcBef>
            </a:pPr>
            <a:r>
              <a:rPr lang="ru-RU" sz="2400" b="1">
                <a:solidFill>
                  <a:schemeClr val="tx2"/>
                </a:solidFill>
              </a:rPr>
              <a:t>В своем доме и стены помогают.</a:t>
            </a:r>
          </a:p>
        </p:txBody>
      </p:sp>
      <p:sp>
        <p:nvSpPr>
          <p:cNvPr id="102409" name="Text Box 9"/>
          <p:cNvSpPr txBox="1">
            <a:spLocks noChangeArrowheads="1"/>
          </p:cNvSpPr>
          <p:nvPr/>
        </p:nvSpPr>
        <p:spPr bwMode="auto">
          <a:xfrm>
            <a:off x="323850" y="3141663"/>
            <a:ext cx="3046413" cy="457200"/>
          </a:xfrm>
          <a:prstGeom prst="rect">
            <a:avLst/>
          </a:prstGeom>
          <a:noFill/>
          <a:ln w="9525">
            <a:noFill/>
            <a:miter lim="800000"/>
            <a:headEnd/>
            <a:tailEnd/>
          </a:ln>
        </p:spPr>
        <p:txBody>
          <a:bodyPr wrap="none">
            <a:spAutoFit/>
          </a:bodyPr>
          <a:lstStyle/>
          <a:p>
            <a:r>
              <a:rPr lang="ru-RU" sz="2400" b="1">
                <a:solidFill>
                  <a:srgbClr val="003300"/>
                </a:solidFill>
              </a:rPr>
              <a:t>Перьем – ученьем</a:t>
            </a:r>
            <a:r>
              <a:rPr lang="ru-RU" sz="2400" b="1">
                <a:solidFill>
                  <a:schemeClr val="tx2"/>
                </a:solidFill>
              </a:rPr>
              <a:t> </a:t>
            </a:r>
          </a:p>
        </p:txBody>
      </p:sp>
      <p:sp>
        <p:nvSpPr>
          <p:cNvPr id="102410" name="Text Box 10"/>
          <p:cNvSpPr txBox="1">
            <a:spLocks noChangeArrowheads="1"/>
          </p:cNvSpPr>
          <p:nvPr/>
        </p:nvSpPr>
        <p:spPr bwMode="auto">
          <a:xfrm>
            <a:off x="3419475" y="3141663"/>
            <a:ext cx="3670300" cy="749300"/>
          </a:xfrm>
          <a:prstGeom prst="rect">
            <a:avLst/>
          </a:prstGeom>
          <a:noFill/>
          <a:ln w="9525">
            <a:noFill/>
            <a:miter lim="800000"/>
            <a:headEnd/>
            <a:tailEnd/>
          </a:ln>
        </p:spPr>
        <p:txBody>
          <a:bodyPr wrap="none">
            <a:spAutoFit/>
          </a:bodyPr>
          <a:lstStyle/>
          <a:p>
            <a:pPr eaLnBrk="0" hangingPunct="0">
              <a:lnSpc>
                <a:spcPct val="80000"/>
              </a:lnSpc>
              <a:spcBef>
                <a:spcPct val="20000"/>
              </a:spcBef>
            </a:pPr>
            <a:r>
              <a:rPr lang="ru-RU" sz="2400" b="1">
                <a:solidFill>
                  <a:schemeClr val="tx2"/>
                </a:solidFill>
              </a:rPr>
              <a:t>Красна птица перьем , </a:t>
            </a:r>
          </a:p>
          <a:p>
            <a:pPr eaLnBrk="0" hangingPunct="0">
              <a:lnSpc>
                <a:spcPct val="80000"/>
              </a:lnSpc>
              <a:spcBef>
                <a:spcPct val="20000"/>
              </a:spcBef>
            </a:pPr>
            <a:r>
              <a:rPr lang="ru-RU" sz="2400" b="1">
                <a:solidFill>
                  <a:schemeClr val="tx2"/>
                </a:solidFill>
              </a:rPr>
              <a:t>а человек ученьем.</a:t>
            </a:r>
          </a:p>
        </p:txBody>
      </p:sp>
      <p:sp>
        <p:nvSpPr>
          <p:cNvPr id="102411" name="Text Box 11"/>
          <p:cNvSpPr txBox="1">
            <a:spLocks noChangeArrowheads="1"/>
          </p:cNvSpPr>
          <p:nvPr/>
        </p:nvSpPr>
        <p:spPr bwMode="auto">
          <a:xfrm>
            <a:off x="395288" y="4221163"/>
            <a:ext cx="2767012" cy="457200"/>
          </a:xfrm>
          <a:prstGeom prst="rect">
            <a:avLst/>
          </a:prstGeom>
          <a:noFill/>
          <a:ln w="9525">
            <a:noFill/>
            <a:miter lim="800000"/>
            <a:headEnd/>
            <a:tailEnd/>
          </a:ln>
        </p:spPr>
        <p:txBody>
          <a:bodyPr wrap="none">
            <a:spAutoFit/>
          </a:bodyPr>
          <a:lstStyle/>
          <a:p>
            <a:r>
              <a:rPr lang="ru-RU" sz="2400" b="1">
                <a:solidFill>
                  <a:srgbClr val="003300"/>
                </a:solidFill>
              </a:rPr>
              <a:t>Кормит – портит</a:t>
            </a:r>
            <a:r>
              <a:rPr lang="ru-RU" sz="2400" b="1">
                <a:solidFill>
                  <a:schemeClr val="tx2"/>
                </a:solidFill>
              </a:rPr>
              <a:t> </a:t>
            </a:r>
          </a:p>
        </p:txBody>
      </p:sp>
      <p:sp>
        <p:nvSpPr>
          <p:cNvPr id="102412" name="Rectangle 12"/>
          <p:cNvSpPr>
            <a:spLocks noChangeArrowheads="1"/>
          </p:cNvSpPr>
          <p:nvPr/>
        </p:nvSpPr>
        <p:spPr bwMode="auto">
          <a:xfrm>
            <a:off x="3492500" y="4221163"/>
            <a:ext cx="4456113" cy="457200"/>
          </a:xfrm>
          <a:prstGeom prst="rect">
            <a:avLst/>
          </a:prstGeom>
          <a:noFill/>
          <a:ln w="9525">
            <a:noFill/>
            <a:miter lim="800000"/>
            <a:headEnd/>
            <a:tailEnd/>
          </a:ln>
        </p:spPr>
        <p:txBody>
          <a:bodyPr wrap="none">
            <a:spAutoFit/>
          </a:bodyPr>
          <a:lstStyle/>
          <a:p>
            <a:r>
              <a:rPr lang="ru-RU" sz="2400" b="1">
                <a:solidFill>
                  <a:schemeClr val="tx2"/>
                </a:solidFill>
              </a:rPr>
              <a:t>Труд кормит, а лень портит.</a:t>
            </a:r>
          </a:p>
        </p:txBody>
      </p:sp>
      <p:sp>
        <p:nvSpPr>
          <p:cNvPr id="102413" name="Rectangle 13"/>
          <p:cNvSpPr>
            <a:spLocks noChangeArrowheads="1"/>
          </p:cNvSpPr>
          <p:nvPr/>
        </p:nvSpPr>
        <p:spPr bwMode="auto">
          <a:xfrm>
            <a:off x="611188" y="5013325"/>
            <a:ext cx="2017712" cy="457200"/>
          </a:xfrm>
          <a:prstGeom prst="rect">
            <a:avLst/>
          </a:prstGeom>
          <a:noFill/>
          <a:ln w="9525">
            <a:noFill/>
            <a:miter lim="800000"/>
            <a:headEnd/>
            <a:tailEnd/>
          </a:ln>
        </p:spPr>
        <p:txBody>
          <a:bodyPr wrap="none">
            <a:spAutoFit/>
          </a:bodyPr>
          <a:lstStyle/>
          <a:p>
            <a:r>
              <a:rPr lang="ru-RU" sz="2400" b="1">
                <a:solidFill>
                  <a:srgbClr val="003300"/>
                </a:solidFill>
              </a:rPr>
              <a:t>Время – час</a:t>
            </a:r>
            <a:endParaRPr lang="ru-RU">
              <a:solidFill>
                <a:srgbClr val="003300"/>
              </a:solidFill>
            </a:endParaRPr>
          </a:p>
        </p:txBody>
      </p:sp>
      <p:sp>
        <p:nvSpPr>
          <p:cNvPr id="102414" name="Rectangle 14"/>
          <p:cNvSpPr>
            <a:spLocks noChangeArrowheads="1"/>
          </p:cNvSpPr>
          <p:nvPr/>
        </p:nvSpPr>
        <p:spPr bwMode="auto">
          <a:xfrm>
            <a:off x="3059113" y="5084763"/>
            <a:ext cx="4100512" cy="384175"/>
          </a:xfrm>
          <a:prstGeom prst="rect">
            <a:avLst/>
          </a:prstGeom>
          <a:noFill/>
          <a:ln w="9525">
            <a:noFill/>
            <a:miter lim="800000"/>
            <a:headEnd/>
            <a:tailEnd/>
          </a:ln>
        </p:spPr>
        <p:txBody>
          <a:bodyPr wrap="none">
            <a:spAutoFit/>
          </a:bodyPr>
          <a:lstStyle/>
          <a:p>
            <a:pPr eaLnBrk="0" hangingPunct="0">
              <a:lnSpc>
                <a:spcPct val="80000"/>
              </a:lnSpc>
              <a:spcBef>
                <a:spcPct val="20000"/>
              </a:spcBef>
            </a:pPr>
            <a:r>
              <a:rPr lang="ru-RU" sz="2400" b="1">
                <a:solidFill>
                  <a:schemeClr val="tx2"/>
                </a:solidFill>
              </a:rPr>
              <a:t>Делу время, потехе – час.</a:t>
            </a:r>
          </a:p>
        </p:txBody>
      </p:sp>
      <p:sp>
        <p:nvSpPr>
          <p:cNvPr id="102415" name="Rectangle 15"/>
          <p:cNvSpPr>
            <a:spLocks noChangeArrowheads="1"/>
          </p:cNvSpPr>
          <p:nvPr/>
        </p:nvSpPr>
        <p:spPr bwMode="auto">
          <a:xfrm>
            <a:off x="539750" y="5661025"/>
            <a:ext cx="2381250" cy="457200"/>
          </a:xfrm>
          <a:prstGeom prst="rect">
            <a:avLst/>
          </a:prstGeom>
          <a:noFill/>
          <a:ln w="9525">
            <a:noFill/>
            <a:miter lim="800000"/>
            <a:headEnd/>
            <a:tailEnd/>
          </a:ln>
        </p:spPr>
        <p:txBody>
          <a:bodyPr wrap="none">
            <a:spAutoFit/>
          </a:bodyPr>
          <a:lstStyle/>
          <a:p>
            <a:r>
              <a:rPr lang="ru-RU" sz="2400" b="1">
                <a:solidFill>
                  <a:srgbClr val="003300"/>
                </a:solidFill>
              </a:rPr>
              <a:t>Тепло – добро</a:t>
            </a:r>
          </a:p>
        </p:txBody>
      </p:sp>
      <p:sp>
        <p:nvSpPr>
          <p:cNvPr id="102416" name="Rectangle 16"/>
          <p:cNvSpPr>
            <a:spLocks noChangeArrowheads="1"/>
          </p:cNvSpPr>
          <p:nvPr/>
        </p:nvSpPr>
        <p:spPr bwMode="auto">
          <a:xfrm>
            <a:off x="3276600" y="5734050"/>
            <a:ext cx="3565525" cy="749300"/>
          </a:xfrm>
          <a:prstGeom prst="rect">
            <a:avLst/>
          </a:prstGeom>
          <a:noFill/>
          <a:ln w="9525">
            <a:noFill/>
            <a:miter lim="800000"/>
            <a:headEnd/>
            <a:tailEnd/>
          </a:ln>
        </p:spPr>
        <p:txBody>
          <a:bodyPr wrap="none">
            <a:spAutoFit/>
          </a:bodyPr>
          <a:lstStyle/>
          <a:p>
            <a:pPr eaLnBrk="0" hangingPunct="0">
              <a:lnSpc>
                <a:spcPct val="80000"/>
              </a:lnSpc>
              <a:spcBef>
                <a:spcPct val="20000"/>
              </a:spcBef>
            </a:pPr>
            <a:r>
              <a:rPr lang="ru-RU" sz="2400" b="1">
                <a:solidFill>
                  <a:schemeClr val="tx2"/>
                </a:solidFill>
              </a:rPr>
              <a:t>При солнышке тепло, </a:t>
            </a:r>
          </a:p>
          <a:p>
            <a:pPr eaLnBrk="0" hangingPunct="0">
              <a:lnSpc>
                <a:spcPct val="80000"/>
              </a:lnSpc>
              <a:spcBef>
                <a:spcPct val="20000"/>
              </a:spcBef>
            </a:pPr>
            <a:r>
              <a:rPr lang="ru-RU" sz="2400" b="1">
                <a:solidFill>
                  <a:schemeClr val="tx2"/>
                </a:solidFill>
              </a:rPr>
              <a:t>при матери добро.</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02405"/>
                                        </p:tgtEl>
                                        <p:attrNameLst>
                                          <p:attrName>style.visibility</p:attrName>
                                        </p:attrNameLst>
                                      </p:cBhvr>
                                      <p:to>
                                        <p:strVal val="visible"/>
                                      </p:to>
                                    </p:set>
                                    <p:anim calcmode="lin" valueType="num">
                                      <p:cBhvr additive="base">
                                        <p:cTn id="7" dur="500" fill="hold"/>
                                        <p:tgtEl>
                                          <p:spTgt spid="102405"/>
                                        </p:tgtEl>
                                        <p:attrNameLst>
                                          <p:attrName>ppt_x</p:attrName>
                                        </p:attrNameLst>
                                      </p:cBhvr>
                                      <p:tavLst>
                                        <p:tav tm="0">
                                          <p:val>
                                            <p:strVal val="#ppt_x"/>
                                          </p:val>
                                        </p:tav>
                                        <p:tav tm="100000">
                                          <p:val>
                                            <p:strVal val="#ppt_x"/>
                                          </p:val>
                                        </p:tav>
                                      </p:tavLst>
                                    </p:anim>
                                    <p:anim calcmode="lin" valueType="num">
                                      <p:cBhvr additive="base">
                                        <p:cTn id="8" dur="500" fill="hold"/>
                                        <p:tgtEl>
                                          <p:spTgt spid="10240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02406"/>
                                        </p:tgtEl>
                                        <p:attrNameLst>
                                          <p:attrName>style.visibility</p:attrName>
                                        </p:attrNameLst>
                                      </p:cBhvr>
                                      <p:to>
                                        <p:strVal val="visible"/>
                                      </p:to>
                                    </p:set>
                                    <p:anim calcmode="lin" valueType="num">
                                      <p:cBhvr additive="base">
                                        <p:cTn id="13" dur="500" fill="hold"/>
                                        <p:tgtEl>
                                          <p:spTgt spid="102406"/>
                                        </p:tgtEl>
                                        <p:attrNameLst>
                                          <p:attrName>ppt_x</p:attrName>
                                        </p:attrNameLst>
                                      </p:cBhvr>
                                      <p:tavLst>
                                        <p:tav tm="0">
                                          <p:val>
                                            <p:strVal val="#ppt_x"/>
                                          </p:val>
                                        </p:tav>
                                        <p:tav tm="100000">
                                          <p:val>
                                            <p:strVal val="#ppt_x"/>
                                          </p:val>
                                        </p:tav>
                                      </p:tavLst>
                                    </p:anim>
                                    <p:anim calcmode="lin" valueType="num">
                                      <p:cBhvr additive="base">
                                        <p:cTn id="14" dur="500" fill="hold"/>
                                        <p:tgtEl>
                                          <p:spTgt spid="102406"/>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02407"/>
                                        </p:tgtEl>
                                        <p:attrNameLst>
                                          <p:attrName>style.visibility</p:attrName>
                                        </p:attrNameLst>
                                      </p:cBhvr>
                                      <p:to>
                                        <p:strVal val="visible"/>
                                      </p:to>
                                    </p:set>
                                    <p:anim calcmode="lin" valueType="num">
                                      <p:cBhvr additive="base">
                                        <p:cTn id="19" dur="500" fill="hold"/>
                                        <p:tgtEl>
                                          <p:spTgt spid="102407"/>
                                        </p:tgtEl>
                                        <p:attrNameLst>
                                          <p:attrName>ppt_x</p:attrName>
                                        </p:attrNameLst>
                                      </p:cBhvr>
                                      <p:tavLst>
                                        <p:tav tm="0">
                                          <p:val>
                                            <p:strVal val="#ppt_x"/>
                                          </p:val>
                                        </p:tav>
                                        <p:tav tm="100000">
                                          <p:val>
                                            <p:strVal val="#ppt_x"/>
                                          </p:val>
                                        </p:tav>
                                      </p:tavLst>
                                    </p:anim>
                                    <p:anim calcmode="lin" valueType="num">
                                      <p:cBhvr additive="base">
                                        <p:cTn id="20" dur="500" fill="hold"/>
                                        <p:tgtEl>
                                          <p:spTgt spid="102407"/>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02408"/>
                                        </p:tgtEl>
                                        <p:attrNameLst>
                                          <p:attrName>style.visibility</p:attrName>
                                        </p:attrNameLst>
                                      </p:cBhvr>
                                      <p:to>
                                        <p:strVal val="visible"/>
                                      </p:to>
                                    </p:set>
                                    <p:anim calcmode="lin" valueType="num">
                                      <p:cBhvr additive="base">
                                        <p:cTn id="25" dur="500" fill="hold"/>
                                        <p:tgtEl>
                                          <p:spTgt spid="102408"/>
                                        </p:tgtEl>
                                        <p:attrNameLst>
                                          <p:attrName>ppt_x</p:attrName>
                                        </p:attrNameLst>
                                      </p:cBhvr>
                                      <p:tavLst>
                                        <p:tav tm="0">
                                          <p:val>
                                            <p:strVal val="#ppt_x"/>
                                          </p:val>
                                        </p:tav>
                                        <p:tav tm="100000">
                                          <p:val>
                                            <p:strVal val="#ppt_x"/>
                                          </p:val>
                                        </p:tav>
                                      </p:tavLst>
                                    </p:anim>
                                    <p:anim calcmode="lin" valueType="num">
                                      <p:cBhvr additive="base">
                                        <p:cTn id="26" dur="500" fill="hold"/>
                                        <p:tgtEl>
                                          <p:spTgt spid="102408"/>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102409"/>
                                        </p:tgtEl>
                                        <p:attrNameLst>
                                          <p:attrName>style.visibility</p:attrName>
                                        </p:attrNameLst>
                                      </p:cBhvr>
                                      <p:to>
                                        <p:strVal val="visible"/>
                                      </p:to>
                                    </p:set>
                                    <p:anim calcmode="lin" valueType="num">
                                      <p:cBhvr additive="base">
                                        <p:cTn id="31" dur="500" fill="hold"/>
                                        <p:tgtEl>
                                          <p:spTgt spid="102409"/>
                                        </p:tgtEl>
                                        <p:attrNameLst>
                                          <p:attrName>ppt_x</p:attrName>
                                        </p:attrNameLst>
                                      </p:cBhvr>
                                      <p:tavLst>
                                        <p:tav tm="0">
                                          <p:val>
                                            <p:strVal val="#ppt_x"/>
                                          </p:val>
                                        </p:tav>
                                        <p:tav tm="100000">
                                          <p:val>
                                            <p:strVal val="#ppt_x"/>
                                          </p:val>
                                        </p:tav>
                                      </p:tavLst>
                                    </p:anim>
                                    <p:anim calcmode="lin" valueType="num">
                                      <p:cBhvr additive="base">
                                        <p:cTn id="32" dur="500" fill="hold"/>
                                        <p:tgtEl>
                                          <p:spTgt spid="102409"/>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102410"/>
                                        </p:tgtEl>
                                        <p:attrNameLst>
                                          <p:attrName>style.visibility</p:attrName>
                                        </p:attrNameLst>
                                      </p:cBhvr>
                                      <p:to>
                                        <p:strVal val="visible"/>
                                      </p:to>
                                    </p:set>
                                    <p:anim calcmode="lin" valueType="num">
                                      <p:cBhvr additive="base">
                                        <p:cTn id="37" dur="500" fill="hold"/>
                                        <p:tgtEl>
                                          <p:spTgt spid="102410"/>
                                        </p:tgtEl>
                                        <p:attrNameLst>
                                          <p:attrName>ppt_x</p:attrName>
                                        </p:attrNameLst>
                                      </p:cBhvr>
                                      <p:tavLst>
                                        <p:tav tm="0">
                                          <p:val>
                                            <p:strVal val="#ppt_x"/>
                                          </p:val>
                                        </p:tav>
                                        <p:tav tm="100000">
                                          <p:val>
                                            <p:strVal val="#ppt_x"/>
                                          </p:val>
                                        </p:tav>
                                      </p:tavLst>
                                    </p:anim>
                                    <p:anim calcmode="lin" valueType="num">
                                      <p:cBhvr additive="base">
                                        <p:cTn id="38" dur="500" fill="hold"/>
                                        <p:tgtEl>
                                          <p:spTgt spid="102410"/>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102411"/>
                                        </p:tgtEl>
                                        <p:attrNameLst>
                                          <p:attrName>style.visibility</p:attrName>
                                        </p:attrNameLst>
                                      </p:cBhvr>
                                      <p:to>
                                        <p:strVal val="visible"/>
                                      </p:to>
                                    </p:set>
                                    <p:anim calcmode="lin" valueType="num">
                                      <p:cBhvr additive="base">
                                        <p:cTn id="43" dur="500" fill="hold"/>
                                        <p:tgtEl>
                                          <p:spTgt spid="102411"/>
                                        </p:tgtEl>
                                        <p:attrNameLst>
                                          <p:attrName>ppt_x</p:attrName>
                                        </p:attrNameLst>
                                      </p:cBhvr>
                                      <p:tavLst>
                                        <p:tav tm="0">
                                          <p:val>
                                            <p:strVal val="#ppt_x"/>
                                          </p:val>
                                        </p:tav>
                                        <p:tav tm="100000">
                                          <p:val>
                                            <p:strVal val="#ppt_x"/>
                                          </p:val>
                                        </p:tav>
                                      </p:tavLst>
                                    </p:anim>
                                    <p:anim calcmode="lin" valueType="num">
                                      <p:cBhvr additive="base">
                                        <p:cTn id="44" dur="500" fill="hold"/>
                                        <p:tgtEl>
                                          <p:spTgt spid="102411"/>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102412"/>
                                        </p:tgtEl>
                                        <p:attrNameLst>
                                          <p:attrName>style.visibility</p:attrName>
                                        </p:attrNameLst>
                                      </p:cBhvr>
                                      <p:to>
                                        <p:strVal val="visible"/>
                                      </p:to>
                                    </p:set>
                                    <p:anim calcmode="lin" valueType="num">
                                      <p:cBhvr additive="base">
                                        <p:cTn id="49" dur="500" fill="hold"/>
                                        <p:tgtEl>
                                          <p:spTgt spid="102412"/>
                                        </p:tgtEl>
                                        <p:attrNameLst>
                                          <p:attrName>ppt_x</p:attrName>
                                        </p:attrNameLst>
                                      </p:cBhvr>
                                      <p:tavLst>
                                        <p:tav tm="0">
                                          <p:val>
                                            <p:strVal val="#ppt_x"/>
                                          </p:val>
                                        </p:tav>
                                        <p:tav tm="100000">
                                          <p:val>
                                            <p:strVal val="#ppt_x"/>
                                          </p:val>
                                        </p:tav>
                                      </p:tavLst>
                                    </p:anim>
                                    <p:anim calcmode="lin" valueType="num">
                                      <p:cBhvr additive="base">
                                        <p:cTn id="50" dur="500" fill="hold"/>
                                        <p:tgtEl>
                                          <p:spTgt spid="102412"/>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102413"/>
                                        </p:tgtEl>
                                        <p:attrNameLst>
                                          <p:attrName>style.visibility</p:attrName>
                                        </p:attrNameLst>
                                      </p:cBhvr>
                                      <p:to>
                                        <p:strVal val="visible"/>
                                      </p:to>
                                    </p:set>
                                    <p:anim calcmode="lin" valueType="num">
                                      <p:cBhvr additive="base">
                                        <p:cTn id="55" dur="500" fill="hold"/>
                                        <p:tgtEl>
                                          <p:spTgt spid="102413"/>
                                        </p:tgtEl>
                                        <p:attrNameLst>
                                          <p:attrName>ppt_x</p:attrName>
                                        </p:attrNameLst>
                                      </p:cBhvr>
                                      <p:tavLst>
                                        <p:tav tm="0">
                                          <p:val>
                                            <p:strVal val="#ppt_x"/>
                                          </p:val>
                                        </p:tav>
                                        <p:tav tm="100000">
                                          <p:val>
                                            <p:strVal val="#ppt_x"/>
                                          </p:val>
                                        </p:tav>
                                      </p:tavLst>
                                    </p:anim>
                                    <p:anim calcmode="lin" valueType="num">
                                      <p:cBhvr additive="base">
                                        <p:cTn id="56" dur="500" fill="hold"/>
                                        <p:tgtEl>
                                          <p:spTgt spid="102413"/>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102414"/>
                                        </p:tgtEl>
                                        <p:attrNameLst>
                                          <p:attrName>style.visibility</p:attrName>
                                        </p:attrNameLst>
                                      </p:cBhvr>
                                      <p:to>
                                        <p:strVal val="visible"/>
                                      </p:to>
                                    </p:set>
                                    <p:anim calcmode="lin" valueType="num">
                                      <p:cBhvr additive="base">
                                        <p:cTn id="61" dur="500" fill="hold"/>
                                        <p:tgtEl>
                                          <p:spTgt spid="102414"/>
                                        </p:tgtEl>
                                        <p:attrNameLst>
                                          <p:attrName>ppt_x</p:attrName>
                                        </p:attrNameLst>
                                      </p:cBhvr>
                                      <p:tavLst>
                                        <p:tav tm="0">
                                          <p:val>
                                            <p:strVal val="#ppt_x"/>
                                          </p:val>
                                        </p:tav>
                                        <p:tav tm="100000">
                                          <p:val>
                                            <p:strVal val="#ppt_x"/>
                                          </p:val>
                                        </p:tav>
                                      </p:tavLst>
                                    </p:anim>
                                    <p:anim calcmode="lin" valueType="num">
                                      <p:cBhvr additive="base">
                                        <p:cTn id="62" dur="500" fill="hold"/>
                                        <p:tgtEl>
                                          <p:spTgt spid="102414"/>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102415"/>
                                        </p:tgtEl>
                                        <p:attrNameLst>
                                          <p:attrName>style.visibility</p:attrName>
                                        </p:attrNameLst>
                                      </p:cBhvr>
                                      <p:to>
                                        <p:strVal val="visible"/>
                                      </p:to>
                                    </p:set>
                                    <p:anim calcmode="lin" valueType="num">
                                      <p:cBhvr additive="base">
                                        <p:cTn id="67" dur="500" fill="hold"/>
                                        <p:tgtEl>
                                          <p:spTgt spid="102415"/>
                                        </p:tgtEl>
                                        <p:attrNameLst>
                                          <p:attrName>ppt_x</p:attrName>
                                        </p:attrNameLst>
                                      </p:cBhvr>
                                      <p:tavLst>
                                        <p:tav tm="0">
                                          <p:val>
                                            <p:strVal val="#ppt_x"/>
                                          </p:val>
                                        </p:tav>
                                        <p:tav tm="100000">
                                          <p:val>
                                            <p:strVal val="#ppt_x"/>
                                          </p:val>
                                        </p:tav>
                                      </p:tavLst>
                                    </p:anim>
                                    <p:anim calcmode="lin" valueType="num">
                                      <p:cBhvr additive="base">
                                        <p:cTn id="68" dur="500" fill="hold"/>
                                        <p:tgtEl>
                                          <p:spTgt spid="102415"/>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grpId="0" nodeType="clickEffect">
                                  <p:stCondLst>
                                    <p:cond delay="0"/>
                                  </p:stCondLst>
                                  <p:childTnLst>
                                    <p:set>
                                      <p:cBhvr>
                                        <p:cTn id="72" dur="1" fill="hold">
                                          <p:stCondLst>
                                            <p:cond delay="0"/>
                                          </p:stCondLst>
                                        </p:cTn>
                                        <p:tgtEl>
                                          <p:spTgt spid="102416"/>
                                        </p:tgtEl>
                                        <p:attrNameLst>
                                          <p:attrName>style.visibility</p:attrName>
                                        </p:attrNameLst>
                                      </p:cBhvr>
                                      <p:to>
                                        <p:strVal val="visible"/>
                                      </p:to>
                                    </p:set>
                                    <p:anim calcmode="lin" valueType="num">
                                      <p:cBhvr additive="base">
                                        <p:cTn id="73" dur="500" fill="hold"/>
                                        <p:tgtEl>
                                          <p:spTgt spid="102416"/>
                                        </p:tgtEl>
                                        <p:attrNameLst>
                                          <p:attrName>ppt_x</p:attrName>
                                        </p:attrNameLst>
                                      </p:cBhvr>
                                      <p:tavLst>
                                        <p:tav tm="0">
                                          <p:val>
                                            <p:strVal val="#ppt_x"/>
                                          </p:val>
                                        </p:tav>
                                        <p:tav tm="100000">
                                          <p:val>
                                            <p:strVal val="#ppt_x"/>
                                          </p:val>
                                        </p:tav>
                                      </p:tavLst>
                                    </p:anim>
                                    <p:anim calcmode="lin" valueType="num">
                                      <p:cBhvr additive="base">
                                        <p:cTn id="74" dur="500" fill="hold"/>
                                        <p:tgtEl>
                                          <p:spTgt spid="10241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05" grpId="0"/>
      <p:bldP spid="102406" grpId="0"/>
      <p:bldP spid="102407" grpId="0"/>
      <p:bldP spid="102408" grpId="0"/>
      <p:bldP spid="102409" grpId="0"/>
      <p:bldP spid="102410" grpId="0"/>
      <p:bldP spid="102411" grpId="0"/>
      <p:bldP spid="102412" grpId="0"/>
      <p:bldP spid="102413" grpId="0"/>
      <p:bldP spid="102414" grpId="0"/>
      <p:bldP spid="102415" grpId="0"/>
      <p:bldP spid="102416" grpId="0"/>
    </p:bldLst>
  </p:timing>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1617" name="Rectangle 2"/>
          <p:cNvSpPr>
            <a:spLocks noGrp="1" noChangeArrowheads="1"/>
          </p:cNvSpPr>
          <p:nvPr>
            <p:ph type="title"/>
          </p:nvPr>
        </p:nvSpPr>
        <p:spPr>
          <a:xfrm>
            <a:off x="395288" y="381000"/>
            <a:ext cx="8569325" cy="1103313"/>
          </a:xfrm>
        </p:spPr>
        <p:txBody>
          <a:bodyPr>
            <a:normAutofit fontScale="90000"/>
          </a:bodyPr>
          <a:lstStyle/>
          <a:p>
            <a:pPr algn="ctr"/>
            <a:r>
              <a:rPr lang="ru-RU" sz="3200" smtClean="0"/>
              <a:t>Задание: каждое слово замени противоположным и получи название сказок</a:t>
            </a:r>
          </a:p>
        </p:txBody>
      </p:sp>
      <p:sp>
        <p:nvSpPr>
          <p:cNvPr id="104452" name="Text Box 4"/>
          <p:cNvSpPr txBox="1">
            <a:spLocks noChangeArrowheads="1"/>
          </p:cNvSpPr>
          <p:nvPr/>
        </p:nvSpPr>
        <p:spPr bwMode="auto">
          <a:xfrm>
            <a:off x="755650" y="1868488"/>
            <a:ext cx="2368550" cy="457200"/>
          </a:xfrm>
          <a:prstGeom prst="rect">
            <a:avLst/>
          </a:prstGeom>
          <a:noFill/>
          <a:ln w="9525">
            <a:noFill/>
            <a:miter lim="800000"/>
            <a:headEnd/>
            <a:tailEnd/>
          </a:ln>
        </p:spPr>
        <p:txBody>
          <a:bodyPr wrap="none">
            <a:spAutoFit/>
          </a:bodyPr>
          <a:lstStyle/>
          <a:p>
            <a:r>
              <a:rPr lang="ru-RU" sz="2400" b="1">
                <a:solidFill>
                  <a:schemeClr val="tx2"/>
                </a:solidFill>
              </a:rPr>
              <a:t>Пёс без шапки</a:t>
            </a:r>
          </a:p>
        </p:txBody>
      </p:sp>
      <p:sp>
        <p:nvSpPr>
          <p:cNvPr id="104453" name="Text Box 5"/>
          <p:cNvSpPr txBox="1">
            <a:spLocks noChangeArrowheads="1"/>
          </p:cNvSpPr>
          <p:nvPr/>
        </p:nvSpPr>
        <p:spPr bwMode="auto">
          <a:xfrm>
            <a:off x="827088" y="2492375"/>
            <a:ext cx="2193925" cy="457200"/>
          </a:xfrm>
          <a:prstGeom prst="rect">
            <a:avLst/>
          </a:prstGeom>
          <a:noFill/>
          <a:ln w="9525">
            <a:noFill/>
            <a:miter lim="800000"/>
            <a:headEnd/>
            <a:tailEnd/>
          </a:ln>
        </p:spPr>
        <p:txBody>
          <a:bodyPr wrap="none">
            <a:spAutoFit/>
          </a:bodyPr>
          <a:lstStyle/>
          <a:p>
            <a:r>
              <a:rPr lang="ru-RU" sz="2400" b="1">
                <a:solidFill>
                  <a:schemeClr val="tx2"/>
                </a:solidFill>
              </a:rPr>
              <a:t>Красные усы</a:t>
            </a:r>
          </a:p>
        </p:txBody>
      </p:sp>
      <p:sp>
        <p:nvSpPr>
          <p:cNvPr id="104454" name="Text Box 6"/>
          <p:cNvSpPr txBox="1">
            <a:spLocks noChangeArrowheads="1"/>
          </p:cNvSpPr>
          <p:nvPr/>
        </p:nvSpPr>
        <p:spPr bwMode="auto">
          <a:xfrm>
            <a:off x="468313" y="3141663"/>
            <a:ext cx="3319462" cy="457200"/>
          </a:xfrm>
          <a:prstGeom prst="rect">
            <a:avLst/>
          </a:prstGeom>
          <a:noFill/>
          <a:ln w="9525">
            <a:noFill/>
            <a:miter lim="800000"/>
            <a:headEnd/>
            <a:tailEnd/>
          </a:ln>
        </p:spPr>
        <p:txBody>
          <a:bodyPr wrap="none">
            <a:spAutoFit/>
          </a:bodyPr>
          <a:lstStyle/>
          <a:p>
            <a:r>
              <a:rPr lang="ru-RU" sz="2400" b="1">
                <a:solidFill>
                  <a:schemeClr val="tx2"/>
                </a:solidFill>
              </a:rPr>
              <a:t>Красивый цыплёнок</a:t>
            </a:r>
          </a:p>
        </p:txBody>
      </p:sp>
      <p:sp>
        <p:nvSpPr>
          <p:cNvPr id="104455" name="Text Box 7"/>
          <p:cNvSpPr txBox="1">
            <a:spLocks noChangeArrowheads="1"/>
          </p:cNvSpPr>
          <p:nvPr/>
        </p:nvSpPr>
        <p:spPr bwMode="auto">
          <a:xfrm>
            <a:off x="468313" y="3716338"/>
            <a:ext cx="3290887" cy="457200"/>
          </a:xfrm>
          <a:prstGeom prst="rect">
            <a:avLst/>
          </a:prstGeom>
          <a:noFill/>
          <a:ln w="9525">
            <a:noFill/>
            <a:miter lim="800000"/>
            <a:headEnd/>
            <a:tailEnd/>
          </a:ln>
        </p:spPr>
        <p:txBody>
          <a:bodyPr wrap="none">
            <a:spAutoFit/>
          </a:bodyPr>
          <a:lstStyle/>
          <a:p>
            <a:r>
              <a:rPr lang="ru-RU" sz="2400" b="1">
                <a:solidFill>
                  <a:schemeClr val="tx2"/>
                </a:solidFill>
              </a:rPr>
              <a:t>Серебряная курочка</a:t>
            </a:r>
          </a:p>
        </p:txBody>
      </p:sp>
      <p:sp>
        <p:nvSpPr>
          <p:cNvPr id="104456" name="Text Box 8"/>
          <p:cNvSpPr txBox="1">
            <a:spLocks noChangeArrowheads="1"/>
          </p:cNvSpPr>
          <p:nvPr/>
        </p:nvSpPr>
        <p:spPr bwMode="auto">
          <a:xfrm>
            <a:off x="755650" y="4365625"/>
            <a:ext cx="2828925" cy="457200"/>
          </a:xfrm>
          <a:prstGeom prst="rect">
            <a:avLst/>
          </a:prstGeom>
          <a:noFill/>
          <a:ln w="9525">
            <a:noFill/>
            <a:miter lim="800000"/>
            <a:headEnd/>
            <a:tailEnd/>
          </a:ln>
        </p:spPr>
        <p:txBody>
          <a:bodyPr wrap="none">
            <a:spAutoFit/>
          </a:bodyPr>
          <a:lstStyle/>
          <a:p>
            <a:r>
              <a:rPr lang="ru-RU" sz="2400" b="1">
                <a:solidFill>
                  <a:schemeClr val="tx2"/>
                </a:solidFill>
              </a:rPr>
              <a:t>Чёрная туфелька</a:t>
            </a:r>
          </a:p>
        </p:txBody>
      </p:sp>
      <p:pic>
        <p:nvPicPr>
          <p:cNvPr id="104458" name="Picture 10" descr="muzon"/>
          <p:cNvPicPr>
            <a:picLocks noChangeAspect="1" noChangeArrowheads="1"/>
          </p:cNvPicPr>
          <p:nvPr/>
        </p:nvPicPr>
        <p:blipFill>
          <a:blip r:embed="rId3"/>
          <a:srcRect l="4977" t="17342" r="15591" b="20624"/>
          <a:stretch>
            <a:fillRect/>
          </a:stretch>
        </p:blipFill>
        <p:spPr bwMode="auto">
          <a:xfrm>
            <a:off x="4211638" y="4437063"/>
            <a:ext cx="2305050" cy="1800225"/>
          </a:xfrm>
          <a:prstGeom prst="rect">
            <a:avLst/>
          </a:prstGeom>
          <a:noFill/>
          <a:ln w="9525">
            <a:noFill/>
            <a:miter lim="800000"/>
            <a:headEnd/>
            <a:tailEnd/>
          </a:ln>
        </p:spPr>
      </p:pic>
      <p:pic>
        <p:nvPicPr>
          <p:cNvPr id="104460" name="Picture 12" descr="k5"/>
          <p:cNvPicPr>
            <a:picLocks noChangeAspect="1" noChangeArrowheads="1"/>
          </p:cNvPicPr>
          <p:nvPr/>
        </p:nvPicPr>
        <p:blipFill>
          <a:blip r:embed="rId4"/>
          <a:srcRect/>
          <a:stretch>
            <a:fillRect/>
          </a:stretch>
        </p:blipFill>
        <p:spPr bwMode="auto">
          <a:xfrm>
            <a:off x="1908175" y="4772025"/>
            <a:ext cx="1905000" cy="2085975"/>
          </a:xfrm>
          <a:prstGeom prst="rect">
            <a:avLst/>
          </a:prstGeom>
          <a:noFill/>
          <a:ln w="9525">
            <a:noFill/>
            <a:miter lim="800000"/>
            <a:headEnd/>
            <a:tailEnd/>
          </a:ln>
        </p:spPr>
      </p:pic>
      <p:pic>
        <p:nvPicPr>
          <p:cNvPr id="104462" name="Picture 14" descr="Krasnaya_shapochka"/>
          <p:cNvPicPr>
            <a:picLocks noChangeAspect="1" noChangeArrowheads="1"/>
          </p:cNvPicPr>
          <p:nvPr/>
        </p:nvPicPr>
        <p:blipFill>
          <a:blip r:embed="rId5"/>
          <a:srcRect l="14645" t="2570" r="9665"/>
          <a:stretch>
            <a:fillRect/>
          </a:stretch>
        </p:blipFill>
        <p:spPr bwMode="auto">
          <a:xfrm>
            <a:off x="7092950" y="4005263"/>
            <a:ext cx="1762125" cy="2636837"/>
          </a:xfrm>
          <a:prstGeom prst="rect">
            <a:avLst/>
          </a:prstGeom>
          <a:noFill/>
          <a:ln w="9525">
            <a:noFill/>
            <a:miter lim="800000"/>
            <a:headEnd/>
            <a:tailEnd/>
          </a:ln>
        </p:spPr>
      </p:pic>
      <p:pic>
        <p:nvPicPr>
          <p:cNvPr id="104464" name="Picture 16" descr="s640x480"/>
          <p:cNvPicPr>
            <a:picLocks noChangeAspect="1" noChangeArrowheads="1"/>
          </p:cNvPicPr>
          <p:nvPr/>
        </p:nvPicPr>
        <p:blipFill>
          <a:blip r:embed="rId6"/>
          <a:srcRect l="19331" t="11961" r="11732" b="38170"/>
          <a:stretch>
            <a:fillRect/>
          </a:stretch>
        </p:blipFill>
        <p:spPr bwMode="auto">
          <a:xfrm>
            <a:off x="6588125" y="1916113"/>
            <a:ext cx="1800225" cy="1800225"/>
          </a:xfrm>
          <a:prstGeom prst="rect">
            <a:avLst/>
          </a:prstGeom>
          <a:noFill/>
          <a:ln w="9525">
            <a:noFill/>
            <a:miter lim="800000"/>
            <a:headEnd/>
            <a:tailEnd/>
          </a:ln>
        </p:spPr>
      </p:pic>
      <p:pic>
        <p:nvPicPr>
          <p:cNvPr id="104466" name="Picture 18" descr="skazki-sharlja-perro--kot-v-sapogah"/>
          <p:cNvPicPr>
            <a:picLocks noChangeAspect="1" noChangeArrowheads="1"/>
          </p:cNvPicPr>
          <p:nvPr/>
        </p:nvPicPr>
        <p:blipFill>
          <a:blip r:embed="rId7"/>
          <a:srcRect/>
          <a:stretch>
            <a:fillRect/>
          </a:stretch>
        </p:blipFill>
        <p:spPr bwMode="auto">
          <a:xfrm>
            <a:off x="4211638" y="2133600"/>
            <a:ext cx="1905000" cy="19050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04452"/>
                                        </p:tgtEl>
                                        <p:attrNameLst>
                                          <p:attrName>style.visibility</p:attrName>
                                        </p:attrNameLst>
                                      </p:cBhvr>
                                      <p:to>
                                        <p:strVal val="visible"/>
                                      </p:to>
                                    </p:set>
                                    <p:anim calcmode="lin" valueType="num">
                                      <p:cBhvr additive="base">
                                        <p:cTn id="7" dur="500" fill="hold"/>
                                        <p:tgtEl>
                                          <p:spTgt spid="104452"/>
                                        </p:tgtEl>
                                        <p:attrNameLst>
                                          <p:attrName>ppt_x</p:attrName>
                                        </p:attrNameLst>
                                      </p:cBhvr>
                                      <p:tavLst>
                                        <p:tav tm="0">
                                          <p:val>
                                            <p:strVal val="#ppt_x"/>
                                          </p:val>
                                        </p:tav>
                                        <p:tav tm="100000">
                                          <p:val>
                                            <p:strVal val="#ppt_x"/>
                                          </p:val>
                                        </p:tav>
                                      </p:tavLst>
                                    </p:anim>
                                    <p:anim calcmode="lin" valueType="num">
                                      <p:cBhvr additive="base">
                                        <p:cTn id="8" dur="500" fill="hold"/>
                                        <p:tgtEl>
                                          <p:spTgt spid="10445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04466"/>
                                        </p:tgtEl>
                                        <p:attrNameLst>
                                          <p:attrName>style.visibility</p:attrName>
                                        </p:attrNameLst>
                                      </p:cBhvr>
                                      <p:to>
                                        <p:strVal val="visible"/>
                                      </p:to>
                                    </p:set>
                                    <p:anim calcmode="lin" valueType="num">
                                      <p:cBhvr additive="base">
                                        <p:cTn id="13" dur="500" fill="hold"/>
                                        <p:tgtEl>
                                          <p:spTgt spid="104466"/>
                                        </p:tgtEl>
                                        <p:attrNameLst>
                                          <p:attrName>ppt_x</p:attrName>
                                        </p:attrNameLst>
                                      </p:cBhvr>
                                      <p:tavLst>
                                        <p:tav tm="0">
                                          <p:val>
                                            <p:strVal val="#ppt_x"/>
                                          </p:val>
                                        </p:tav>
                                        <p:tav tm="100000">
                                          <p:val>
                                            <p:strVal val="#ppt_x"/>
                                          </p:val>
                                        </p:tav>
                                      </p:tavLst>
                                    </p:anim>
                                    <p:anim calcmode="lin" valueType="num">
                                      <p:cBhvr additive="base">
                                        <p:cTn id="14" dur="500" fill="hold"/>
                                        <p:tgtEl>
                                          <p:spTgt spid="104466"/>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04453"/>
                                        </p:tgtEl>
                                        <p:attrNameLst>
                                          <p:attrName>style.visibility</p:attrName>
                                        </p:attrNameLst>
                                      </p:cBhvr>
                                      <p:to>
                                        <p:strVal val="visible"/>
                                      </p:to>
                                    </p:set>
                                    <p:anim calcmode="lin" valueType="num">
                                      <p:cBhvr additive="base">
                                        <p:cTn id="19" dur="500" fill="hold"/>
                                        <p:tgtEl>
                                          <p:spTgt spid="104453"/>
                                        </p:tgtEl>
                                        <p:attrNameLst>
                                          <p:attrName>ppt_x</p:attrName>
                                        </p:attrNameLst>
                                      </p:cBhvr>
                                      <p:tavLst>
                                        <p:tav tm="0">
                                          <p:val>
                                            <p:strVal val="#ppt_x"/>
                                          </p:val>
                                        </p:tav>
                                        <p:tav tm="100000">
                                          <p:val>
                                            <p:strVal val="#ppt_x"/>
                                          </p:val>
                                        </p:tav>
                                      </p:tavLst>
                                    </p:anim>
                                    <p:anim calcmode="lin" valueType="num">
                                      <p:cBhvr additive="base">
                                        <p:cTn id="20" dur="500" fill="hold"/>
                                        <p:tgtEl>
                                          <p:spTgt spid="104453"/>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104464"/>
                                        </p:tgtEl>
                                        <p:attrNameLst>
                                          <p:attrName>style.visibility</p:attrName>
                                        </p:attrNameLst>
                                      </p:cBhvr>
                                      <p:to>
                                        <p:strVal val="visible"/>
                                      </p:to>
                                    </p:set>
                                    <p:anim calcmode="lin" valueType="num">
                                      <p:cBhvr additive="base">
                                        <p:cTn id="25" dur="500" fill="hold"/>
                                        <p:tgtEl>
                                          <p:spTgt spid="104464"/>
                                        </p:tgtEl>
                                        <p:attrNameLst>
                                          <p:attrName>ppt_x</p:attrName>
                                        </p:attrNameLst>
                                      </p:cBhvr>
                                      <p:tavLst>
                                        <p:tav tm="0">
                                          <p:val>
                                            <p:strVal val="#ppt_x"/>
                                          </p:val>
                                        </p:tav>
                                        <p:tav tm="100000">
                                          <p:val>
                                            <p:strVal val="#ppt_x"/>
                                          </p:val>
                                        </p:tav>
                                      </p:tavLst>
                                    </p:anim>
                                    <p:anim calcmode="lin" valueType="num">
                                      <p:cBhvr additive="base">
                                        <p:cTn id="26" dur="500" fill="hold"/>
                                        <p:tgtEl>
                                          <p:spTgt spid="104464"/>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104454"/>
                                        </p:tgtEl>
                                        <p:attrNameLst>
                                          <p:attrName>style.visibility</p:attrName>
                                        </p:attrNameLst>
                                      </p:cBhvr>
                                      <p:to>
                                        <p:strVal val="visible"/>
                                      </p:to>
                                    </p:set>
                                    <p:anim calcmode="lin" valueType="num">
                                      <p:cBhvr additive="base">
                                        <p:cTn id="31" dur="500" fill="hold"/>
                                        <p:tgtEl>
                                          <p:spTgt spid="104454"/>
                                        </p:tgtEl>
                                        <p:attrNameLst>
                                          <p:attrName>ppt_x</p:attrName>
                                        </p:attrNameLst>
                                      </p:cBhvr>
                                      <p:tavLst>
                                        <p:tav tm="0">
                                          <p:val>
                                            <p:strVal val="#ppt_x"/>
                                          </p:val>
                                        </p:tav>
                                        <p:tav tm="100000">
                                          <p:val>
                                            <p:strVal val="#ppt_x"/>
                                          </p:val>
                                        </p:tav>
                                      </p:tavLst>
                                    </p:anim>
                                    <p:anim calcmode="lin" valueType="num">
                                      <p:cBhvr additive="base">
                                        <p:cTn id="32" dur="500" fill="hold"/>
                                        <p:tgtEl>
                                          <p:spTgt spid="104454"/>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104458"/>
                                        </p:tgtEl>
                                        <p:attrNameLst>
                                          <p:attrName>style.visibility</p:attrName>
                                        </p:attrNameLst>
                                      </p:cBhvr>
                                      <p:to>
                                        <p:strVal val="visible"/>
                                      </p:to>
                                    </p:set>
                                    <p:anim calcmode="lin" valueType="num">
                                      <p:cBhvr additive="base">
                                        <p:cTn id="37" dur="500" fill="hold"/>
                                        <p:tgtEl>
                                          <p:spTgt spid="104458"/>
                                        </p:tgtEl>
                                        <p:attrNameLst>
                                          <p:attrName>ppt_x</p:attrName>
                                        </p:attrNameLst>
                                      </p:cBhvr>
                                      <p:tavLst>
                                        <p:tav tm="0">
                                          <p:val>
                                            <p:strVal val="#ppt_x"/>
                                          </p:val>
                                        </p:tav>
                                        <p:tav tm="100000">
                                          <p:val>
                                            <p:strVal val="#ppt_x"/>
                                          </p:val>
                                        </p:tav>
                                      </p:tavLst>
                                    </p:anim>
                                    <p:anim calcmode="lin" valueType="num">
                                      <p:cBhvr additive="base">
                                        <p:cTn id="38" dur="500" fill="hold"/>
                                        <p:tgtEl>
                                          <p:spTgt spid="104458"/>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104455"/>
                                        </p:tgtEl>
                                        <p:attrNameLst>
                                          <p:attrName>style.visibility</p:attrName>
                                        </p:attrNameLst>
                                      </p:cBhvr>
                                      <p:to>
                                        <p:strVal val="visible"/>
                                      </p:to>
                                    </p:set>
                                    <p:anim calcmode="lin" valueType="num">
                                      <p:cBhvr additive="base">
                                        <p:cTn id="43" dur="500" fill="hold"/>
                                        <p:tgtEl>
                                          <p:spTgt spid="104455"/>
                                        </p:tgtEl>
                                        <p:attrNameLst>
                                          <p:attrName>ppt_x</p:attrName>
                                        </p:attrNameLst>
                                      </p:cBhvr>
                                      <p:tavLst>
                                        <p:tav tm="0">
                                          <p:val>
                                            <p:strVal val="#ppt_x"/>
                                          </p:val>
                                        </p:tav>
                                        <p:tav tm="100000">
                                          <p:val>
                                            <p:strVal val="#ppt_x"/>
                                          </p:val>
                                        </p:tav>
                                      </p:tavLst>
                                    </p:anim>
                                    <p:anim calcmode="lin" valueType="num">
                                      <p:cBhvr additive="base">
                                        <p:cTn id="44" dur="500" fill="hold"/>
                                        <p:tgtEl>
                                          <p:spTgt spid="104455"/>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104460"/>
                                        </p:tgtEl>
                                        <p:attrNameLst>
                                          <p:attrName>style.visibility</p:attrName>
                                        </p:attrNameLst>
                                      </p:cBhvr>
                                      <p:to>
                                        <p:strVal val="visible"/>
                                      </p:to>
                                    </p:set>
                                    <p:anim calcmode="lin" valueType="num">
                                      <p:cBhvr additive="base">
                                        <p:cTn id="49" dur="500" fill="hold"/>
                                        <p:tgtEl>
                                          <p:spTgt spid="104460"/>
                                        </p:tgtEl>
                                        <p:attrNameLst>
                                          <p:attrName>ppt_x</p:attrName>
                                        </p:attrNameLst>
                                      </p:cBhvr>
                                      <p:tavLst>
                                        <p:tav tm="0">
                                          <p:val>
                                            <p:strVal val="#ppt_x"/>
                                          </p:val>
                                        </p:tav>
                                        <p:tav tm="100000">
                                          <p:val>
                                            <p:strVal val="#ppt_x"/>
                                          </p:val>
                                        </p:tav>
                                      </p:tavLst>
                                    </p:anim>
                                    <p:anim calcmode="lin" valueType="num">
                                      <p:cBhvr additive="base">
                                        <p:cTn id="50" dur="500" fill="hold"/>
                                        <p:tgtEl>
                                          <p:spTgt spid="104460"/>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104456"/>
                                        </p:tgtEl>
                                        <p:attrNameLst>
                                          <p:attrName>style.visibility</p:attrName>
                                        </p:attrNameLst>
                                      </p:cBhvr>
                                      <p:to>
                                        <p:strVal val="visible"/>
                                      </p:to>
                                    </p:set>
                                    <p:anim calcmode="lin" valueType="num">
                                      <p:cBhvr additive="base">
                                        <p:cTn id="55" dur="500" fill="hold"/>
                                        <p:tgtEl>
                                          <p:spTgt spid="104456"/>
                                        </p:tgtEl>
                                        <p:attrNameLst>
                                          <p:attrName>ppt_x</p:attrName>
                                        </p:attrNameLst>
                                      </p:cBhvr>
                                      <p:tavLst>
                                        <p:tav tm="0">
                                          <p:val>
                                            <p:strVal val="#ppt_x"/>
                                          </p:val>
                                        </p:tav>
                                        <p:tav tm="100000">
                                          <p:val>
                                            <p:strVal val="#ppt_x"/>
                                          </p:val>
                                        </p:tav>
                                      </p:tavLst>
                                    </p:anim>
                                    <p:anim calcmode="lin" valueType="num">
                                      <p:cBhvr additive="base">
                                        <p:cTn id="56" dur="500" fill="hold"/>
                                        <p:tgtEl>
                                          <p:spTgt spid="104456"/>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nodeType="clickEffect">
                                  <p:stCondLst>
                                    <p:cond delay="0"/>
                                  </p:stCondLst>
                                  <p:childTnLst>
                                    <p:set>
                                      <p:cBhvr>
                                        <p:cTn id="60" dur="1" fill="hold">
                                          <p:stCondLst>
                                            <p:cond delay="0"/>
                                          </p:stCondLst>
                                        </p:cTn>
                                        <p:tgtEl>
                                          <p:spTgt spid="104462"/>
                                        </p:tgtEl>
                                        <p:attrNameLst>
                                          <p:attrName>style.visibility</p:attrName>
                                        </p:attrNameLst>
                                      </p:cBhvr>
                                      <p:to>
                                        <p:strVal val="visible"/>
                                      </p:to>
                                    </p:set>
                                    <p:anim calcmode="lin" valueType="num">
                                      <p:cBhvr additive="base">
                                        <p:cTn id="61" dur="500" fill="hold"/>
                                        <p:tgtEl>
                                          <p:spTgt spid="104462"/>
                                        </p:tgtEl>
                                        <p:attrNameLst>
                                          <p:attrName>ppt_x</p:attrName>
                                        </p:attrNameLst>
                                      </p:cBhvr>
                                      <p:tavLst>
                                        <p:tav tm="0">
                                          <p:val>
                                            <p:strVal val="#ppt_x"/>
                                          </p:val>
                                        </p:tav>
                                        <p:tav tm="100000">
                                          <p:val>
                                            <p:strVal val="#ppt_x"/>
                                          </p:val>
                                        </p:tav>
                                      </p:tavLst>
                                    </p:anim>
                                    <p:anim calcmode="lin" valueType="num">
                                      <p:cBhvr additive="base">
                                        <p:cTn id="62" dur="500" fill="hold"/>
                                        <p:tgtEl>
                                          <p:spTgt spid="10446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4452" grpId="0"/>
      <p:bldP spid="104453" grpId="0"/>
      <p:bldP spid="104454" grpId="0"/>
      <p:bldP spid="104455" grpId="0"/>
      <p:bldP spid="10445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Нижний колонтитул 2"/>
          <p:cNvSpPr>
            <a:spLocks noGrp="1"/>
          </p:cNvSpPr>
          <p:nvPr>
            <p:ph type="ftr" sz="quarter" idx="11"/>
          </p:nvPr>
        </p:nvSpPr>
        <p:spPr/>
        <p:txBody>
          <a:bodyPr/>
          <a:lstStyle/>
          <a:p>
            <a:pPr>
              <a:defRPr/>
            </a:pPr>
            <a:r>
              <a:rPr lang="en-US" smtClean="0"/>
              <a:t>www.themegallery.com</a:t>
            </a:r>
            <a:endParaRPr lang="en-US"/>
          </a:p>
        </p:txBody>
      </p:sp>
      <p:sp>
        <p:nvSpPr>
          <p:cNvPr id="5" name="Выгнутая вверх стрелка 4"/>
          <p:cNvSpPr/>
          <p:nvPr/>
        </p:nvSpPr>
        <p:spPr>
          <a:xfrm rot="19203270">
            <a:off x="307975" y="4805363"/>
            <a:ext cx="1216025" cy="731837"/>
          </a:xfrm>
          <a:prstGeom prst="curvedDownArrow">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ru-RU">
              <a:solidFill>
                <a:schemeClr val="tx1"/>
              </a:solidFill>
            </a:endParaRPr>
          </a:p>
        </p:txBody>
      </p:sp>
      <p:sp>
        <p:nvSpPr>
          <p:cNvPr id="6" name="Выгнутая вверх стрелка 5"/>
          <p:cNvSpPr/>
          <p:nvPr/>
        </p:nvSpPr>
        <p:spPr>
          <a:xfrm rot="19979652">
            <a:off x="1385888" y="3736975"/>
            <a:ext cx="1216025" cy="731838"/>
          </a:xfrm>
          <a:prstGeom prst="curvedDownArrow">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ru-RU">
              <a:solidFill>
                <a:schemeClr val="tx1"/>
              </a:solidFill>
            </a:endParaRPr>
          </a:p>
        </p:txBody>
      </p:sp>
      <p:sp>
        <p:nvSpPr>
          <p:cNvPr id="7" name="Выгнутая вверх стрелка 6"/>
          <p:cNvSpPr/>
          <p:nvPr/>
        </p:nvSpPr>
        <p:spPr>
          <a:xfrm rot="19601128">
            <a:off x="2459038" y="2917825"/>
            <a:ext cx="1216025" cy="730250"/>
          </a:xfrm>
          <a:prstGeom prst="curvedDownArrow">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ru-RU">
              <a:solidFill>
                <a:schemeClr val="tx1"/>
              </a:solidFill>
            </a:endParaRPr>
          </a:p>
        </p:txBody>
      </p:sp>
      <p:sp>
        <p:nvSpPr>
          <p:cNvPr id="8" name="Выгнутая вверх стрелка 7"/>
          <p:cNvSpPr/>
          <p:nvPr/>
        </p:nvSpPr>
        <p:spPr>
          <a:xfrm rot="19604149">
            <a:off x="3459163" y="2058988"/>
            <a:ext cx="1216025" cy="731837"/>
          </a:xfrm>
          <a:prstGeom prst="curvedDownArrow">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ru-RU">
              <a:solidFill>
                <a:schemeClr val="tx1"/>
              </a:solidFill>
            </a:endParaRPr>
          </a:p>
        </p:txBody>
      </p:sp>
      <p:sp>
        <p:nvSpPr>
          <p:cNvPr id="9" name="Выгнутая вверх стрелка 8"/>
          <p:cNvSpPr/>
          <p:nvPr/>
        </p:nvSpPr>
        <p:spPr>
          <a:xfrm rot="18833348">
            <a:off x="4363244" y="1183482"/>
            <a:ext cx="1216025" cy="731837"/>
          </a:xfrm>
          <a:prstGeom prst="curvedDownArrow">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ru-RU">
              <a:solidFill>
                <a:schemeClr val="tx1"/>
              </a:solidFill>
            </a:endParaRPr>
          </a:p>
        </p:txBody>
      </p:sp>
      <p:sp>
        <p:nvSpPr>
          <p:cNvPr id="10" name="Rectangle 3"/>
          <p:cNvSpPr>
            <a:spLocks noChangeArrowheads="1"/>
          </p:cNvSpPr>
          <p:nvPr/>
        </p:nvSpPr>
        <p:spPr bwMode="auto">
          <a:xfrm>
            <a:off x="1500188" y="4714875"/>
            <a:ext cx="4071937" cy="523875"/>
          </a:xfrm>
          <a:prstGeom prst="rect">
            <a:avLst/>
          </a:prstGeom>
          <a:noFill/>
          <a:ln w="9525">
            <a:noFill/>
            <a:miter lim="800000"/>
            <a:headEnd/>
            <a:tailEnd/>
          </a:ln>
        </p:spPr>
        <p:txBody>
          <a:bodyPr anchor="ctr">
            <a:spAutoFit/>
          </a:bodyPr>
          <a:lstStyle/>
          <a:p>
            <a:pPr lvl="1" algn="l" eaLnBrk="0" hangingPunct="0">
              <a:tabLst>
                <a:tab pos="858838" algn="l"/>
              </a:tabLst>
            </a:pPr>
            <a:r>
              <a:rPr lang="ru-RU" sz="1400" b="1" i="1">
                <a:solidFill>
                  <a:srgbClr val="0B5395"/>
                </a:solidFill>
                <a:cs typeface="Times New Roman" pitchFamily="18" charset="0"/>
              </a:rPr>
              <a:t>Рассказы описания.</a:t>
            </a:r>
            <a:endParaRPr lang="ru-RU" sz="1400" b="1">
              <a:solidFill>
                <a:srgbClr val="0B5395"/>
              </a:solidFill>
              <a:cs typeface="Times New Roman" pitchFamily="18" charset="0"/>
            </a:endParaRPr>
          </a:p>
          <a:p>
            <a:pPr algn="l" eaLnBrk="0" hangingPunct="0">
              <a:tabLst>
                <a:tab pos="858838" algn="l"/>
              </a:tabLst>
            </a:pPr>
            <a:r>
              <a:rPr lang="ru-RU" sz="1400" b="1" i="1">
                <a:solidFill>
                  <a:srgbClr val="0B5395"/>
                </a:solidFill>
                <a:cs typeface="Times New Roman" pitchFamily="18" charset="0"/>
              </a:rPr>
              <a:t>Описание предмета по предметной картинке.</a:t>
            </a:r>
            <a:r>
              <a:rPr lang="ru-RU" sz="1400" i="1">
                <a:solidFill>
                  <a:srgbClr val="0B5395"/>
                </a:solidFill>
              </a:rPr>
              <a:t> </a:t>
            </a:r>
          </a:p>
        </p:txBody>
      </p:sp>
      <p:sp>
        <p:nvSpPr>
          <p:cNvPr id="11" name="Rectangle 4"/>
          <p:cNvSpPr>
            <a:spLocks noChangeArrowheads="1"/>
          </p:cNvSpPr>
          <p:nvPr/>
        </p:nvSpPr>
        <p:spPr bwMode="auto">
          <a:xfrm>
            <a:off x="2357438" y="3929063"/>
            <a:ext cx="3346450" cy="307975"/>
          </a:xfrm>
          <a:prstGeom prst="rect">
            <a:avLst/>
          </a:prstGeom>
          <a:noFill/>
          <a:ln w="9525">
            <a:noFill/>
            <a:miter lim="800000"/>
            <a:headEnd/>
            <a:tailEnd/>
          </a:ln>
        </p:spPr>
        <p:txBody>
          <a:bodyPr wrap="none" anchor="ctr">
            <a:spAutoFit/>
          </a:bodyPr>
          <a:lstStyle/>
          <a:p>
            <a:pPr lvl="1" algn="just" eaLnBrk="0" hangingPunct="0">
              <a:tabLst>
                <a:tab pos="858838" algn="l"/>
              </a:tabLst>
            </a:pPr>
            <a:r>
              <a:rPr lang="ru-RU" sz="1400" b="1" i="1">
                <a:solidFill>
                  <a:srgbClr val="0B5395"/>
                </a:solidFill>
                <a:cs typeface="Times New Roman" pitchFamily="18" charset="0"/>
              </a:rPr>
              <a:t>Рассказы по сюжетной картинке</a:t>
            </a:r>
            <a:endParaRPr lang="ru-RU" sz="1400">
              <a:solidFill>
                <a:srgbClr val="0B5395"/>
              </a:solidFill>
            </a:endParaRPr>
          </a:p>
        </p:txBody>
      </p:sp>
      <p:sp>
        <p:nvSpPr>
          <p:cNvPr id="12" name="Прямоугольник 11"/>
          <p:cNvSpPr/>
          <p:nvPr/>
        </p:nvSpPr>
        <p:spPr>
          <a:xfrm>
            <a:off x="3708400" y="3068638"/>
            <a:ext cx="3413125" cy="304800"/>
          </a:xfrm>
          <a:prstGeom prst="rect">
            <a:avLst/>
          </a:prstGeom>
        </p:spPr>
        <p:txBody>
          <a:bodyPr wrap="none">
            <a:spAutoFit/>
          </a:bodyPr>
          <a:lstStyle/>
          <a:p>
            <a:pPr algn="l">
              <a:defRPr/>
            </a:pPr>
            <a:r>
              <a:rPr lang="ru-RU" sz="1400" b="1" i="1" dirty="0">
                <a:solidFill>
                  <a:schemeClr val="accent1">
                    <a:lumMod val="75000"/>
                  </a:schemeClr>
                </a:solidFill>
              </a:rPr>
              <a:t>Рассказы по серии сюжетных картинок</a:t>
            </a:r>
            <a:endParaRPr lang="ru-RU" sz="1400" dirty="0">
              <a:solidFill>
                <a:schemeClr val="accent1">
                  <a:lumMod val="75000"/>
                </a:schemeClr>
              </a:solidFill>
            </a:endParaRPr>
          </a:p>
        </p:txBody>
      </p:sp>
      <p:sp>
        <p:nvSpPr>
          <p:cNvPr id="13" name="Rectangle 5"/>
          <p:cNvSpPr>
            <a:spLocks noChangeArrowheads="1"/>
          </p:cNvSpPr>
          <p:nvPr/>
        </p:nvSpPr>
        <p:spPr bwMode="auto">
          <a:xfrm>
            <a:off x="4857750" y="2214563"/>
            <a:ext cx="3500438" cy="523875"/>
          </a:xfrm>
          <a:prstGeom prst="rect">
            <a:avLst/>
          </a:prstGeom>
          <a:noFill/>
          <a:ln w="9525">
            <a:noFill/>
            <a:miter lim="800000"/>
            <a:headEnd/>
            <a:tailEnd/>
          </a:ln>
        </p:spPr>
        <p:txBody>
          <a:bodyPr anchor="ctr">
            <a:spAutoFit/>
          </a:bodyPr>
          <a:lstStyle/>
          <a:p>
            <a:pPr algn="l" eaLnBrk="0" hangingPunct="0"/>
            <a:r>
              <a:rPr lang="ru-RU" sz="1400" b="1" i="1">
                <a:solidFill>
                  <a:srgbClr val="0B5395"/>
                </a:solidFill>
                <a:cs typeface="Times New Roman" pitchFamily="18" charset="0"/>
              </a:rPr>
              <a:t>Пересказ художественных текстов</a:t>
            </a:r>
            <a:endParaRPr lang="ru-RU" sz="1400">
              <a:solidFill>
                <a:srgbClr val="0B5395"/>
              </a:solidFill>
            </a:endParaRPr>
          </a:p>
          <a:p>
            <a:pPr algn="l" eaLnBrk="0" hangingPunct="0"/>
            <a:endParaRPr lang="ru-RU" sz="1400">
              <a:solidFill>
                <a:srgbClr val="0B5395"/>
              </a:solidFill>
            </a:endParaRPr>
          </a:p>
        </p:txBody>
      </p:sp>
      <p:sp>
        <p:nvSpPr>
          <p:cNvPr id="14" name="Rectangle 6"/>
          <p:cNvSpPr>
            <a:spLocks noChangeArrowheads="1"/>
          </p:cNvSpPr>
          <p:nvPr/>
        </p:nvSpPr>
        <p:spPr bwMode="auto">
          <a:xfrm>
            <a:off x="5351463" y="1000125"/>
            <a:ext cx="2759075" cy="738188"/>
          </a:xfrm>
          <a:prstGeom prst="rect">
            <a:avLst/>
          </a:prstGeom>
          <a:noFill/>
          <a:ln w="9525">
            <a:noFill/>
            <a:miter lim="800000"/>
            <a:headEnd/>
            <a:tailEnd/>
          </a:ln>
        </p:spPr>
        <p:txBody>
          <a:bodyPr wrap="none" anchor="ctr">
            <a:spAutoFit/>
          </a:bodyPr>
          <a:lstStyle/>
          <a:p>
            <a:pPr lvl="1" algn="just" eaLnBrk="0" hangingPunct="0">
              <a:tabLst>
                <a:tab pos="228600" algn="l"/>
              </a:tabLst>
            </a:pPr>
            <a:r>
              <a:rPr lang="ru-RU" sz="1400" b="1" i="1">
                <a:solidFill>
                  <a:srgbClr val="0B5395"/>
                </a:solidFill>
                <a:cs typeface="Times New Roman" pitchFamily="18" charset="0"/>
              </a:rPr>
              <a:t>Выборочный пересказ</a:t>
            </a:r>
          </a:p>
          <a:p>
            <a:pPr lvl="1" algn="just" eaLnBrk="0" hangingPunct="0">
              <a:tabLst>
                <a:tab pos="228600" algn="l"/>
              </a:tabLst>
            </a:pPr>
            <a:r>
              <a:rPr lang="ru-RU" sz="1400" b="1" i="1">
                <a:solidFill>
                  <a:srgbClr val="0B5395"/>
                </a:solidFill>
                <a:cs typeface="Times New Roman" pitchFamily="18" charset="0"/>
              </a:rPr>
              <a:t>Краткий пересказ.</a:t>
            </a:r>
            <a:r>
              <a:rPr lang="ru-RU" sz="1400" i="1">
                <a:solidFill>
                  <a:srgbClr val="0B5395"/>
                </a:solidFill>
                <a:cs typeface="Times New Roman" pitchFamily="18" charset="0"/>
              </a:rPr>
              <a:t> </a:t>
            </a:r>
            <a:endParaRPr lang="ru-RU" sz="1400" i="1">
              <a:solidFill>
                <a:srgbClr val="0B5395"/>
              </a:solidFill>
            </a:endParaRPr>
          </a:p>
          <a:p>
            <a:pPr lvl="1" algn="just" eaLnBrk="0" hangingPunct="0">
              <a:tabLst>
                <a:tab pos="228600" algn="l"/>
              </a:tabLst>
            </a:pPr>
            <a:r>
              <a:rPr lang="ru-RU" sz="1400" b="1" i="1">
                <a:solidFill>
                  <a:srgbClr val="0B5395"/>
                </a:solidFill>
                <a:cs typeface="Times New Roman" pitchFamily="18" charset="0"/>
              </a:rPr>
              <a:t>Творческое рассказывание</a:t>
            </a:r>
            <a:r>
              <a:rPr lang="ru-RU" sz="1400" b="1" i="1">
                <a:cs typeface="Times New Roman" pitchFamily="18" charset="0"/>
              </a:rPr>
              <a:t>.</a:t>
            </a:r>
            <a:endParaRPr lang="ru-RU" i="1"/>
          </a:p>
        </p:txBody>
      </p:sp>
      <p:sp>
        <p:nvSpPr>
          <p:cNvPr id="15" name="Прямоугольник 15"/>
          <p:cNvSpPr>
            <a:spLocks noChangeArrowheads="1"/>
          </p:cNvSpPr>
          <p:nvPr/>
        </p:nvSpPr>
        <p:spPr bwMode="auto">
          <a:xfrm>
            <a:off x="1692275" y="404813"/>
            <a:ext cx="5643563" cy="641350"/>
          </a:xfrm>
          <a:prstGeom prst="rect">
            <a:avLst/>
          </a:prstGeom>
          <a:noFill/>
          <a:ln w="9525">
            <a:noFill/>
            <a:miter lim="800000"/>
            <a:headEnd/>
            <a:tailEnd/>
          </a:ln>
        </p:spPr>
        <p:txBody>
          <a:bodyPr>
            <a:spAutoFit/>
          </a:bodyPr>
          <a:lstStyle/>
          <a:p>
            <a:pPr algn="l"/>
            <a:r>
              <a:rPr lang="ru-RU" b="1" i="1" dirty="0">
                <a:solidFill>
                  <a:srgbClr val="0B5395"/>
                </a:solidFill>
              </a:rPr>
              <a:t>Обучение пересказу и составлению рассказа </a:t>
            </a:r>
            <a:r>
              <a:rPr lang="ru-RU" b="1" i="1" dirty="0" smtClean="0">
                <a:solidFill>
                  <a:srgbClr val="0B5395"/>
                </a:solidFill>
              </a:rPr>
              <a:t>детей </a:t>
            </a:r>
            <a:r>
              <a:rPr lang="ru-RU" b="1" i="1" dirty="0">
                <a:solidFill>
                  <a:srgbClr val="0B5395"/>
                </a:solidFill>
              </a:rPr>
              <a:t>дошкольного возраста</a:t>
            </a:r>
          </a:p>
        </p:txBody>
      </p:sp>
      <p:sp>
        <p:nvSpPr>
          <p:cNvPr id="16" name="Rectangle 14"/>
          <p:cNvSpPr>
            <a:spLocks noChangeArrowheads="1"/>
          </p:cNvSpPr>
          <p:nvPr/>
        </p:nvSpPr>
        <p:spPr bwMode="auto">
          <a:xfrm>
            <a:off x="900113" y="1125538"/>
            <a:ext cx="3529012" cy="639762"/>
          </a:xfrm>
          <a:prstGeom prst="rect">
            <a:avLst/>
          </a:prstGeom>
          <a:noFill/>
          <a:ln w="9525">
            <a:noFill/>
            <a:miter lim="800000"/>
            <a:headEnd/>
            <a:tailEnd/>
          </a:ln>
        </p:spPr>
        <p:txBody>
          <a:bodyPr anchor="ctr">
            <a:spAutoFit/>
          </a:bodyPr>
          <a:lstStyle/>
          <a:p>
            <a:pPr algn="just" eaLnBrk="0" hangingPunct="0"/>
            <a:r>
              <a:rPr lang="ru-RU" sz="1200">
                <a:solidFill>
                  <a:srgbClr val="0033CC"/>
                </a:solidFill>
              </a:rPr>
              <a:t>Первые небольшие самостоятельные рассказы должны быть связаны со знакомой наглядной ситуацией.</a:t>
            </a:r>
          </a:p>
        </p:txBody>
      </p:sp>
      <p:sp>
        <p:nvSpPr>
          <p:cNvPr id="17" name="Rectangle 16"/>
          <p:cNvSpPr>
            <a:spLocks noChangeArrowheads="1"/>
          </p:cNvSpPr>
          <p:nvPr/>
        </p:nvSpPr>
        <p:spPr bwMode="auto">
          <a:xfrm>
            <a:off x="971550" y="5805488"/>
            <a:ext cx="7100912" cy="307777"/>
          </a:xfrm>
          <a:prstGeom prst="rect">
            <a:avLst/>
          </a:prstGeom>
          <a:noFill/>
          <a:ln w="9525">
            <a:noFill/>
            <a:miter lim="800000"/>
            <a:headEnd/>
            <a:tailEnd/>
          </a:ln>
        </p:spPr>
        <p:txBody>
          <a:bodyPr wrap="square">
            <a:spAutoFit/>
          </a:bodyPr>
          <a:lstStyle/>
          <a:p>
            <a:pPr lvl="1" algn="l"/>
            <a:r>
              <a:rPr lang="ru-RU" sz="1400" b="1" i="1" dirty="0">
                <a:solidFill>
                  <a:srgbClr val="336699"/>
                </a:solidFill>
              </a:rPr>
              <a:t> Рассказывание по инструкции или по демонстрируемым действиям.</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3"/>
          <p:cNvSpPr>
            <a:spLocks noGrp="1" noChangeArrowheads="1"/>
          </p:cNvSpPr>
          <p:nvPr>
            <p:ph idx="1"/>
          </p:nvPr>
        </p:nvSpPr>
        <p:spPr/>
        <p:txBody>
          <a:bodyPr>
            <a:normAutofit lnSpcReduction="10000"/>
          </a:bodyPr>
          <a:lstStyle/>
          <a:p>
            <a:pPr>
              <a:lnSpc>
                <a:spcPct val="80000"/>
              </a:lnSpc>
              <a:buFontTx/>
              <a:buNone/>
            </a:pPr>
            <a:r>
              <a:rPr lang="ru-RU" sz="2000" dirty="0" smtClean="0">
                <a:solidFill>
                  <a:srgbClr val="003300"/>
                </a:solidFill>
              </a:rPr>
              <a:t>Проблема речевого развития детей дошкольного возраста на сегодняшний день очень актуальна, т.к. процент дошкольников с различными речевыми нарушениями остается стабильно высоким.  </a:t>
            </a:r>
          </a:p>
          <a:p>
            <a:pPr>
              <a:lnSpc>
                <a:spcPct val="80000"/>
              </a:lnSpc>
            </a:pPr>
            <a:r>
              <a:rPr lang="ru-RU" sz="2000" dirty="0" smtClean="0">
                <a:solidFill>
                  <a:srgbClr val="003300"/>
                </a:solidFill>
              </a:rPr>
              <a:t>Овладение родным языком является одним из важных приобретений ребенка в дошкольном детстве. </a:t>
            </a:r>
          </a:p>
          <a:p>
            <a:pPr>
              <a:lnSpc>
                <a:spcPct val="80000"/>
              </a:lnSpc>
            </a:pPr>
            <a:r>
              <a:rPr lang="ru-RU" sz="2000" dirty="0" smtClean="0">
                <a:solidFill>
                  <a:srgbClr val="003300"/>
                </a:solidFill>
              </a:rPr>
              <a:t>В современном дошкольном образовании речь рассматривается как одна из основ воспитания и обучения детей.</a:t>
            </a:r>
          </a:p>
          <a:p>
            <a:pPr>
              <a:lnSpc>
                <a:spcPct val="80000"/>
              </a:lnSpc>
            </a:pPr>
            <a:r>
              <a:rPr lang="ru-RU" sz="2000" dirty="0" smtClean="0">
                <a:solidFill>
                  <a:srgbClr val="003300"/>
                </a:solidFill>
              </a:rPr>
              <a:t>Речь – это инструмент развития высших отделов психики. </a:t>
            </a:r>
          </a:p>
          <a:p>
            <a:pPr>
              <a:lnSpc>
                <a:spcPct val="80000"/>
              </a:lnSpc>
            </a:pPr>
            <a:r>
              <a:rPr lang="ru-RU" sz="2000" dirty="0" smtClean="0">
                <a:solidFill>
                  <a:srgbClr val="003300"/>
                </a:solidFill>
              </a:rPr>
              <a:t>С развитием речи связано формирование как личности в целом, так и во всех основных психических процессов. </a:t>
            </a:r>
          </a:p>
          <a:p>
            <a:pPr>
              <a:lnSpc>
                <a:spcPct val="80000"/>
              </a:lnSpc>
            </a:pPr>
            <a:r>
              <a:rPr lang="ru-RU" sz="2000" dirty="0" smtClean="0">
                <a:solidFill>
                  <a:srgbClr val="003300"/>
                </a:solidFill>
              </a:rPr>
              <a:t>Обучение дошкольников родному языку должно стать одной из главных задач в подготовке детей к школе. </a:t>
            </a:r>
          </a:p>
          <a:p>
            <a:pPr>
              <a:lnSpc>
                <a:spcPct val="80000"/>
              </a:lnSpc>
            </a:pPr>
            <a:r>
              <a:rPr lang="ru-RU" sz="2000" dirty="0" smtClean="0">
                <a:solidFill>
                  <a:srgbClr val="003300"/>
                </a:solidFill>
              </a:rPr>
              <a:t>Главной задачей развития связной речи ребёнка в дошкольном возрасте является совершенствование монологической речи. </a:t>
            </a:r>
          </a:p>
          <a:p>
            <a:pPr>
              <a:lnSpc>
                <a:spcPct val="80000"/>
              </a:lnSpc>
              <a:buFontTx/>
              <a:buNone/>
            </a:pPr>
            <a:r>
              <a:rPr lang="ru-RU" sz="2000" dirty="0" smtClean="0">
                <a:solidFill>
                  <a:srgbClr val="003300"/>
                </a:solidFill>
              </a:rPr>
              <a:t>Все вышеназванные виды речевой деятельности актуальны при работе над развитием связной речи детей. </a:t>
            </a:r>
          </a:p>
        </p:txBody>
      </p:sp>
      <p:sp>
        <p:nvSpPr>
          <p:cNvPr id="17409" name="Rectangle 2"/>
          <p:cNvSpPr>
            <a:spLocks noGrp="1" noChangeArrowheads="1"/>
          </p:cNvSpPr>
          <p:nvPr>
            <p:ph type="title"/>
          </p:nvPr>
        </p:nvSpPr>
        <p:spPr>
          <a:xfrm>
            <a:off x="395288" y="188913"/>
            <a:ext cx="8291512" cy="1031875"/>
          </a:xfrm>
        </p:spPr>
        <p:txBody>
          <a:bodyPr>
            <a:normAutofit fontScale="90000"/>
          </a:bodyPr>
          <a:lstStyle/>
          <a:p>
            <a:pPr algn="ctr"/>
            <a:r>
              <a:rPr lang="ru-RU" dirty="0" smtClean="0"/>
              <a:t>Актуальность проблемы речевого развития</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Нижний колонтитул 2"/>
          <p:cNvSpPr>
            <a:spLocks noGrp="1"/>
          </p:cNvSpPr>
          <p:nvPr>
            <p:ph type="ftr" sz="quarter" idx="11"/>
          </p:nvPr>
        </p:nvSpPr>
        <p:spPr/>
        <p:txBody>
          <a:bodyPr/>
          <a:lstStyle/>
          <a:p>
            <a:pPr>
              <a:defRPr/>
            </a:pPr>
            <a:r>
              <a:rPr lang="en-US" smtClean="0"/>
              <a:t>www.themegallery.com</a:t>
            </a:r>
            <a:endParaRPr lang="en-US"/>
          </a:p>
        </p:txBody>
      </p:sp>
      <p:sp>
        <p:nvSpPr>
          <p:cNvPr id="5" name="Rectangle 17"/>
          <p:cNvSpPr txBox="1">
            <a:spLocks noChangeArrowheads="1"/>
          </p:cNvSpPr>
          <p:nvPr/>
        </p:nvSpPr>
        <p:spPr>
          <a:xfrm>
            <a:off x="0" y="333375"/>
            <a:ext cx="8229600" cy="404813"/>
          </a:xfrm>
          <a:prstGeom prst="rect">
            <a:avLst/>
          </a:prstGeom>
        </p:spPr>
        <p:txBody>
          <a:bodyPr vert="horz" lIns="0" rIns="0" bIns="0" anchor="ctr">
            <a:normAutofit/>
            <a:scene3d>
              <a:camera prst="orthographicFront"/>
              <a:lightRig rig="soft" dir="t"/>
            </a:scene3d>
            <a:sp3d prstMaterial="softEdge">
              <a:bevelT w="25400" h="25400"/>
            </a:sp3d>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ru-RU" sz="1300" b="1" i="0" u="none" strike="noStrike" kern="1200" cap="none" spc="0" normalizeH="0" baseline="0" noProof="0" smtClean="0">
                <a:ln>
                  <a:noFill/>
                </a:ln>
                <a:solidFill>
                  <a:schemeClr val="tx2"/>
                </a:solidFill>
                <a:effectLst>
                  <a:outerShdw blurRad="31750" dist="25400" dir="5400000" algn="tl" rotWithShape="0">
                    <a:srgbClr val="000000">
                      <a:alpha val="25000"/>
                    </a:srgbClr>
                  </a:outerShdw>
                </a:effectLst>
                <a:uLnTx/>
                <a:uFillTx/>
                <a:latin typeface="+mj-lt"/>
                <a:ea typeface="+mj-ea"/>
                <a:cs typeface="+mj-cs"/>
              </a:rPr>
              <a:t>                                             </a:t>
            </a:r>
            <a:r>
              <a:rPr kumimoji="0" lang="ru-RU" sz="2000" b="1" i="0" u="none" strike="noStrike" kern="1200" cap="none" spc="0" normalizeH="0" baseline="0" noProof="0" smtClean="0">
                <a:ln>
                  <a:noFill/>
                </a:ln>
                <a:solidFill>
                  <a:srgbClr val="0000FF"/>
                </a:solidFill>
                <a:effectLst>
                  <a:outerShdw blurRad="31750" dist="25400" dir="5400000" algn="tl" rotWithShape="0">
                    <a:srgbClr val="000000">
                      <a:alpha val="25000"/>
                    </a:srgbClr>
                  </a:outerShdw>
                </a:effectLst>
                <a:uLnTx/>
                <a:uFillTx/>
                <a:latin typeface="+mj-lt"/>
                <a:ea typeface="+mj-ea"/>
                <a:cs typeface="+mj-cs"/>
              </a:rPr>
              <a:t>Обучение рассказыванию</a:t>
            </a:r>
            <a:r>
              <a:rPr kumimoji="0" lang="ru-RU" sz="1500" b="1" i="0" u="none" strike="noStrike" kern="1200" cap="none" spc="0" normalizeH="0" baseline="0" noProof="0" smtClean="0">
                <a:ln>
                  <a:noFill/>
                </a:ln>
                <a:solidFill>
                  <a:srgbClr val="0033CC"/>
                </a:solidFill>
                <a:effectLst>
                  <a:outerShdw blurRad="31750" dist="25400" dir="5400000" algn="tl" rotWithShape="0">
                    <a:srgbClr val="000000">
                      <a:alpha val="25000"/>
                    </a:srgbClr>
                  </a:outerShdw>
                </a:effectLst>
                <a:uLnTx/>
                <a:uFillTx/>
                <a:latin typeface="+mj-lt"/>
                <a:ea typeface="+mj-ea"/>
                <a:cs typeface="+mj-cs"/>
              </a:rPr>
              <a:t> </a:t>
            </a:r>
          </a:p>
        </p:txBody>
      </p:sp>
      <p:sp>
        <p:nvSpPr>
          <p:cNvPr id="6" name="Rectangle 27"/>
          <p:cNvSpPr>
            <a:spLocks noChangeArrowheads="1"/>
          </p:cNvSpPr>
          <p:nvPr/>
        </p:nvSpPr>
        <p:spPr bwMode="auto">
          <a:xfrm>
            <a:off x="1258888" y="765175"/>
            <a:ext cx="7345362" cy="1035050"/>
          </a:xfrm>
          <a:prstGeom prst="rect">
            <a:avLst/>
          </a:prstGeom>
          <a:noFill/>
          <a:ln w="9525">
            <a:noFill/>
            <a:miter lim="800000"/>
            <a:headEnd/>
            <a:tailEnd/>
          </a:ln>
        </p:spPr>
        <p:txBody>
          <a:bodyPr anchor="ctr">
            <a:spAutoFit/>
          </a:bodyPr>
          <a:lstStyle/>
          <a:p>
            <a:pPr lvl="1">
              <a:tabLst>
                <a:tab pos="914400" algn="l"/>
              </a:tabLst>
            </a:pPr>
            <a:r>
              <a:rPr lang="ru-RU" sz="1400" b="1">
                <a:solidFill>
                  <a:srgbClr val="0000FF"/>
                </a:solidFill>
              </a:rPr>
              <a:t>1. Рассказывание по инструкции или по демонстрируемым действиям.</a:t>
            </a:r>
            <a:endParaRPr lang="ru-RU" sz="1400">
              <a:solidFill>
                <a:srgbClr val="0000FF"/>
              </a:solidFill>
            </a:endParaRPr>
          </a:p>
          <a:p>
            <a:pPr algn="l">
              <a:tabLst>
                <a:tab pos="914400" algn="l"/>
              </a:tabLst>
            </a:pPr>
            <a:r>
              <a:rPr lang="ru-RU" sz="1200">
                <a:solidFill>
                  <a:srgbClr val="0033CC"/>
                </a:solidFill>
              </a:rPr>
              <a:t>Ребенку дается инструкция, (Подойди к столу возьми красный шар и синий мяч)остальные дети смотрят, что он делает и отвечают на вопрос: Что сделал Коля? Постепенно задания усложняются. дети должны запомнить и совершить большее число действий, а затем точно рассказать о последовательности их выполнения. Затем инструкция говорится только одному ребенку, а остальные описывают ее выполнение.</a:t>
            </a:r>
          </a:p>
        </p:txBody>
      </p:sp>
      <p:sp>
        <p:nvSpPr>
          <p:cNvPr id="7" name="Rectangle 28"/>
          <p:cNvSpPr>
            <a:spLocks noChangeArrowheads="1"/>
          </p:cNvSpPr>
          <p:nvPr/>
        </p:nvSpPr>
        <p:spPr bwMode="auto">
          <a:xfrm>
            <a:off x="1331913" y="1700213"/>
            <a:ext cx="7056437" cy="1765300"/>
          </a:xfrm>
          <a:prstGeom prst="rect">
            <a:avLst/>
          </a:prstGeom>
          <a:noFill/>
          <a:ln w="9525">
            <a:noFill/>
            <a:miter lim="800000"/>
            <a:headEnd/>
            <a:tailEnd/>
          </a:ln>
        </p:spPr>
        <p:txBody>
          <a:bodyPr anchor="ctr">
            <a:spAutoFit/>
          </a:bodyPr>
          <a:lstStyle/>
          <a:p>
            <a:pPr lvl="1" algn="l">
              <a:tabLst>
                <a:tab pos="914400" algn="l"/>
              </a:tabLst>
            </a:pPr>
            <a:r>
              <a:rPr lang="ru-RU" sz="1400" b="1" dirty="0">
                <a:solidFill>
                  <a:srgbClr val="003366"/>
                </a:solidFill>
              </a:rPr>
              <a:t>             </a:t>
            </a:r>
            <a:r>
              <a:rPr lang="ru-RU" sz="1400" b="1" dirty="0">
                <a:solidFill>
                  <a:srgbClr val="0000FF"/>
                </a:solidFill>
              </a:rPr>
              <a:t>2. Рассказы описания.                                       </a:t>
            </a:r>
            <a:endParaRPr lang="ru-RU" sz="1400" dirty="0">
              <a:solidFill>
                <a:srgbClr val="0000FF"/>
              </a:solidFill>
            </a:endParaRPr>
          </a:p>
          <a:p>
            <a:pPr algn="l">
              <a:tabLst>
                <a:tab pos="914400" algn="l"/>
              </a:tabLst>
            </a:pPr>
            <a:r>
              <a:rPr lang="ru-RU" sz="1200" b="1" dirty="0">
                <a:solidFill>
                  <a:srgbClr val="0000FF"/>
                </a:solidFill>
              </a:rPr>
              <a:t>                           А) Описание предмета по предметной картинке.</a:t>
            </a:r>
            <a:r>
              <a:rPr lang="ru-RU" sz="1200" dirty="0">
                <a:solidFill>
                  <a:srgbClr val="003366"/>
                </a:solidFill>
              </a:rPr>
              <a:t> </a:t>
            </a:r>
          </a:p>
          <a:p>
            <a:pPr algn="l">
              <a:tabLst>
                <a:tab pos="914400" algn="l"/>
              </a:tabLst>
            </a:pPr>
            <a:r>
              <a:rPr lang="ru-RU" sz="1200" dirty="0">
                <a:solidFill>
                  <a:srgbClr val="0033CC"/>
                </a:solidFill>
              </a:rPr>
              <a:t>Объект рассказа должен хорошо быть известен ребенку. Описание всегда строится в определенной четкой последовательности.</a:t>
            </a:r>
          </a:p>
          <a:p>
            <a:pPr algn="l">
              <a:tabLst>
                <a:tab pos="914400" algn="l"/>
              </a:tabLst>
            </a:pPr>
            <a:r>
              <a:rPr lang="ru-RU" sz="1200" dirty="0">
                <a:solidFill>
                  <a:srgbClr val="0033CC"/>
                </a:solidFill>
              </a:rPr>
              <a:t>- Что это?</a:t>
            </a:r>
          </a:p>
          <a:p>
            <a:pPr algn="l">
              <a:tabLst>
                <a:tab pos="914400" algn="l"/>
              </a:tabLst>
            </a:pPr>
            <a:r>
              <a:rPr lang="ru-RU" sz="1200" dirty="0">
                <a:solidFill>
                  <a:srgbClr val="0033CC"/>
                </a:solidFill>
              </a:rPr>
              <a:t>- Форма, размер, цвет.</a:t>
            </a:r>
          </a:p>
          <a:p>
            <a:pPr algn="l">
              <a:tabLst>
                <a:tab pos="914400" algn="l"/>
              </a:tabLst>
            </a:pPr>
            <a:r>
              <a:rPr lang="ru-RU" sz="1200" dirty="0">
                <a:solidFill>
                  <a:srgbClr val="0033CC"/>
                </a:solidFill>
              </a:rPr>
              <a:t>- Добавляются (материал, вкус, ощупь)</a:t>
            </a:r>
          </a:p>
          <a:p>
            <a:pPr algn="l">
              <a:tabLst>
                <a:tab pos="914400" algn="l"/>
              </a:tabLst>
            </a:pPr>
            <a:r>
              <a:rPr lang="ru-RU" sz="1200" dirty="0">
                <a:solidFill>
                  <a:srgbClr val="0033CC"/>
                </a:solidFill>
              </a:rPr>
              <a:t>- Составляющие части.</a:t>
            </a:r>
          </a:p>
          <a:p>
            <a:pPr algn="l">
              <a:tabLst>
                <a:tab pos="914400" algn="l"/>
              </a:tabLst>
            </a:pPr>
            <a:r>
              <a:rPr lang="ru-RU" sz="1200" dirty="0">
                <a:solidFill>
                  <a:srgbClr val="0033CC"/>
                </a:solidFill>
              </a:rPr>
              <a:t>- Применение.</a:t>
            </a:r>
          </a:p>
        </p:txBody>
      </p:sp>
      <p:sp>
        <p:nvSpPr>
          <p:cNvPr id="8" name="Rectangle 29"/>
          <p:cNvSpPr>
            <a:spLocks noChangeArrowheads="1"/>
          </p:cNvSpPr>
          <p:nvPr/>
        </p:nvSpPr>
        <p:spPr bwMode="auto">
          <a:xfrm>
            <a:off x="1403350" y="3644900"/>
            <a:ext cx="7105650" cy="2830513"/>
          </a:xfrm>
          <a:prstGeom prst="rect">
            <a:avLst/>
          </a:prstGeom>
          <a:noFill/>
          <a:ln w="9525">
            <a:noFill/>
            <a:miter lim="800000"/>
            <a:headEnd/>
            <a:tailEnd/>
          </a:ln>
        </p:spPr>
        <p:txBody>
          <a:bodyPr wrap="none" anchor="ctr">
            <a:spAutoFit/>
          </a:bodyPr>
          <a:lstStyle/>
          <a:p>
            <a:pPr lvl="1" algn="l">
              <a:tabLst>
                <a:tab pos="1028700" algn="l"/>
              </a:tabLst>
            </a:pPr>
            <a:r>
              <a:rPr lang="ru-RU" sz="1200" b="1" i="1">
                <a:solidFill>
                  <a:srgbClr val="003366"/>
                </a:solidFill>
              </a:rPr>
              <a:t>             </a:t>
            </a:r>
            <a:r>
              <a:rPr lang="ru-RU" sz="1200" b="1">
                <a:solidFill>
                  <a:srgbClr val="0000FF"/>
                </a:solidFill>
              </a:rPr>
              <a:t>Б)</a:t>
            </a:r>
            <a:r>
              <a:rPr lang="ru-RU" sz="1200" b="1" i="1">
                <a:solidFill>
                  <a:srgbClr val="0000FF"/>
                </a:solidFill>
              </a:rPr>
              <a:t> </a:t>
            </a:r>
            <a:r>
              <a:rPr lang="ru-RU" sz="1200" b="1">
                <a:solidFill>
                  <a:srgbClr val="0000FF"/>
                </a:solidFill>
              </a:rPr>
              <a:t>Рассказы по сюжетной картинке</a:t>
            </a:r>
          </a:p>
          <a:p>
            <a:pPr algn="l">
              <a:tabLst>
                <a:tab pos="1028700" algn="l"/>
              </a:tabLst>
            </a:pPr>
            <a:r>
              <a:rPr lang="ru-RU" sz="1200">
                <a:solidFill>
                  <a:srgbClr val="0033CC"/>
                </a:solidFill>
              </a:rPr>
              <a:t>рассказы по сюжетным картинкам имеют большое значение для развития навыков самостоятельной речи.</a:t>
            </a:r>
          </a:p>
          <a:p>
            <a:pPr algn="l">
              <a:tabLst>
                <a:tab pos="1028700" algn="l"/>
              </a:tabLst>
            </a:pPr>
            <a:r>
              <a:rPr lang="ru-RU" sz="1200">
                <a:solidFill>
                  <a:srgbClr val="0033CC"/>
                </a:solidFill>
              </a:rPr>
              <a:t>В ходе работы над рассказом дети овладевают навыком диалогической речи (ответ вопрос).</a:t>
            </a:r>
          </a:p>
          <a:p>
            <a:pPr algn="l">
              <a:tabLst>
                <a:tab pos="1028700" algn="l"/>
              </a:tabLst>
            </a:pPr>
            <a:r>
              <a:rPr lang="ru-RU" sz="1200">
                <a:solidFill>
                  <a:srgbClr val="0033CC"/>
                </a:solidFill>
              </a:rPr>
              <a:t>Составление рассказа по сюжетной картинке выстраивается в четкой логической последовательности: </a:t>
            </a:r>
          </a:p>
          <a:p>
            <a:pPr algn="l">
              <a:tabLst>
                <a:tab pos="1028700" algn="l"/>
              </a:tabLst>
            </a:pPr>
            <a:r>
              <a:rPr lang="ru-RU" sz="1200">
                <a:solidFill>
                  <a:srgbClr val="0033CC"/>
                </a:solidFill>
              </a:rPr>
              <a:t>- Время, место.</a:t>
            </a:r>
          </a:p>
          <a:p>
            <a:pPr algn="l">
              <a:tabLst>
                <a:tab pos="1028700" algn="l"/>
              </a:tabLst>
            </a:pPr>
            <a:r>
              <a:rPr lang="ru-RU" sz="1200">
                <a:solidFill>
                  <a:srgbClr val="0033CC"/>
                </a:solidFill>
              </a:rPr>
              <a:t>-Действующие лица.</a:t>
            </a:r>
          </a:p>
          <a:p>
            <a:pPr algn="l">
              <a:tabLst>
                <a:tab pos="1028700" algn="l"/>
              </a:tabLst>
            </a:pPr>
            <a:r>
              <a:rPr lang="ru-RU" sz="1200">
                <a:solidFill>
                  <a:srgbClr val="0033CC"/>
                </a:solidFill>
              </a:rPr>
              <a:t>- Окружающие предметы.</a:t>
            </a:r>
          </a:p>
          <a:p>
            <a:pPr algn="l">
              <a:buFontTx/>
              <a:buChar char="-"/>
              <a:tabLst>
                <a:tab pos="1028700" algn="l"/>
              </a:tabLst>
            </a:pPr>
            <a:r>
              <a:rPr lang="ru-RU" sz="1200">
                <a:solidFill>
                  <a:srgbClr val="0033CC"/>
                </a:solidFill>
              </a:rPr>
              <a:t>Действия, взаимоотношения.</a:t>
            </a:r>
          </a:p>
          <a:p>
            <a:pPr algn="l">
              <a:tabLst>
                <a:tab pos="1028700" algn="l"/>
              </a:tabLst>
            </a:pPr>
            <a:endParaRPr lang="ru-RU" sz="1200">
              <a:solidFill>
                <a:srgbClr val="0033CC"/>
              </a:solidFill>
            </a:endParaRPr>
          </a:p>
          <a:p>
            <a:pPr algn="l">
              <a:tabLst>
                <a:tab pos="1028700" algn="l"/>
              </a:tabLst>
            </a:pPr>
            <a:r>
              <a:rPr lang="ru-RU" sz="1200">
                <a:solidFill>
                  <a:srgbClr val="0033CC"/>
                </a:solidFill>
              </a:rPr>
              <a:t> Затем составляется рассказ по вопросам:</a:t>
            </a:r>
          </a:p>
          <a:p>
            <a:pPr algn="l">
              <a:tabLst>
                <a:tab pos="1028700" algn="l"/>
              </a:tabLst>
            </a:pPr>
            <a:r>
              <a:rPr lang="ru-RU" sz="1200">
                <a:solidFill>
                  <a:srgbClr val="0033CC"/>
                </a:solidFill>
              </a:rPr>
              <a:t>- Когда это было? Где?</a:t>
            </a:r>
          </a:p>
          <a:p>
            <a:pPr algn="l">
              <a:tabLst>
                <a:tab pos="1028700" algn="l"/>
              </a:tabLst>
            </a:pPr>
            <a:r>
              <a:rPr lang="ru-RU" sz="1200">
                <a:solidFill>
                  <a:srgbClr val="0033CC"/>
                </a:solidFill>
              </a:rPr>
              <a:t>- Кто находится на горке (справа, слева, в центре)?</a:t>
            </a:r>
          </a:p>
          <a:p>
            <a:pPr algn="l">
              <a:tabLst>
                <a:tab pos="1028700" algn="l"/>
              </a:tabLst>
            </a:pPr>
            <a:r>
              <a:rPr lang="ru-RU" sz="1200">
                <a:solidFill>
                  <a:srgbClr val="0033CC"/>
                </a:solidFill>
              </a:rPr>
              <a:t>- Кто катается с горки? Кто лепит снеговика? Кто бегает около</a:t>
            </a:r>
          </a:p>
          <a:p>
            <a:pPr algn="l">
              <a:tabLst>
                <a:tab pos="1028700" algn="l"/>
              </a:tabLst>
            </a:pPr>
            <a:r>
              <a:rPr lang="ru-RU" sz="1200">
                <a:solidFill>
                  <a:srgbClr val="0033CC"/>
                </a:solidFill>
              </a:rPr>
              <a:t>  детей? Какое настроение у детей?</a:t>
            </a:r>
          </a:p>
          <a:p>
            <a:pPr algn="l" eaLnBrk="0" hangingPunct="0">
              <a:tabLst>
                <a:tab pos="1028700" algn="l"/>
              </a:tabLst>
            </a:pPr>
            <a:endParaRPr lang="ru-RU" sz="1200">
              <a:solidFill>
                <a:srgbClr val="0033CC"/>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9" presetClass="entr" presetSubtype="0" accel="10000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5"/>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5"/>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6" presetClass="emph" presetSubtype="0" autoRev="1" fill="hold" grpId="1" nodeType="clickEffect">
                                  <p:stCondLst>
                                    <p:cond delay="0"/>
                                  </p:stCondLst>
                                  <p:childTnLst>
                                    <p:animScale>
                                      <p:cBhvr>
                                        <p:cTn id="14" dur="449" fill="hold">
                                          <p:stCondLst>
                                            <p:cond delay="0"/>
                                          </p:stCondLst>
                                        </p:cTn>
                                        <p:tgtEl>
                                          <p:spTgt spid="5"/>
                                        </p:tgtEl>
                                      </p:cBhvr>
                                      <p:to x="150000" y="150000"/>
                                    </p:animScale>
                                  </p:childTnLst>
                                </p:cTn>
                              </p:par>
                            </p:childTnLst>
                          </p:cTn>
                        </p:par>
                      </p:childTnLst>
                    </p:cTn>
                  </p:par>
                  <p:par>
                    <p:cTn id="15" fill="hold">
                      <p:stCondLst>
                        <p:cond delay="indefinite"/>
                      </p:stCondLst>
                      <p:childTnLst>
                        <p:par>
                          <p:cTn id="16" fill="hold">
                            <p:stCondLst>
                              <p:cond delay="0"/>
                            </p:stCondLst>
                            <p:childTnLst>
                              <p:par>
                                <p:cTn id="17" presetID="23" presetClass="exit" presetSubtype="32" fill="hold" grpId="2" nodeType="clickEffect">
                                  <p:stCondLst>
                                    <p:cond delay="0"/>
                                  </p:stCondLst>
                                  <p:childTnLst>
                                    <p:anim calcmode="lin" valueType="num">
                                      <p:cBhvr>
                                        <p:cTn id="18" dur="500" fill="hold"/>
                                        <p:tgtEl>
                                          <p:spTgt spid="5"/>
                                        </p:tgtEl>
                                        <p:attrNameLst>
                                          <p:attrName>ppt_w</p:attrName>
                                        </p:attrNameLst>
                                      </p:cBhvr>
                                      <p:tavLst>
                                        <p:tav tm="0">
                                          <p:val>
                                            <p:strVal val="ppt_w"/>
                                          </p:val>
                                        </p:tav>
                                        <p:tav tm="100000">
                                          <p:val>
                                            <p:fltVal val="0"/>
                                          </p:val>
                                        </p:tav>
                                      </p:tavLst>
                                    </p:anim>
                                    <p:anim calcmode="lin" valueType="num">
                                      <p:cBhvr>
                                        <p:cTn id="19" dur="500" fill="hold"/>
                                        <p:tgtEl>
                                          <p:spTgt spid="5"/>
                                        </p:tgtEl>
                                        <p:attrNameLst>
                                          <p:attrName>ppt_h</p:attrName>
                                        </p:attrNameLst>
                                      </p:cBhvr>
                                      <p:tavLst>
                                        <p:tav tm="0">
                                          <p:val>
                                            <p:strVal val="ppt_h"/>
                                          </p:val>
                                        </p:tav>
                                        <p:tav tm="100000">
                                          <p:val>
                                            <p:fltVal val="0"/>
                                          </p:val>
                                        </p:tav>
                                      </p:tavLst>
                                    </p:anim>
                                    <p:set>
                                      <p:cBhvr>
                                        <p:cTn id="20" dur="1" fill="hold">
                                          <p:stCondLst>
                                            <p:cond delay="499"/>
                                          </p:stCondLst>
                                        </p:cTn>
                                        <p:tgtEl>
                                          <p:spTgt spid="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5" grpId="1"/>
      <p:bldP spid="5" grpId="2"/>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ижний колонтитул 1"/>
          <p:cNvSpPr>
            <a:spLocks noGrp="1"/>
          </p:cNvSpPr>
          <p:nvPr>
            <p:ph type="ftr" sz="quarter" idx="11"/>
          </p:nvPr>
        </p:nvSpPr>
        <p:spPr/>
        <p:txBody>
          <a:bodyPr/>
          <a:lstStyle/>
          <a:p>
            <a:pPr>
              <a:defRPr/>
            </a:pPr>
            <a:r>
              <a:rPr lang="en-US" smtClean="0"/>
              <a:t>www.themegallery.com</a:t>
            </a:r>
            <a:endParaRPr lang="en-US"/>
          </a:p>
        </p:txBody>
      </p:sp>
      <p:sp>
        <p:nvSpPr>
          <p:cNvPr id="3" name="Rectangle 5"/>
          <p:cNvSpPr>
            <a:spLocks noChangeArrowheads="1"/>
          </p:cNvSpPr>
          <p:nvPr/>
        </p:nvSpPr>
        <p:spPr bwMode="auto">
          <a:xfrm>
            <a:off x="1331913" y="115888"/>
            <a:ext cx="6985000" cy="2130425"/>
          </a:xfrm>
          <a:prstGeom prst="rect">
            <a:avLst/>
          </a:prstGeom>
          <a:noFill/>
          <a:ln w="9525">
            <a:noFill/>
            <a:miter lim="800000"/>
            <a:headEnd/>
            <a:tailEnd/>
          </a:ln>
        </p:spPr>
        <p:txBody>
          <a:bodyPr anchor="ctr">
            <a:spAutoFit/>
          </a:bodyPr>
          <a:lstStyle/>
          <a:p>
            <a:pPr lvl="1" algn="l">
              <a:tabLst>
                <a:tab pos="1028700" algn="l"/>
              </a:tabLst>
            </a:pPr>
            <a:r>
              <a:rPr lang="ru-RU" sz="1400" b="1">
                <a:solidFill>
                  <a:srgbClr val="003366"/>
                </a:solidFill>
              </a:rPr>
              <a:t>3. Рассказы по серии сюжетных картинок.</a:t>
            </a:r>
          </a:p>
          <a:p>
            <a:pPr algn="l">
              <a:tabLst>
                <a:tab pos="1028700" algn="l"/>
              </a:tabLst>
            </a:pPr>
            <a:r>
              <a:rPr lang="ru-RU" sz="1200">
                <a:solidFill>
                  <a:srgbClr val="0033CC"/>
                </a:solidFill>
              </a:rPr>
              <a:t>Работа по серии сюжетных картинок позволяет ребенку разобраться в последовательности событий. Ребенок учится выделять основные моменты в содержании рассказа.</a:t>
            </a:r>
          </a:p>
          <a:p>
            <a:pPr algn="l">
              <a:tabLst>
                <a:tab pos="1028700" algn="l"/>
              </a:tabLst>
            </a:pPr>
            <a:r>
              <a:rPr lang="ru-RU" sz="1200">
                <a:solidFill>
                  <a:srgbClr val="0033CC"/>
                </a:solidFill>
              </a:rPr>
              <a:t>Виды работ:</a:t>
            </a:r>
          </a:p>
          <a:p>
            <a:pPr algn="l">
              <a:tabLst>
                <a:tab pos="1028700" algn="l"/>
              </a:tabLst>
            </a:pPr>
            <a:r>
              <a:rPr lang="ru-RU" sz="1200">
                <a:solidFill>
                  <a:srgbClr val="0033CC"/>
                </a:solidFill>
              </a:rPr>
              <a:t>По разложенным сюжетным картинкам.</a:t>
            </a:r>
          </a:p>
          <a:p>
            <a:pPr algn="l">
              <a:tabLst>
                <a:tab pos="1028700" algn="l"/>
              </a:tabLst>
            </a:pPr>
            <a:r>
              <a:rPr lang="ru-RU" sz="1200">
                <a:solidFill>
                  <a:srgbClr val="0033CC"/>
                </a:solidFill>
              </a:rPr>
              <a:t>- Рассматривание</a:t>
            </a:r>
          </a:p>
          <a:p>
            <a:pPr algn="l">
              <a:tabLst>
                <a:tab pos="1028700" algn="l"/>
              </a:tabLst>
            </a:pPr>
            <a:r>
              <a:rPr lang="ru-RU" sz="1200">
                <a:solidFill>
                  <a:srgbClr val="0033CC"/>
                </a:solidFill>
              </a:rPr>
              <a:t>-Чтение рассказа</a:t>
            </a:r>
          </a:p>
          <a:p>
            <a:pPr algn="l">
              <a:tabLst>
                <a:tab pos="1028700" algn="l"/>
              </a:tabLst>
            </a:pPr>
            <a:r>
              <a:rPr lang="ru-RU" sz="1200">
                <a:solidFill>
                  <a:srgbClr val="0033CC"/>
                </a:solidFill>
              </a:rPr>
              <a:t>-Придумывание рассказа к серии картинок.</a:t>
            </a:r>
          </a:p>
          <a:p>
            <a:pPr algn="l">
              <a:buFontTx/>
              <a:buChar char="-"/>
              <a:tabLst>
                <a:tab pos="1028700" algn="l"/>
              </a:tabLst>
            </a:pPr>
            <a:r>
              <a:rPr lang="ru-RU" sz="1200">
                <a:solidFill>
                  <a:srgbClr val="0033CC"/>
                </a:solidFill>
              </a:rPr>
              <a:t>Самостоятельное выстраивание картинок к заданному тексту.</a:t>
            </a:r>
          </a:p>
          <a:p>
            <a:pPr algn="l">
              <a:buFontTx/>
              <a:buChar char="-"/>
              <a:tabLst>
                <a:tab pos="1028700" algn="l"/>
              </a:tabLst>
            </a:pPr>
            <a:r>
              <a:rPr lang="ru-RU" sz="1200">
                <a:solidFill>
                  <a:srgbClr val="0033CC"/>
                </a:solidFill>
              </a:rPr>
              <a:t>Иллюстрация рассказа выполненная детьми</a:t>
            </a:r>
          </a:p>
          <a:p>
            <a:pPr algn="l">
              <a:buFontTx/>
              <a:buChar char="-"/>
              <a:tabLst>
                <a:tab pos="1028700" algn="l"/>
              </a:tabLst>
            </a:pPr>
            <a:r>
              <a:rPr lang="ru-RU" sz="1200">
                <a:solidFill>
                  <a:srgbClr val="0033CC"/>
                </a:solidFill>
              </a:rPr>
              <a:t>Работа по каждой картинке.</a:t>
            </a:r>
          </a:p>
        </p:txBody>
      </p:sp>
      <p:sp>
        <p:nvSpPr>
          <p:cNvPr id="4" name="Rectangle 6"/>
          <p:cNvSpPr>
            <a:spLocks noChangeArrowheads="1"/>
          </p:cNvSpPr>
          <p:nvPr/>
        </p:nvSpPr>
        <p:spPr bwMode="auto">
          <a:xfrm>
            <a:off x="1258888" y="2354263"/>
            <a:ext cx="7705725" cy="4503737"/>
          </a:xfrm>
          <a:prstGeom prst="rect">
            <a:avLst/>
          </a:prstGeom>
          <a:noFill/>
          <a:ln w="9525">
            <a:noFill/>
            <a:miter lim="800000"/>
            <a:headEnd/>
            <a:tailEnd/>
          </a:ln>
        </p:spPr>
        <p:txBody>
          <a:bodyPr anchor="ctr">
            <a:spAutoFit/>
          </a:bodyPr>
          <a:lstStyle/>
          <a:p>
            <a:pPr algn="l">
              <a:tabLst>
                <a:tab pos="228600" algn="l"/>
              </a:tabLst>
            </a:pPr>
            <a:r>
              <a:rPr lang="ru-RU" sz="1400" b="1">
                <a:solidFill>
                  <a:schemeClr val="bg2"/>
                </a:solidFill>
              </a:rPr>
              <a:t>4</a:t>
            </a:r>
            <a:r>
              <a:rPr lang="ru-RU" sz="1400" b="1">
                <a:solidFill>
                  <a:srgbClr val="003366"/>
                </a:solidFill>
              </a:rPr>
              <a:t>. Пересказ художественных текстов</a:t>
            </a:r>
          </a:p>
          <a:p>
            <a:pPr algn="l">
              <a:tabLst>
                <a:tab pos="228600" algn="l"/>
              </a:tabLst>
            </a:pPr>
            <a:r>
              <a:rPr lang="ru-RU" sz="1200">
                <a:solidFill>
                  <a:srgbClr val="0033CC"/>
                </a:solidFill>
              </a:rPr>
              <a:t>Этот вид работы можно проводить только тогда, когда у ребенка есть фразовая речь. При подборе текстов важно учитывать индивидуальные (речевые и интеллектуальные ) возможности детей. Тексты должны быть доступны ребенку по своему содержанию и по манере изложения.</a:t>
            </a:r>
          </a:p>
          <a:p>
            <a:pPr algn="l">
              <a:tabLst>
                <a:tab pos="228600" algn="l"/>
              </a:tabLst>
            </a:pPr>
            <a:r>
              <a:rPr lang="ru-RU" sz="1200">
                <a:solidFill>
                  <a:srgbClr val="0033CC"/>
                </a:solidFill>
              </a:rPr>
              <a:t>До начала прочитывания рассказа детям объясняют смысл трудных слов, вместе с детьми эти слова проговариваются. Проводится небольшая беседа, подводящая детей к прочитыванию произведения. После  прочитывания рассказа, задаются вопросы с целью выяснения, поняли дети рассказ или нет. На разных ступенях обучения пересказу применяются различные виды пересказа:</a:t>
            </a:r>
          </a:p>
          <a:p>
            <a:pPr algn="l">
              <a:tabLst>
                <a:tab pos="228600" algn="l"/>
              </a:tabLst>
            </a:pPr>
            <a:r>
              <a:rPr lang="ru-RU" sz="1200">
                <a:solidFill>
                  <a:srgbClr val="0033CC"/>
                </a:solidFill>
              </a:rPr>
              <a:t>- Взрослый пересказывает, а ребенок дополняет</a:t>
            </a:r>
          </a:p>
          <a:p>
            <a:pPr algn="l">
              <a:tabLst>
                <a:tab pos="228600" algn="l"/>
              </a:tabLst>
            </a:pPr>
            <a:r>
              <a:rPr lang="ru-RU" sz="1200">
                <a:solidFill>
                  <a:srgbClr val="0033CC"/>
                </a:solidFill>
              </a:rPr>
              <a:t>- Рассказывание по плану или с использованием схем.</a:t>
            </a:r>
          </a:p>
          <a:p>
            <a:pPr algn="l">
              <a:tabLst>
                <a:tab pos="228600" algn="l"/>
              </a:tabLst>
            </a:pPr>
            <a:r>
              <a:rPr lang="ru-RU" sz="1200">
                <a:solidFill>
                  <a:srgbClr val="0033CC"/>
                </a:solidFill>
              </a:rPr>
              <a:t>- Пересказ «по цепочке», когда один ребенок начинает пересказ, другой продолжает, а третий заканчивает и т. д.</a:t>
            </a:r>
          </a:p>
          <a:p>
            <a:pPr algn="l">
              <a:buFontTx/>
              <a:buChar char="-"/>
              <a:tabLst>
                <a:tab pos="228600" algn="l"/>
              </a:tabLst>
            </a:pPr>
            <a:r>
              <a:rPr lang="ru-RU" sz="1200">
                <a:solidFill>
                  <a:srgbClr val="0033CC"/>
                </a:solidFill>
              </a:rPr>
              <a:t>Часто применяется пересказ в лицах, типа простой драматизации. </a:t>
            </a:r>
          </a:p>
          <a:p>
            <a:pPr algn="l">
              <a:tabLst>
                <a:tab pos="228600" algn="l"/>
              </a:tabLst>
            </a:pPr>
            <a:r>
              <a:rPr lang="ru-RU" sz="1200">
                <a:solidFill>
                  <a:srgbClr val="0033CC"/>
                </a:solidFill>
              </a:rPr>
              <a:t>Для детей у которых уровень развития связной речи довольно высокий, можно проводить и другие виды работ:</a:t>
            </a:r>
          </a:p>
          <a:p>
            <a:pPr lvl="1" algn="l">
              <a:tabLst>
                <a:tab pos="228600" algn="l"/>
              </a:tabLst>
            </a:pPr>
            <a:r>
              <a:rPr lang="ru-RU" sz="1200" b="1">
                <a:solidFill>
                  <a:srgbClr val="0033CC"/>
                </a:solidFill>
              </a:rPr>
              <a:t>Выборочный пересказ</a:t>
            </a:r>
            <a:r>
              <a:rPr lang="ru-RU" sz="1200">
                <a:solidFill>
                  <a:srgbClr val="0033CC"/>
                </a:solidFill>
              </a:rPr>
              <a:t>. Перед детьми ставится задача выделить из рассказа только то, что относится к данному поступку или герою. </a:t>
            </a:r>
          </a:p>
          <a:p>
            <a:pPr lvl="1" algn="l">
              <a:tabLst>
                <a:tab pos="228600" algn="l"/>
              </a:tabLst>
            </a:pPr>
            <a:r>
              <a:rPr lang="ru-RU" sz="1200" b="1">
                <a:solidFill>
                  <a:srgbClr val="0033CC"/>
                </a:solidFill>
              </a:rPr>
              <a:t>Краткий пересказ.</a:t>
            </a:r>
            <a:r>
              <a:rPr lang="ru-RU" sz="1200">
                <a:solidFill>
                  <a:srgbClr val="0033CC"/>
                </a:solidFill>
              </a:rPr>
              <a:t> Ребенок рассказывает не все подряд, а только самое  главное, существенное.</a:t>
            </a:r>
          </a:p>
          <a:p>
            <a:pPr lvl="1" algn="l">
              <a:tabLst>
                <a:tab pos="228600" algn="l"/>
              </a:tabLst>
            </a:pPr>
            <a:r>
              <a:rPr lang="ru-RU" sz="1200" b="1">
                <a:solidFill>
                  <a:srgbClr val="0033CC"/>
                </a:solidFill>
              </a:rPr>
              <a:t>Творческое рассказывание.</a:t>
            </a:r>
            <a:endParaRPr lang="ru-RU" sz="1200">
              <a:solidFill>
                <a:srgbClr val="0033CC"/>
              </a:solidFill>
            </a:endParaRPr>
          </a:p>
          <a:p>
            <a:pPr algn="l">
              <a:tabLst>
                <a:tab pos="228600" algn="l"/>
              </a:tabLst>
            </a:pPr>
            <a:r>
              <a:rPr lang="ru-RU" sz="1200">
                <a:solidFill>
                  <a:srgbClr val="0033CC"/>
                </a:solidFill>
              </a:rPr>
              <a:t>- пересказ текста и его продолжение с добавлением фактов, </a:t>
            </a:r>
          </a:p>
          <a:p>
            <a:pPr algn="l">
              <a:tabLst>
                <a:tab pos="228600" algn="l"/>
              </a:tabLst>
            </a:pPr>
            <a:r>
              <a:rPr lang="ru-RU" sz="1200">
                <a:solidFill>
                  <a:srgbClr val="0033CC"/>
                </a:solidFill>
              </a:rPr>
              <a:t>  событий из жизни героев.</a:t>
            </a:r>
          </a:p>
          <a:p>
            <a:pPr algn="l">
              <a:tabLst>
                <a:tab pos="228600" algn="l"/>
              </a:tabLst>
            </a:pPr>
            <a:r>
              <a:rPr lang="ru-RU" sz="1200">
                <a:solidFill>
                  <a:srgbClr val="0033CC"/>
                </a:solidFill>
              </a:rPr>
              <a:t>- составление рассказа из нескольких текстов на заданную тему.</a:t>
            </a:r>
          </a:p>
          <a:p>
            <a:pPr algn="l">
              <a:tabLst>
                <a:tab pos="228600" algn="l"/>
              </a:tabLst>
            </a:pPr>
            <a:r>
              <a:rPr lang="ru-RU" sz="1200">
                <a:solidFill>
                  <a:srgbClr val="0033CC"/>
                </a:solidFill>
              </a:rPr>
              <a:t>- составление рассказа с продолжением.</a:t>
            </a:r>
          </a:p>
          <a:p>
            <a:pPr algn="l">
              <a:tabLst>
                <a:tab pos="228600" algn="l"/>
              </a:tabLst>
            </a:pPr>
            <a:r>
              <a:rPr lang="ru-RU" sz="1200">
                <a:solidFill>
                  <a:srgbClr val="0033CC"/>
                </a:solidFill>
              </a:rPr>
              <a:t>- составление рассказа на основе своего личного опыта по </a:t>
            </a:r>
          </a:p>
          <a:p>
            <a:pPr algn="l">
              <a:tabLst>
                <a:tab pos="228600" algn="l"/>
              </a:tabLst>
            </a:pPr>
            <a:r>
              <a:rPr lang="ru-RU" sz="1200">
                <a:solidFill>
                  <a:srgbClr val="0033CC"/>
                </a:solidFill>
              </a:rPr>
              <a:t>   аналогии с услышанным.</a:t>
            </a:r>
          </a:p>
          <a:p>
            <a:pPr eaLnBrk="0" hangingPunct="0">
              <a:tabLst>
                <a:tab pos="228600" algn="l"/>
              </a:tabLst>
            </a:pPr>
            <a:endParaRPr lang="ru-RU" sz="1200">
              <a:solidFill>
                <a:srgbClr val="0033CC"/>
              </a:solidFill>
            </a:endParaRPr>
          </a:p>
        </p:txBody>
      </p:sp>
      <p:pic>
        <p:nvPicPr>
          <p:cNvPr id="6" name="Picture 7" descr="j0088542"/>
          <p:cNvPicPr>
            <a:picLocks noChangeAspect="1" noChangeArrowheads="1"/>
          </p:cNvPicPr>
          <p:nvPr/>
        </p:nvPicPr>
        <p:blipFill>
          <a:blip r:embed="rId2"/>
          <a:srcRect/>
          <a:stretch>
            <a:fillRect/>
          </a:stretch>
        </p:blipFill>
        <p:spPr bwMode="auto">
          <a:xfrm>
            <a:off x="0" y="2214553"/>
            <a:ext cx="9144000" cy="239473"/>
          </a:xfrm>
          <a:prstGeom prst="rect">
            <a:avLst/>
          </a:prstGeom>
          <a:noFill/>
          <a:ln w="9525">
            <a:noFill/>
            <a:miter lim="800000"/>
            <a:headEnd/>
            <a:tailEnd/>
          </a:ln>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ижний колонтитул 1"/>
          <p:cNvSpPr>
            <a:spLocks noGrp="1"/>
          </p:cNvSpPr>
          <p:nvPr>
            <p:ph type="ftr" sz="quarter" idx="11"/>
          </p:nvPr>
        </p:nvSpPr>
        <p:spPr/>
        <p:txBody>
          <a:bodyPr/>
          <a:lstStyle/>
          <a:p>
            <a:pPr>
              <a:defRPr/>
            </a:pPr>
            <a:r>
              <a:rPr lang="en-US" smtClean="0"/>
              <a:t>www.themegallery.com</a:t>
            </a:r>
            <a:endParaRPr lang="en-US"/>
          </a:p>
        </p:txBody>
      </p:sp>
      <p:sp>
        <p:nvSpPr>
          <p:cNvPr id="3" name="Rectangle 1"/>
          <p:cNvSpPr>
            <a:spLocks noChangeArrowheads="1"/>
          </p:cNvSpPr>
          <p:nvPr/>
        </p:nvSpPr>
        <p:spPr bwMode="auto">
          <a:xfrm>
            <a:off x="285750" y="395288"/>
            <a:ext cx="8572500" cy="6492875"/>
          </a:xfrm>
          <a:prstGeom prst="rect">
            <a:avLst/>
          </a:prstGeom>
          <a:noFill/>
          <a:ln w="9525">
            <a:noFill/>
            <a:miter lim="800000"/>
            <a:headEnd/>
            <a:tailEnd/>
          </a:ln>
          <a:effectLst>
            <a:softEdge rad="12700"/>
          </a:effectLst>
        </p:spPr>
        <p:txBody>
          <a:bodyPr anchor="ctr">
            <a:spAutoFit/>
          </a:bodyPr>
          <a:lstStyle/>
          <a:p>
            <a:pPr algn="l" eaLnBrk="0" hangingPunct="0">
              <a:tabLst>
                <a:tab pos="228600" algn="l"/>
              </a:tabLst>
              <a:defRPr/>
            </a:pPr>
            <a:r>
              <a:rPr lang="ru-RU" sz="1600" b="1" dirty="0">
                <a:solidFill>
                  <a:srgbClr val="7030A0"/>
                </a:solidFill>
                <a:cs typeface="Times New Roman" pitchFamily="18" charset="0"/>
              </a:rPr>
              <a:t> </a:t>
            </a:r>
            <a:r>
              <a:rPr lang="ru-RU" sz="2400" b="1" dirty="0">
                <a:solidFill>
                  <a:srgbClr val="7030A0"/>
                </a:solidFill>
                <a:cs typeface="Times New Roman" pitchFamily="18" charset="0"/>
              </a:rPr>
              <a:t>Инновационные формы работ над составлением рассказа.</a:t>
            </a:r>
            <a:endParaRPr lang="ru-RU" sz="2400" dirty="0">
              <a:solidFill>
                <a:srgbClr val="7030A0"/>
              </a:solidFill>
            </a:endParaRPr>
          </a:p>
          <a:p>
            <a:pPr algn="l" eaLnBrk="0" hangingPunct="0">
              <a:tabLst>
                <a:tab pos="228600" algn="l"/>
              </a:tabLst>
              <a:defRPr/>
            </a:pPr>
            <a:r>
              <a:rPr lang="ru-RU" sz="2000" b="1" dirty="0">
                <a:solidFill>
                  <a:srgbClr val="7030A0"/>
                </a:solidFill>
                <a:cs typeface="Times New Roman" pitchFamily="18" charset="0"/>
              </a:rPr>
              <a:t>                                    Описание предмета по схеме.</a:t>
            </a:r>
            <a:endParaRPr lang="ru-RU" sz="2000" dirty="0">
              <a:solidFill>
                <a:srgbClr val="7030A0"/>
              </a:solidFill>
            </a:endParaRPr>
          </a:p>
          <a:p>
            <a:pPr algn="just" eaLnBrk="0" hangingPunct="0">
              <a:tabLst>
                <a:tab pos="228600" algn="l"/>
              </a:tabLst>
              <a:defRPr/>
            </a:pPr>
            <a:r>
              <a:rPr lang="ru-RU" sz="1400" dirty="0">
                <a:solidFill>
                  <a:srgbClr val="7030A0"/>
                </a:solidFill>
                <a:cs typeface="Times New Roman" pitchFamily="18" charset="0"/>
              </a:rPr>
              <a:t>1</a:t>
            </a:r>
            <a:r>
              <a:rPr lang="ru-RU" sz="1400" b="1" dirty="0">
                <a:solidFill>
                  <a:srgbClr val="7030A0"/>
                </a:solidFill>
                <a:cs typeface="Times New Roman" pitchFamily="18" charset="0"/>
              </a:rPr>
              <a:t>. Описание предмета по схематической зарисовке (используется на отдельно взятый предмет)</a:t>
            </a:r>
          </a:p>
          <a:p>
            <a:pPr algn="just" eaLnBrk="0" hangingPunct="0">
              <a:tabLst>
                <a:tab pos="228600" algn="l"/>
              </a:tabLst>
              <a:defRPr/>
            </a:pPr>
            <a:endParaRPr lang="ru-RU" sz="1400" b="1" dirty="0">
              <a:solidFill>
                <a:srgbClr val="003366"/>
              </a:solidFill>
              <a:cs typeface="Times New Roman" pitchFamily="18" charset="0"/>
            </a:endParaRPr>
          </a:p>
          <a:p>
            <a:pPr algn="just" eaLnBrk="0" hangingPunct="0">
              <a:tabLst>
                <a:tab pos="228600" algn="l"/>
              </a:tabLst>
              <a:defRPr/>
            </a:pPr>
            <a:endParaRPr lang="ru-RU" sz="1400" dirty="0">
              <a:solidFill>
                <a:srgbClr val="003366"/>
              </a:solidFill>
              <a:cs typeface="Times New Roman" pitchFamily="18" charset="0"/>
            </a:endParaRPr>
          </a:p>
          <a:p>
            <a:pPr algn="just" eaLnBrk="0" hangingPunct="0">
              <a:tabLst>
                <a:tab pos="228600" algn="l"/>
              </a:tabLst>
              <a:defRPr/>
            </a:pPr>
            <a:endParaRPr lang="ru-RU" sz="1400" dirty="0">
              <a:solidFill>
                <a:srgbClr val="003366"/>
              </a:solidFill>
              <a:cs typeface="Times New Roman" pitchFamily="18" charset="0"/>
            </a:endParaRPr>
          </a:p>
          <a:p>
            <a:pPr algn="just" eaLnBrk="0" hangingPunct="0">
              <a:tabLst>
                <a:tab pos="228600" algn="l"/>
              </a:tabLst>
              <a:defRPr/>
            </a:pPr>
            <a:endParaRPr lang="ru-RU" sz="1400" dirty="0">
              <a:solidFill>
                <a:srgbClr val="003366"/>
              </a:solidFill>
              <a:cs typeface="Times New Roman" pitchFamily="18" charset="0"/>
            </a:endParaRPr>
          </a:p>
          <a:p>
            <a:pPr algn="just" eaLnBrk="0" hangingPunct="0">
              <a:tabLst>
                <a:tab pos="228600" algn="l"/>
              </a:tabLst>
              <a:defRPr/>
            </a:pPr>
            <a:endParaRPr lang="ru-RU" sz="1400" dirty="0">
              <a:solidFill>
                <a:srgbClr val="003366"/>
              </a:solidFill>
              <a:cs typeface="Times New Roman" pitchFamily="18" charset="0"/>
            </a:endParaRPr>
          </a:p>
          <a:p>
            <a:pPr algn="just" eaLnBrk="0" hangingPunct="0">
              <a:tabLst>
                <a:tab pos="228600" algn="l"/>
              </a:tabLst>
              <a:defRPr/>
            </a:pPr>
            <a:endParaRPr lang="ru-RU" sz="1400" dirty="0">
              <a:solidFill>
                <a:srgbClr val="003366"/>
              </a:solidFill>
              <a:cs typeface="Times New Roman" pitchFamily="18" charset="0"/>
            </a:endParaRPr>
          </a:p>
          <a:p>
            <a:pPr algn="just" eaLnBrk="0" hangingPunct="0">
              <a:tabLst>
                <a:tab pos="228600" algn="l"/>
              </a:tabLst>
              <a:defRPr/>
            </a:pPr>
            <a:endParaRPr lang="ru-RU" sz="1400" dirty="0">
              <a:solidFill>
                <a:srgbClr val="003366"/>
              </a:solidFill>
              <a:cs typeface="Times New Roman" pitchFamily="18" charset="0"/>
            </a:endParaRPr>
          </a:p>
          <a:p>
            <a:pPr algn="just" eaLnBrk="0" hangingPunct="0">
              <a:tabLst>
                <a:tab pos="228600" algn="l"/>
              </a:tabLst>
              <a:defRPr/>
            </a:pPr>
            <a:endParaRPr lang="ru-RU" sz="1400" dirty="0">
              <a:solidFill>
                <a:srgbClr val="003366"/>
              </a:solidFill>
              <a:cs typeface="Times New Roman" pitchFamily="18" charset="0"/>
            </a:endParaRPr>
          </a:p>
          <a:p>
            <a:pPr algn="just" eaLnBrk="0" hangingPunct="0">
              <a:tabLst>
                <a:tab pos="228600" algn="l"/>
              </a:tabLst>
              <a:defRPr/>
            </a:pPr>
            <a:r>
              <a:rPr lang="ru-RU" sz="1400" dirty="0">
                <a:solidFill>
                  <a:srgbClr val="003366"/>
                </a:solidFill>
                <a:cs typeface="Times New Roman" pitchFamily="18" charset="0"/>
              </a:rPr>
              <a:t>  Это томат                  Он растет ……..        Он круглый, …….    На вкус он …….      Из него можно</a:t>
            </a:r>
          </a:p>
          <a:p>
            <a:pPr algn="just" eaLnBrk="0" hangingPunct="0">
              <a:tabLst>
                <a:tab pos="228600" algn="l"/>
              </a:tabLst>
              <a:defRPr/>
            </a:pPr>
            <a:r>
              <a:rPr lang="ru-RU" sz="1400" dirty="0">
                <a:solidFill>
                  <a:srgbClr val="003366"/>
                </a:solidFill>
                <a:cs typeface="Times New Roman" pitchFamily="18" charset="0"/>
              </a:rPr>
              <a:t>                                                                                                                                               приготовить……..</a:t>
            </a:r>
          </a:p>
          <a:p>
            <a:pPr algn="just" eaLnBrk="0" hangingPunct="0">
              <a:tabLst>
                <a:tab pos="228600" algn="l"/>
              </a:tabLst>
              <a:defRPr/>
            </a:pPr>
            <a:endParaRPr lang="ru-RU" sz="1400" dirty="0">
              <a:solidFill>
                <a:srgbClr val="003366"/>
              </a:solidFill>
              <a:cs typeface="Times New Roman" pitchFamily="18" charset="0"/>
            </a:endParaRPr>
          </a:p>
          <a:p>
            <a:pPr algn="just" eaLnBrk="0" hangingPunct="0">
              <a:tabLst>
                <a:tab pos="228600" algn="l"/>
              </a:tabLst>
              <a:defRPr/>
            </a:pPr>
            <a:r>
              <a:rPr lang="ru-RU" sz="1400" b="1" dirty="0">
                <a:solidFill>
                  <a:srgbClr val="7030A0"/>
                </a:solidFill>
                <a:cs typeface="Times New Roman" pitchFamily="18" charset="0"/>
              </a:rPr>
              <a:t>2. Описание предмета по общей схематической зарисовке (используется при описании предметов</a:t>
            </a:r>
          </a:p>
          <a:p>
            <a:pPr algn="just" eaLnBrk="0" hangingPunct="0">
              <a:tabLst>
                <a:tab pos="228600" algn="l"/>
              </a:tabLst>
              <a:defRPr/>
            </a:pPr>
            <a:r>
              <a:rPr lang="ru-RU" sz="1400" b="1" dirty="0">
                <a:solidFill>
                  <a:srgbClr val="7030A0"/>
                </a:solidFill>
                <a:cs typeface="Times New Roman" pitchFamily="18" charset="0"/>
              </a:rPr>
              <a:t>  относящиеся к одной классификации: дикие животные, овощи, посуда, игрушки и  т. д.)</a:t>
            </a:r>
          </a:p>
          <a:p>
            <a:pPr algn="just" eaLnBrk="0" hangingPunct="0">
              <a:tabLst>
                <a:tab pos="228600" algn="l"/>
              </a:tabLst>
              <a:defRPr/>
            </a:pPr>
            <a:endParaRPr lang="ru-RU" sz="1400" dirty="0">
              <a:solidFill>
                <a:srgbClr val="7030A0"/>
              </a:solidFill>
              <a:cs typeface="Times New Roman" pitchFamily="18" charset="0"/>
            </a:endParaRPr>
          </a:p>
          <a:p>
            <a:pPr algn="just" eaLnBrk="0" hangingPunct="0">
              <a:tabLst>
                <a:tab pos="228600" algn="l"/>
              </a:tabLst>
              <a:defRPr/>
            </a:pPr>
            <a:endParaRPr lang="ru-RU" sz="1400" dirty="0">
              <a:solidFill>
                <a:schemeClr val="accent1"/>
              </a:solidFill>
            </a:endParaRPr>
          </a:p>
          <a:p>
            <a:pPr algn="just" eaLnBrk="0" hangingPunct="0">
              <a:tabLst>
                <a:tab pos="228600" algn="l"/>
              </a:tabLst>
              <a:defRPr/>
            </a:pPr>
            <a:endParaRPr lang="ru-RU" sz="1400" dirty="0">
              <a:solidFill>
                <a:schemeClr val="accent1"/>
              </a:solidFill>
            </a:endParaRPr>
          </a:p>
          <a:p>
            <a:pPr algn="just" eaLnBrk="0" hangingPunct="0">
              <a:tabLst>
                <a:tab pos="228600" algn="l"/>
              </a:tabLst>
              <a:defRPr/>
            </a:pPr>
            <a:endParaRPr lang="ru-RU" sz="1400" dirty="0">
              <a:solidFill>
                <a:schemeClr val="accent1"/>
              </a:solidFill>
            </a:endParaRPr>
          </a:p>
          <a:p>
            <a:pPr algn="just" eaLnBrk="0" hangingPunct="0">
              <a:tabLst>
                <a:tab pos="228600" algn="l"/>
              </a:tabLst>
              <a:defRPr/>
            </a:pPr>
            <a:endParaRPr lang="ru-RU" sz="1400" dirty="0">
              <a:solidFill>
                <a:srgbClr val="003366"/>
              </a:solidFill>
              <a:cs typeface="Times New Roman" pitchFamily="18" charset="0"/>
            </a:endParaRPr>
          </a:p>
          <a:p>
            <a:pPr algn="just" eaLnBrk="0" hangingPunct="0">
              <a:tabLst>
                <a:tab pos="228600" algn="l"/>
              </a:tabLst>
              <a:defRPr/>
            </a:pPr>
            <a:endParaRPr lang="ru-RU" sz="1400" dirty="0">
              <a:solidFill>
                <a:schemeClr val="accent1"/>
              </a:solidFill>
            </a:endParaRPr>
          </a:p>
          <a:p>
            <a:pPr algn="just" eaLnBrk="0" hangingPunct="0">
              <a:tabLst>
                <a:tab pos="228600" algn="l"/>
              </a:tabLst>
              <a:defRPr/>
            </a:pPr>
            <a:endParaRPr lang="ru-RU" sz="1400" dirty="0">
              <a:solidFill>
                <a:schemeClr val="accent1"/>
              </a:solidFill>
            </a:endParaRPr>
          </a:p>
          <a:p>
            <a:pPr algn="just" eaLnBrk="0" hangingPunct="0">
              <a:tabLst>
                <a:tab pos="228600" algn="l"/>
              </a:tabLst>
              <a:defRPr/>
            </a:pPr>
            <a:endParaRPr lang="ru-RU" sz="1400" dirty="0">
              <a:solidFill>
                <a:schemeClr val="accent1"/>
              </a:solidFill>
            </a:endParaRPr>
          </a:p>
          <a:p>
            <a:pPr algn="just" eaLnBrk="0" hangingPunct="0">
              <a:tabLst>
                <a:tab pos="228600" algn="l"/>
              </a:tabLst>
              <a:defRPr/>
            </a:pPr>
            <a:endParaRPr lang="ru-RU" sz="1400" dirty="0">
              <a:solidFill>
                <a:schemeClr val="accent1"/>
              </a:solidFill>
            </a:endParaRPr>
          </a:p>
          <a:p>
            <a:pPr algn="just" eaLnBrk="0" hangingPunct="0">
              <a:tabLst>
                <a:tab pos="228600" algn="l"/>
              </a:tabLst>
              <a:defRPr/>
            </a:pPr>
            <a:endParaRPr lang="ru-RU" sz="1400" dirty="0">
              <a:solidFill>
                <a:schemeClr val="accent1"/>
              </a:solidFill>
            </a:endParaRPr>
          </a:p>
          <a:p>
            <a:pPr algn="just" eaLnBrk="0" hangingPunct="0">
              <a:tabLst>
                <a:tab pos="228600" algn="l"/>
              </a:tabLst>
              <a:defRPr/>
            </a:pPr>
            <a:endParaRPr lang="ru-RU" sz="1400" dirty="0">
              <a:solidFill>
                <a:schemeClr val="accent1"/>
              </a:solidFill>
            </a:endParaRPr>
          </a:p>
          <a:p>
            <a:pPr algn="just" eaLnBrk="0" hangingPunct="0">
              <a:tabLst>
                <a:tab pos="228600" algn="l"/>
              </a:tabLst>
              <a:defRPr/>
            </a:pPr>
            <a:endParaRPr lang="ru-RU" sz="800" dirty="0">
              <a:solidFill>
                <a:schemeClr val="accent1"/>
              </a:solidFill>
            </a:endParaRPr>
          </a:p>
          <a:p>
            <a:pPr algn="just" eaLnBrk="0" hangingPunct="0">
              <a:tabLst>
                <a:tab pos="228600" algn="l"/>
              </a:tabLst>
              <a:defRPr/>
            </a:pPr>
            <a:endParaRPr lang="ru-RU" dirty="0">
              <a:solidFill>
                <a:schemeClr val="accent1"/>
              </a:solidFill>
            </a:endParaRPr>
          </a:p>
        </p:txBody>
      </p:sp>
      <p:pic>
        <p:nvPicPr>
          <p:cNvPr id="4" name="Picture 3" descr="C:\Users\User\Desktop\Новые фото\100KM753\100_1921.JPG"/>
          <p:cNvPicPr>
            <a:picLocks noChangeAspect="1" noChangeArrowheads="1"/>
          </p:cNvPicPr>
          <p:nvPr/>
        </p:nvPicPr>
        <p:blipFill>
          <a:blip r:embed="rId2"/>
          <a:srcRect/>
          <a:stretch>
            <a:fillRect/>
          </a:stretch>
        </p:blipFill>
        <p:spPr bwMode="auto">
          <a:xfrm>
            <a:off x="214313" y="1357313"/>
            <a:ext cx="8143875" cy="1643062"/>
          </a:xfrm>
          <a:prstGeom prst="rect">
            <a:avLst/>
          </a:prstGeom>
          <a:noFill/>
          <a:ln w="9525">
            <a:noFill/>
            <a:miter lim="800000"/>
            <a:headEnd/>
            <a:tailEnd/>
          </a:ln>
        </p:spPr>
      </p:pic>
      <p:pic>
        <p:nvPicPr>
          <p:cNvPr id="5" name="Picture 4" descr="C:\Users\User\Desktop\Новые фото\100KM753\100_1929.JPG"/>
          <p:cNvPicPr>
            <a:picLocks noChangeAspect="1" noChangeArrowheads="1"/>
          </p:cNvPicPr>
          <p:nvPr/>
        </p:nvPicPr>
        <p:blipFill>
          <a:blip r:embed="rId3"/>
          <a:srcRect/>
          <a:stretch>
            <a:fillRect/>
          </a:stretch>
        </p:blipFill>
        <p:spPr bwMode="auto">
          <a:xfrm>
            <a:off x="214313" y="4214813"/>
            <a:ext cx="8358187" cy="1643062"/>
          </a:xfrm>
          <a:prstGeom prst="rect">
            <a:avLst/>
          </a:prstGeom>
          <a:noFill/>
          <a:ln w="9525">
            <a:noFill/>
            <a:miter lim="800000"/>
            <a:headEnd/>
            <a:tailEnd/>
          </a:ln>
        </p:spPr>
      </p:pic>
      <p:sp>
        <p:nvSpPr>
          <p:cNvPr id="6" name="Прямоугольник 14"/>
          <p:cNvSpPr>
            <a:spLocks noChangeArrowheads="1"/>
          </p:cNvSpPr>
          <p:nvPr/>
        </p:nvSpPr>
        <p:spPr bwMode="auto">
          <a:xfrm>
            <a:off x="214313" y="5857875"/>
            <a:ext cx="8572500" cy="738188"/>
          </a:xfrm>
          <a:prstGeom prst="rect">
            <a:avLst/>
          </a:prstGeom>
          <a:noFill/>
          <a:ln w="9525">
            <a:noFill/>
            <a:miter lim="800000"/>
            <a:headEnd/>
            <a:tailEnd/>
          </a:ln>
        </p:spPr>
        <p:txBody>
          <a:bodyPr wrap="none">
            <a:spAutoFit/>
          </a:bodyPr>
          <a:lstStyle/>
          <a:p>
            <a:pPr algn="l"/>
            <a:r>
              <a:rPr lang="ru-RU" sz="1400">
                <a:solidFill>
                  <a:srgbClr val="003366"/>
                </a:solidFill>
              </a:rPr>
              <a:t>Это медведь         Он живет …..       У него есть……   Он питается…..    Зимой он……      Для человека он …..</a:t>
            </a:r>
          </a:p>
          <a:p>
            <a:pPr algn="l"/>
            <a:endParaRPr lang="ru-RU" sz="1400">
              <a:solidFill>
                <a:srgbClr val="003366"/>
              </a:solidFill>
            </a:endParaRPr>
          </a:p>
          <a:p>
            <a:pPr algn="l"/>
            <a:endParaRPr lang="ru-RU" sz="1400">
              <a:solidFill>
                <a:srgbClr val="003366"/>
              </a:solidFill>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ижний колонтитул 1"/>
          <p:cNvSpPr>
            <a:spLocks noGrp="1"/>
          </p:cNvSpPr>
          <p:nvPr>
            <p:ph type="ftr" sz="quarter" idx="11"/>
          </p:nvPr>
        </p:nvSpPr>
        <p:spPr/>
        <p:txBody>
          <a:bodyPr/>
          <a:lstStyle/>
          <a:p>
            <a:pPr>
              <a:defRPr/>
            </a:pPr>
            <a:r>
              <a:rPr lang="en-US" smtClean="0"/>
              <a:t>www.themegallery.com</a:t>
            </a:r>
            <a:endParaRPr lang="en-US"/>
          </a:p>
        </p:txBody>
      </p:sp>
      <p:sp>
        <p:nvSpPr>
          <p:cNvPr id="5" name="Прямоугольник 4"/>
          <p:cNvSpPr/>
          <p:nvPr/>
        </p:nvSpPr>
        <p:spPr>
          <a:xfrm>
            <a:off x="357158" y="285728"/>
            <a:ext cx="8286808" cy="6155531"/>
          </a:xfrm>
          <a:prstGeom prst="rect">
            <a:avLst/>
          </a:prstGeom>
        </p:spPr>
        <p:txBody>
          <a:bodyPr wrap="square">
            <a:spAutoFit/>
          </a:bodyPr>
          <a:lstStyle/>
          <a:p>
            <a:pPr lvl="1" algn="just" eaLnBrk="0" hangingPunct="0">
              <a:tabLst>
                <a:tab pos="228600" algn="l"/>
              </a:tabLst>
              <a:defRPr/>
            </a:pPr>
            <a:r>
              <a:rPr lang="ru-RU" sz="1600" dirty="0" smtClean="0">
                <a:solidFill>
                  <a:srgbClr val="7030A0"/>
                </a:solidFill>
                <a:cs typeface="Times New Roman" pitchFamily="18" charset="0"/>
              </a:rPr>
              <a:t> 3. </a:t>
            </a:r>
            <a:r>
              <a:rPr lang="ru-RU" sz="1600" b="1" dirty="0" smtClean="0">
                <a:solidFill>
                  <a:srgbClr val="7030A0"/>
                </a:solidFill>
                <a:cs typeface="Times New Roman" pitchFamily="18" charset="0"/>
              </a:rPr>
              <a:t>Описание предметов по обобщающей схематической зарисовке </a:t>
            </a:r>
          </a:p>
          <a:p>
            <a:pPr lvl="1" algn="just" eaLnBrk="0" hangingPunct="0">
              <a:tabLst>
                <a:tab pos="228600" algn="l"/>
              </a:tabLst>
              <a:defRPr/>
            </a:pPr>
            <a:r>
              <a:rPr lang="ru-RU" sz="1600" dirty="0" smtClean="0">
                <a:solidFill>
                  <a:srgbClr val="7030A0"/>
                </a:solidFill>
                <a:cs typeface="Times New Roman" pitchFamily="18" charset="0"/>
              </a:rPr>
              <a:t>чаще используется относящееся к   определенному классу: живое – рыбы, </a:t>
            </a:r>
          </a:p>
          <a:p>
            <a:pPr lvl="1" algn="just" eaLnBrk="0" hangingPunct="0">
              <a:tabLst>
                <a:tab pos="228600" algn="l"/>
              </a:tabLst>
              <a:defRPr/>
            </a:pPr>
            <a:r>
              <a:rPr lang="ru-RU" sz="1600" dirty="0" smtClean="0">
                <a:solidFill>
                  <a:srgbClr val="7030A0"/>
                </a:solidFill>
                <a:cs typeface="Times New Roman" pitchFamily="18" charset="0"/>
              </a:rPr>
              <a:t>животные, птицы,  насекомые;  неживые предметы – посуда, одежда, игрушки и т. д.)</a:t>
            </a:r>
          </a:p>
          <a:p>
            <a:pPr lvl="1" algn="just" eaLnBrk="0" hangingPunct="0">
              <a:tabLst>
                <a:tab pos="228600" algn="l"/>
              </a:tabLst>
              <a:defRPr/>
            </a:pPr>
            <a:endParaRPr lang="ru-RU" sz="1600" dirty="0" smtClean="0">
              <a:solidFill>
                <a:srgbClr val="7030A0"/>
              </a:solidFill>
              <a:cs typeface="Times New Roman" pitchFamily="18" charset="0"/>
            </a:endParaRPr>
          </a:p>
          <a:p>
            <a:pPr lvl="1" algn="just" eaLnBrk="0" hangingPunct="0">
              <a:tabLst>
                <a:tab pos="228600" algn="l"/>
              </a:tabLst>
              <a:defRPr/>
            </a:pPr>
            <a:endParaRPr lang="ru-RU" sz="1600" dirty="0" smtClean="0">
              <a:solidFill>
                <a:srgbClr val="7030A0"/>
              </a:solidFill>
              <a:cs typeface="Times New Roman" pitchFamily="18" charset="0"/>
            </a:endParaRPr>
          </a:p>
          <a:p>
            <a:pPr lvl="1" algn="just" eaLnBrk="0" hangingPunct="0">
              <a:tabLst>
                <a:tab pos="228600" algn="l"/>
              </a:tabLst>
              <a:defRPr/>
            </a:pPr>
            <a:endParaRPr lang="ru-RU" sz="1600" dirty="0" smtClean="0">
              <a:solidFill>
                <a:srgbClr val="7030A0"/>
              </a:solidFill>
              <a:cs typeface="Times New Roman" pitchFamily="18" charset="0"/>
            </a:endParaRPr>
          </a:p>
          <a:p>
            <a:pPr lvl="1" algn="just" eaLnBrk="0" hangingPunct="0">
              <a:tabLst>
                <a:tab pos="228600" algn="l"/>
              </a:tabLst>
              <a:defRPr/>
            </a:pPr>
            <a:endParaRPr lang="ru-RU" sz="1400" dirty="0" smtClean="0">
              <a:cs typeface="Times New Roman" pitchFamily="18" charset="0"/>
            </a:endParaRPr>
          </a:p>
          <a:p>
            <a:pPr lvl="1" algn="just" eaLnBrk="0" hangingPunct="0">
              <a:tabLst>
                <a:tab pos="228600" algn="l"/>
              </a:tabLst>
              <a:defRPr/>
            </a:pPr>
            <a:endParaRPr lang="ru-RU" sz="1400" dirty="0" smtClean="0">
              <a:cs typeface="Times New Roman" pitchFamily="18" charset="0"/>
            </a:endParaRPr>
          </a:p>
          <a:p>
            <a:pPr lvl="1" algn="just" eaLnBrk="0" hangingPunct="0">
              <a:tabLst>
                <a:tab pos="228600" algn="l"/>
              </a:tabLst>
              <a:defRPr/>
            </a:pPr>
            <a:endParaRPr lang="ru-RU" sz="1400" dirty="0" smtClean="0">
              <a:cs typeface="Times New Roman" pitchFamily="18" charset="0"/>
            </a:endParaRPr>
          </a:p>
          <a:p>
            <a:pPr lvl="1" algn="just" eaLnBrk="0" hangingPunct="0">
              <a:tabLst>
                <a:tab pos="228600" algn="l"/>
              </a:tabLst>
              <a:defRPr/>
            </a:pPr>
            <a:endParaRPr lang="ru-RU" sz="1400" dirty="0" smtClean="0">
              <a:cs typeface="Times New Roman" pitchFamily="18" charset="0"/>
            </a:endParaRPr>
          </a:p>
          <a:p>
            <a:pPr lvl="1" algn="just" eaLnBrk="0" hangingPunct="0">
              <a:tabLst>
                <a:tab pos="228600" algn="l"/>
              </a:tabLst>
              <a:defRPr/>
            </a:pPr>
            <a:endParaRPr lang="ru-RU" sz="1400" dirty="0" smtClean="0">
              <a:cs typeface="Times New Roman" pitchFamily="18" charset="0"/>
            </a:endParaRPr>
          </a:p>
          <a:p>
            <a:pPr lvl="1" algn="just" eaLnBrk="0" hangingPunct="0">
              <a:tabLst>
                <a:tab pos="228600" algn="l"/>
              </a:tabLst>
              <a:defRPr/>
            </a:pPr>
            <a:endParaRPr lang="ru-RU" sz="1400" dirty="0" smtClean="0">
              <a:cs typeface="Times New Roman" pitchFamily="18" charset="0"/>
            </a:endParaRPr>
          </a:p>
          <a:p>
            <a:pPr lvl="1" algn="just" eaLnBrk="0" hangingPunct="0">
              <a:tabLst>
                <a:tab pos="228600" algn="l"/>
              </a:tabLst>
              <a:defRPr/>
            </a:pPr>
            <a:endParaRPr lang="ru-RU" sz="1400" dirty="0" smtClean="0">
              <a:cs typeface="Times New Roman" pitchFamily="18" charset="0"/>
            </a:endParaRPr>
          </a:p>
          <a:p>
            <a:pPr lvl="1" algn="just" eaLnBrk="0" hangingPunct="0">
              <a:tabLst>
                <a:tab pos="228600" algn="l"/>
              </a:tabLst>
              <a:defRPr/>
            </a:pPr>
            <a:endParaRPr lang="ru-RU" sz="1400" dirty="0" smtClean="0">
              <a:cs typeface="Times New Roman" pitchFamily="18" charset="0"/>
            </a:endParaRPr>
          </a:p>
          <a:p>
            <a:pPr lvl="1" algn="just" eaLnBrk="0" hangingPunct="0">
              <a:tabLst>
                <a:tab pos="228600" algn="l"/>
              </a:tabLst>
              <a:defRPr/>
            </a:pPr>
            <a:endParaRPr lang="ru-RU" sz="1400" dirty="0" smtClean="0">
              <a:cs typeface="Times New Roman" pitchFamily="18" charset="0"/>
            </a:endParaRPr>
          </a:p>
          <a:p>
            <a:pPr lvl="1" algn="just" eaLnBrk="0" hangingPunct="0">
              <a:tabLst>
                <a:tab pos="228600" algn="l"/>
              </a:tabLst>
              <a:defRPr/>
            </a:pPr>
            <a:endParaRPr lang="ru-RU" sz="1400" dirty="0" smtClean="0">
              <a:cs typeface="Times New Roman" pitchFamily="18" charset="0"/>
            </a:endParaRPr>
          </a:p>
          <a:p>
            <a:pPr lvl="1" algn="just" eaLnBrk="0" hangingPunct="0">
              <a:tabLst>
                <a:tab pos="228600" algn="l"/>
              </a:tabLst>
              <a:defRPr/>
            </a:pPr>
            <a:endParaRPr lang="ru-RU" sz="1400" dirty="0" smtClean="0">
              <a:cs typeface="Times New Roman" pitchFamily="18" charset="0"/>
            </a:endParaRPr>
          </a:p>
          <a:p>
            <a:pPr lvl="1" algn="just" eaLnBrk="0" hangingPunct="0">
              <a:tabLst>
                <a:tab pos="228600" algn="l"/>
              </a:tabLst>
              <a:defRPr/>
            </a:pPr>
            <a:endParaRPr lang="ru-RU" sz="1400" dirty="0" smtClean="0">
              <a:cs typeface="Times New Roman" pitchFamily="18" charset="0"/>
            </a:endParaRPr>
          </a:p>
          <a:p>
            <a:pPr lvl="1" algn="just" eaLnBrk="0" hangingPunct="0">
              <a:tabLst>
                <a:tab pos="228600" algn="l"/>
              </a:tabLst>
              <a:defRPr/>
            </a:pPr>
            <a:endParaRPr lang="ru-RU" sz="1400" dirty="0" smtClean="0">
              <a:cs typeface="Times New Roman" pitchFamily="18" charset="0"/>
            </a:endParaRPr>
          </a:p>
          <a:p>
            <a:pPr lvl="1" algn="just" eaLnBrk="0" hangingPunct="0">
              <a:tabLst>
                <a:tab pos="228600" algn="l"/>
              </a:tabLst>
              <a:defRPr/>
            </a:pPr>
            <a:endParaRPr lang="ru-RU" sz="1400" dirty="0" smtClean="0">
              <a:cs typeface="Times New Roman" pitchFamily="18" charset="0"/>
            </a:endParaRPr>
          </a:p>
          <a:p>
            <a:pPr lvl="1" algn="just" eaLnBrk="0" hangingPunct="0">
              <a:tabLst>
                <a:tab pos="228600" algn="l"/>
              </a:tabLst>
              <a:defRPr/>
            </a:pPr>
            <a:r>
              <a:rPr lang="ru-RU" sz="1400" i="1" dirty="0" smtClean="0">
                <a:solidFill>
                  <a:srgbClr val="7030A0"/>
                </a:solidFill>
              </a:rPr>
              <a:t>      (вместо вопросительного знака подставляется предметная картинка )</a:t>
            </a:r>
          </a:p>
          <a:p>
            <a:pPr lvl="1" algn="just" eaLnBrk="0" hangingPunct="0">
              <a:tabLst>
                <a:tab pos="228600" algn="l"/>
              </a:tabLst>
              <a:defRPr/>
            </a:pPr>
            <a:endParaRPr lang="ru-RU" sz="1400" i="1" dirty="0" smtClean="0">
              <a:solidFill>
                <a:srgbClr val="7030A0"/>
              </a:solidFill>
            </a:endParaRPr>
          </a:p>
          <a:p>
            <a:pPr algn="just" eaLnBrk="0" hangingPunct="0">
              <a:tabLst>
                <a:tab pos="228600" algn="l"/>
              </a:tabLst>
              <a:defRPr/>
            </a:pPr>
            <a:r>
              <a:rPr lang="ru-RU" sz="1600" dirty="0" smtClean="0">
                <a:solidFill>
                  <a:srgbClr val="7030A0"/>
                </a:solidFill>
                <a:cs typeface="Times New Roman" pitchFamily="18" charset="0"/>
              </a:rPr>
              <a:t>              4</a:t>
            </a:r>
            <a:r>
              <a:rPr lang="ru-RU" sz="1600" b="1" dirty="0" smtClean="0">
                <a:solidFill>
                  <a:srgbClr val="7030A0"/>
                </a:solidFill>
                <a:cs typeface="Times New Roman" pitchFamily="18" charset="0"/>
              </a:rPr>
              <a:t>. Сравнение предметов по общей схематической зарисовке.</a:t>
            </a:r>
          </a:p>
          <a:p>
            <a:pPr algn="ctr" eaLnBrk="0" hangingPunct="0">
              <a:tabLst>
                <a:tab pos="228600" algn="l"/>
              </a:tabLst>
              <a:defRPr/>
            </a:pPr>
            <a:r>
              <a:rPr lang="ru-RU" sz="1400" i="1" dirty="0" smtClean="0">
                <a:solidFill>
                  <a:srgbClr val="7030A0"/>
                </a:solidFill>
                <a:cs typeface="Times New Roman" pitchFamily="18" charset="0"/>
              </a:rPr>
              <a:t>              (вместо вопросительного знака помещается две предметных картинки, которые                    сравниваются по</a:t>
            </a:r>
          </a:p>
          <a:p>
            <a:pPr algn="just" eaLnBrk="0" hangingPunct="0">
              <a:tabLst>
                <a:tab pos="228600" algn="l"/>
              </a:tabLst>
              <a:defRPr/>
            </a:pPr>
            <a:r>
              <a:rPr lang="ru-RU" sz="1400" i="1" dirty="0" smtClean="0">
                <a:solidFill>
                  <a:srgbClr val="7030A0"/>
                </a:solidFill>
                <a:cs typeface="Times New Roman" pitchFamily="18" charset="0"/>
              </a:rPr>
              <a:t>                                                                 схематической зарисовке. </a:t>
            </a:r>
            <a:endParaRPr lang="ru-RU" sz="1400" i="1" dirty="0">
              <a:solidFill>
                <a:srgbClr val="7030A0"/>
              </a:solidFill>
            </a:endParaRPr>
          </a:p>
        </p:txBody>
      </p:sp>
      <p:pic>
        <p:nvPicPr>
          <p:cNvPr id="6" name="Picture 3" descr="C:\Users\User\Desktop\Новые фото\100KM753\100_1916.JPG"/>
          <p:cNvPicPr>
            <a:picLocks noChangeAspect="1" noChangeArrowheads="1"/>
          </p:cNvPicPr>
          <p:nvPr/>
        </p:nvPicPr>
        <p:blipFill>
          <a:blip r:embed="rId2"/>
          <a:srcRect/>
          <a:stretch>
            <a:fillRect/>
          </a:stretch>
        </p:blipFill>
        <p:spPr bwMode="auto">
          <a:xfrm>
            <a:off x="1214414" y="1357298"/>
            <a:ext cx="3000375" cy="3598862"/>
          </a:xfrm>
          <a:prstGeom prst="rect">
            <a:avLst/>
          </a:prstGeom>
          <a:noFill/>
          <a:ln w="9525">
            <a:noFill/>
            <a:miter lim="800000"/>
            <a:headEnd/>
            <a:tailEnd/>
          </a:ln>
        </p:spPr>
      </p:pic>
      <p:pic>
        <p:nvPicPr>
          <p:cNvPr id="7" name="Picture 4" descr="C:\Users\User\Desktop\Новые фото\100KM753\100_1917.JPG"/>
          <p:cNvPicPr>
            <a:picLocks noChangeAspect="1" noChangeArrowheads="1"/>
          </p:cNvPicPr>
          <p:nvPr/>
        </p:nvPicPr>
        <p:blipFill>
          <a:blip r:embed="rId3"/>
          <a:srcRect/>
          <a:stretch>
            <a:fillRect/>
          </a:stretch>
        </p:blipFill>
        <p:spPr bwMode="auto">
          <a:xfrm>
            <a:off x="4857752" y="1285860"/>
            <a:ext cx="2881312" cy="3643312"/>
          </a:xfrm>
          <a:prstGeom prst="rect">
            <a:avLst/>
          </a:prstGeom>
          <a:noFill/>
          <a:ln w="9525">
            <a:noFill/>
            <a:miter lim="800000"/>
            <a:headEnd/>
            <a:tailEnd/>
          </a:ln>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ижний колонтитул 1"/>
          <p:cNvSpPr>
            <a:spLocks noGrp="1"/>
          </p:cNvSpPr>
          <p:nvPr>
            <p:ph type="ftr" sz="quarter" idx="11"/>
          </p:nvPr>
        </p:nvSpPr>
        <p:spPr/>
        <p:txBody>
          <a:bodyPr/>
          <a:lstStyle/>
          <a:p>
            <a:pPr>
              <a:defRPr/>
            </a:pPr>
            <a:r>
              <a:rPr lang="en-US" smtClean="0"/>
              <a:t>www.themegallery.com</a:t>
            </a:r>
            <a:endParaRPr lang="en-US"/>
          </a:p>
        </p:txBody>
      </p:sp>
      <p:pic>
        <p:nvPicPr>
          <p:cNvPr id="5" name="Picture 2" descr="C:\Users\User\Desktop\Новые фото\100KM753\100_1903.JPG"/>
          <p:cNvPicPr>
            <a:picLocks noChangeAspect="1" noChangeArrowheads="1"/>
          </p:cNvPicPr>
          <p:nvPr/>
        </p:nvPicPr>
        <p:blipFill>
          <a:blip r:embed="rId2"/>
          <a:srcRect/>
          <a:stretch>
            <a:fillRect/>
          </a:stretch>
        </p:blipFill>
        <p:spPr bwMode="auto">
          <a:xfrm>
            <a:off x="285750" y="714375"/>
            <a:ext cx="2286000" cy="2786063"/>
          </a:xfrm>
          <a:prstGeom prst="rect">
            <a:avLst/>
          </a:prstGeom>
          <a:noFill/>
          <a:ln w="9525">
            <a:noFill/>
            <a:miter lim="800000"/>
            <a:headEnd/>
            <a:tailEnd/>
          </a:ln>
        </p:spPr>
      </p:pic>
      <p:pic>
        <p:nvPicPr>
          <p:cNvPr id="6" name="Picture 3" descr="C:\Users\User\Desktop\Новые фото\100KM753\100_1904.JPG"/>
          <p:cNvPicPr>
            <a:picLocks noChangeAspect="1" noChangeArrowheads="1"/>
          </p:cNvPicPr>
          <p:nvPr/>
        </p:nvPicPr>
        <p:blipFill>
          <a:blip r:embed="rId3"/>
          <a:srcRect/>
          <a:stretch>
            <a:fillRect/>
          </a:stretch>
        </p:blipFill>
        <p:spPr bwMode="auto">
          <a:xfrm>
            <a:off x="6357950" y="642918"/>
            <a:ext cx="2500312" cy="2643187"/>
          </a:xfrm>
          <a:prstGeom prst="rect">
            <a:avLst/>
          </a:prstGeom>
          <a:noFill/>
          <a:ln w="9525">
            <a:noFill/>
            <a:miter lim="800000"/>
            <a:headEnd/>
            <a:tailEnd/>
          </a:ln>
        </p:spPr>
      </p:pic>
      <p:sp>
        <p:nvSpPr>
          <p:cNvPr id="7" name="Rectangle 4"/>
          <p:cNvSpPr>
            <a:spLocks noChangeArrowheads="1"/>
          </p:cNvSpPr>
          <p:nvPr/>
        </p:nvSpPr>
        <p:spPr bwMode="auto">
          <a:xfrm>
            <a:off x="2714624" y="714356"/>
            <a:ext cx="3429011" cy="2308324"/>
          </a:xfrm>
          <a:prstGeom prst="rect">
            <a:avLst/>
          </a:prstGeom>
          <a:noFill/>
          <a:ln w="9525">
            <a:noFill/>
            <a:miter lim="800000"/>
            <a:headEnd/>
            <a:tailEnd/>
          </a:ln>
        </p:spPr>
        <p:txBody>
          <a:bodyPr wrap="square" anchor="ctr">
            <a:spAutoFit/>
          </a:bodyPr>
          <a:lstStyle/>
          <a:p>
            <a:pPr algn="just" eaLnBrk="0" hangingPunct="0">
              <a:tabLst>
                <a:tab pos="228600" algn="l"/>
              </a:tabLst>
            </a:pPr>
            <a:r>
              <a:rPr lang="ru-RU" sz="1200" b="1" dirty="0" smtClean="0">
                <a:solidFill>
                  <a:srgbClr val="7030A0"/>
                </a:solidFill>
                <a:cs typeface="Times New Roman" pitchFamily="18" charset="0"/>
              </a:rPr>
              <a:t> Составление шуточного рассказа, его модернизация в процессе </a:t>
            </a:r>
            <a:r>
              <a:rPr lang="ru-RU" sz="1200" b="1" dirty="0" err="1" smtClean="0">
                <a:solidFill>
                  <a:srgbClr val="7030A0"/>
                </a:solidFill>
                <a:cs typeface="Times New Roman" pitchFamily="18" charset="0"/>
              </a:rPr>
              <a:t>рассказывания.</a:t>
            </a:r>
            <a:r>
              <a:rPr lang="ru-RU" sz="1200" b="1" dirty="0" err="1" smtClean="0">
                <a:cs typeface="Times New Roman" pitchFamily="18" charset="0"/>
              </a:rPr>
              <a:t>В</a:t>
            </a:r>
            <a:r>
              <a:rPr lang="ru-RU" sz="1200" b="1" dirty="0" smtClean="0">
                <a:cs typeface="Times New Roman" pitchFamily="18" charset="0"/>
              </a:rPr>
              <a:t> </a:t>
            </a:r>
            <a:r>
              <a:rPr lang="ru-RU" sz="1200" b="1" dirty="0">
                <a:cs typeface="Times New Roman" pitchFamily="18" charset="0"/>
              </a:rPr>
              <a:t>маленьком домике жили девочка Маша и мальчик Саша . у маши была кошка Сима, а у Саши пес Шарик. Кошка любила спать на диване.  А шарик спал в коридоре на коврике.</a:t>
            </a:r>
          </a:p>
          <a:p>
            <a:pPr algn="just" eaLnBrk="0" hangingPunct="0">
              <a:tabLst>
                <a:tab pos="228600" algn="l"/>
              </a:tabLst>
            </a:pPr>
            <a:r>
              <a:rPr lang="ru-RU" sz="1200" i="1" dirty="0"/>
              <a:t>(картинки переставляют и получается другой рассказ, который1 предлагается детям рассказать. </a:t>
            </a:r>
          </a:p>
          <a:p>
            <a:pPr algn="just" eaLnBrk="0" hangingPunct="0">
              <a:tabLst>
                <a:tab pos="228600" algn="l"/>
              </a:tabLst>
            </a:pPr>
            <a:r>
              <a:rPr lang="ru-RU" sz="1200" i="1" dirty="0"/>
              <a:t>Можно составить несколько различных комбинаций)</a:t>
            </a:r>
          </a:p>
        </p:txBody>
      </p:sp>
      <p:pic>
        <p:nvPicPr>
          <p:cNvPr id="8" name="Picture 5" descr="C:\Users\User\Desktop\Новые фото\100KM753\100_1927.JPG"/>
          <p:cNvPicPr>
            <a:picLocks noChangeAspect="1" noChangeArrowheads="1"/>
          </p:cNvPicPr>
          <p:nvPr/>
        </p:nvPicPr>
        <p:blipFill>
          <a:blip r:embed="rId4"/>
          <a:srcRect/>
          <a:stretch>
            <a:fillRect/>
          </a:stretch>
        </p:blipFill>
        <p:spPr bwMode="auto">
          <a:xfrm>
            <a:off x="214313" y="4071938"/>
            <a:ext cx="2432050" cy="2500312"/>
          </a:xfrm>
          <a:prstGeom prst="rect">
            <a:avLst/>
          </a:prstGeom>
          <a:noFill/>
          <a:ln w="9525">
            <a:noFill/>
            <a:miter lim="800000"/>
            <a:headEnd/>
            <a:tailEnd/>
          </a:ln>
        </p:spPr>
      </p:pic>
      <p:sp>
        <p:nvSpPr>
          <p:cNvPr id="11" name="Rectangle 4"/>
          <p:cNvSpPr>
            <a:spLocks noChangeArrowheads="1"/>
          </p:cNvSpPr>
          <p:nvPr/>
        </p:nvSpPr>
        <p:spPr bwMode="auto">
          <a:xfrm>
            <a:off x="2643174" y="3571876"/>
            <a:ext cx="6215105" cy="3477875"/>
          </a:xfrm>
          <a:prstGeom prst="rect">
            <a:avLst/>
          </a:prstGeom>
          <a:noFill/>
          <a:ln w="9525">
            <a:noFill/>
            <a:miter lim="800000"/>
            <a:headEnd/>
            <a:tailEnd/>
          </a:ln>
        </p:spPr>
        <p:txBody>
          <a:bodyPr wrap="square" anchor="ctr">
            <a:spAutoFit/>
          </a:bodyPr>
          <a:lstStyle/>
          <a:p>
            <a:pPr algn="just" eaLnBrk="0" hangingPunct="0">
              <a:tabLst>
                <a:tab pos="228600" algn="l"/>
              </a:tabLst>
            </a:pPr>
            <a:r>
              <a:rPr lang="ru-RU" sz="1600" b="1" dirty="0" smtClean="0">
                <a:cs typeface="Times New Roman" pitchFamily="18" charset="0"/>
              </a:rPr>
              <a:t>2. Составление линейного рассказа. С различными видами его рассказа.</a:t>
            </a:r>
          </a:p>
          <a:p>
            <a:pPr eaLnBrk="0" hangingPunct="0">
              <a:tabLst>
                <a:tab pos="228600" algn="l"/>
                <a:tab pos="449263" algn="l"/>
              </a:tabLst>
            </a:pPr>
            <a:r>
              <a:rPr lang="ru-RU" sz="1200" b="1" dirty="0" smtClean="0">
                <a:cs typeface="Times New Roman" pitchFamily="18" charset="0"/>
              </a:rPr>
              <a:t>Однажды цветы  стали между собой хвастаться: </a:t>
            </a:r>
            <a:endParaRPr lang="ru-RU" sz="1200" b="1" dirty="0" smtClean="0"/>
          </a:p>
          <a:p>
            <a:pPr eaLnBrk="0" hangingPunct="0">
              <a:tabLst>
                <a:tab pos="228600" algn="l"/>
                <a:tab pos="449263" algn="l"/>
              </a:tabLst>
            </a:pPr>
            <a:r>
              <a:rPr lang="ru-RU" sz="1200" b="1" dirty="0" smtClean="0">
                <a:cs typeface="Times New Roman" pitchFamily="18" charset="0"/>
              </a:rPr>
              <a:t>Кактус сказал:  - Я могу обходиться без воды очень долго.</a:t>
            </a:r>
            <a:endParaRPr lang="ru-RU" sz="1200" b="1" dirty="0" smtClean="0"/>
          </a:p>
          <a:p>
            <a:pPr eaLnBrk="0" hangingPunct="0">
              <a:tabLst>
                <a:tab pos="228600" algn="l"/>
                <a:tab pos="449263" algn="l"/>
              </a:tabLst>
            </a:pPr>
            <a:r>
              <a:rPr lang="ru-RU" sz="1200" b="1" dirty="0" smtClean="0">
                <a:cs typeface="Times New Roman" pitchFamily="18" charset="0"/>
              </a:rPr>
              <a:t>Фикус:  -  А я могу за раз выпить целое ведро, как верблюд.</a:t>
            </a:r>
            <a:endParaRPr lang="ru-RU" sz="1200" b="1" dirty="0" smtClean="0"/>
          </a:p>
          <a:p>
            <a:pPr eaLnBrk="0" hangingPunct="0">
              <a:tabLst>
                <a:tab pos="228600" algn="l"/>
                <a:tab pos="449263" algn="l"/>
              </a:tabLst>
            </a:pPr>
            <a:r>
              <a:rPr lang="ru-RU" sz="1200" b="1" dirty="0" smtClean="0">
                <a:cs typeface="Times New Roman" pitchFamily="18" charset="0"/>
              </a:rPr>
              <a:t>Фиалка: - А у меня самые нарядные цветочки, полюбуйтесь!</a:t>
            </a:r>
            <a:endParaRPr lang="ru-RU" sz="1200" b="1" dirty="0" smtClean="0"/>
          </a:p>
          <a:p>
            <a:pPr eaLnBrk="0" hangingPunct="0">
              <a:tabLst>
                <a:tab pos="228600" algn="l"/>
                <a:tab pos="449263" algn="l"/>
              </a:tabLst>
            </a:pPr>
            <a:r>
              <a:rPr lang="ru-RU" sz="1200" b="1" dirty="0" smtClean="0">
                <a:cs typeface="Times New Roman" pitchFamily="18" charset="0"/>
              </a:rPr>
              <a:t>Кактус: - А у меня вместо листочков колючки.</a:t>
            </a:r>
            <a:endParaRPr lang="ru-RU" sz="1200" b="1" dirty="0" smtClean="0"/>
          </a:p>
          <a:p>
            <a:pPr eaLnBrk="0" hangingPunct="0">
              <a:tabLst>
                <a:tab pos="228600" algn="l"/>
                <a:tab pos="449263" algn="l"/>
              </a:tabLst>
            </a:pPr>
            <a:r>
              <a:rPr lang="ru-RU" sz="1200" b="1" dirty="0" smtClean="0">
                <a:cs typeface="Times New Roman" pitchFamily="18" charset="0"/>
              </a:rPr>
              <a:t>Фикус: - А мои листья похожи на большие ладошки.</a:t>
            </a:r>
            <a:endParaRPr lang="ru-RU" sz="1200" b="1" dirty="0" smtClean="0"/>
          </a:p>
          <a:p>
            <a:pPr eaLnBrk="0" hangingPunct="0">
              <a:tabLst>
                <a:tab pos="228600" algn="l"/>
                <a:tab pos="449263" algn="l"/>
              </a:tabLst>
            </a:pPr>
            <a:r>
              <a:rPr lang="ru-RU" sz="1200" b="1" dirty="0" smtClean="0">
                <a:cs typeface="Times New Roman" pitchFamily="18" charset="0"/>
              </a:rPr>
              <a:t>Фиалка: - А мои листья мягкие и пушистые.</a:t>
            </a:r>
            <a:endParaRPr lang="ru-RU" sz="1200" b="1" dirty="0" smtClean="0"/>
          </a:p>
          <a:p>
            <a:pPr eaLnBrk="0" hangingPunct="0">
              <a:tabLst>
                <a:tab pos="228600" algn="l"/>
                <a:tab pos="449263" algn="l"/>
              </a:tabLst>
            </a:pPr>
            <a:r>
              <a:rPr lang="ru-RU" sz="1200" b="1" dirty="0" smtClean="0">
                <a:cs typeface="Times New Roman" pitchFamily="18" charset="0"/>
              </a:rPr>
              <a:t>Кактус: - Зато меня можно не поливать, а только опрыскивать.</a:t>
            </a:r>
            <a:endParaRPr lang="ru-RU" sz="1200" b="1" dirty="0" smtClean="0"/>
          </a:p>
          <a:p>
            <a:pPr eaLnBrk="0" hangingPunct="0">
              <a:tabLst>
                <a:tab pos="228600" algn="l"/>
                <a:tab pos="449263" algn="l"/>
              </a:tabLst>
            </a:pPr>
            <a:r>
              <a:rPr lang="ru-RU" sz="1200" b="1" dirty="0" smtClean="0">
                <a:cs typeface="Times New Roman" pitchFamily="18" charset="0"/>
              </a:rPr>
              <a:t>Фиалка: - А вот меня поливают под самый корешок.</a:t>
            </a:r>
            <a:endParaRPr lang="ru-RU" sz="1200" b="1" dirty="0" smtClean="0"/>
          </a:p>
          <a:p>
            <a:pPr eaLnBrk="0" hangingPunct="0">
              <a:tabLst>
                <a:tab pos="228600" algn="l"/>
                <a:tab pos="449263" algn="l"/>
              </a:tabLst>
            </a:pPr>
            <a:r>
              <a:rPr lang="ru-RU" sz="1200" b="1" dirty="0" smtClean="0">
                <a:cs typeface="Times New Roman" pitchFamily="18" charset="0"/>
              </a:rPr>
              <a:t>Фикус: - А меня можно поливать редко, но по целому ведру.</a:t>
            </a:r>
            <a:endParaRPr lang="ru-RU" sz="1200" b="1" dirty="0" smtClean="0"/>
          </a:p>
          <a:p>
            <a:pPr eaLnBrk="0" hangingPunct="0">
              <a:tabLst>
                <a:tab pos="228600" algn="l"/>
                <a:tab pos="449263" algn="l"/>
              </a:tabLst>
            </a:pPr>
            <a:r>
              <a:rPr lang="ru-RU" sz="1200" b="1" dirty="0" smtClean="0">
                <a:cs typeface="Times New Roman" pitchFamily="18" charset="0"/>
              </a:rPr>
              <a:t>Но вот пришла девочка Маша и помирила цветочки. (</a:t>
            </a:r>
            <a:r>
              <a:rPr lang="ru-RU" sz="1200" i="1" dirty="0" smtClean="0">
                <a:cs typeface="Times New Roman" pitchFamily="18" charset="0"/>
              </a:rPr>
              <a:t>После пересказа, схему можно разбить и рассказать о каждом цветке отдельно)  </a:t>
            </a:r>
          </a:p>
          <a:p>
            <a:pPr eaLnBrk="0" hangingPunct="0">
              <a:tabLst>
                <a:tab pos="228600" algn="l"/>
                <a:tab pos="449263" algn="l"/>
              </a:tabLst>
            </a:pPr>
            <a:r>
              <a:rPr lang="ru-RU" sz="1200" i="1" dirty="0" smtClean="0">
                <a:cs typeface="Times New Roman" pitchFamily="18" charset="0"/>
              </a:rPr>
              <a:t>                                                    </a:t>
            </a:r>
            <a:endParaRPr lang="ru-RU" sz="1200" i="1" dirty="0" smtClean="0"/>
          </a:p>
          <a:p>
            <a:pPr algn="just" eaLnBrk="0" hangingPunct="0">
              <a:tabLst>
                <a:tab pos="228600" algn="l"/>
              </a:tabLst>
            </a:pPr>
            <a:endParaRPr lang="ru-RU" sz="1600" b="1" dirty="0" smtClean="0">
              <a:cs typeface="Times New Roman" pitchFamily="18" charset="0"/>
            </a:endParaRPr>
          </a:p>
          <a:p>
            <a:pPr algn="just" eaLnBrk="0" hangingPunct="0">
              <a:tabLst>
                <a:tab pos="228600" algn="l"/>
              </a:tabLst>
            </a:pPr>
            <a:endParaRPr lang="ru-RU" sz="1600" b="1" dirty="0" smtClean="0">
              <a:cs typeface="Times New Roman" pitchFamily="18" charset="0"/>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ctrTitle"/>
          </p:nvPr>
        </p:nvSpPr>
        <p:spPr>
          <a:xfrm>
            <a:off x="785786" y="357167"/>
            <a:ext cx="7772400" cy="857255"/>
          </a:xfrm>
        </p:spPr>
        <p:txBody>
          <a:bodyPr>
            <a:normAutofit fontScale="90000"/>
          </a:bodyPr>
          <a:lstStyle/>
          <a:p>
            <a:pPr algn="ctr"/>
            <a:r>
              <a:rPr lang="ru-RU" dirty="0" smtClean="0">
                <a:solidFill>
                  <a:srgbClr val="0070C0"/>
                </a:solidFill>
              </a:rPr>
              <a:t>Образовательная ситуация</a:t>
            </a:r>
            <a:endParaRPr lang="ru-RU" dirty="0">
              <a:solidFill>
                <a:srgbClr val="0070C0"/>
              </a:solidFill>
            </a:endParaRPr>
          </a:p>
        </p:txBody>
      </p:sp>
      <p:sp>
        <p:nvSpPr>
          <p:cNvPr id="4" name="Подзаголовок 3"/>
          <p:cNvSpPr>
            <a:spLocks noGrp="1"/>
          </p:cNvSpPr>
          <p:nvPr>
            <p:ph type="subTitle" idx="1"/>
          </p:nvPr>
        </p:nvSpPr>
        <p:spPr>
          <a:xfrm>
            <a:off x="642910" y="1214422"/>
            <a:ext cx="7772400" cy="5429288"/>
          </a:xfrm>
        </p:spPr>
        <p:txBody>
          <a:bodyPr>
            <a:normAutofit fontScale="70000" lnSpcReduction="20000"/>
          </a:bodyPr>
          <a:lstStyle/>
          <a:p>
            <a:pPr algn="l"/>
            <a:r>
              <a:rPr lang="ru-RU" dirty="0" smtClean="0"/>
              <a:t>Ведущей формой работы по развитию речи детей является образовательная ситуация. Образовательная ситуация предполагает участие небольшой подгруппы детей: от трех до восьми в зависимости от желания детей и особенностей содержания ситуации. В образовательном процессе есть возможность организации нескольких образовательных ситуаций с одним дидактическим средством (сюжетной картиной, игрушкой, книгой, природным материалом), но с целью решения постепенно усложняющихся задач познавательно-речевого характера. То есть воспитателем может быть организовано множество образовательных ситуаций, направленных на решение постепенно усложняющихся задач: научить способам доброжелательного делового общения с собеседником, научить задавать вопросы, выстраивая их в логической последовательности, учить обобщать полученные сведения в единый рассказ. </a:t>
            </a:r>
          </a:p>
          <a:p>
            <a:pPr algn="l"/>
            <a:endParaRPr lang="ru-RU" dirty="0" smtClean="0"/>
          </a:p>
          <a:p>
            <a:pPr algn="l"/>
            <a:endParaRPr lang="ru-RU" dirty="0" smtClean="0"/>
          </a:p>
          <a:p>
            <a:pPr algn="l"/>
            <a:r>
              <a:rPr lang="ru-RU" b="1" dirty="0" smtClean="0"/>
              <a:t>Например: «Добрые приветствия».</a:t>
            </a:r>
          </a:p>
          <a:p>
            <a:pPr algn="l"/>
            <a:r>
              <a:rPr lang="ru-RU" b="1" dirty="0" smtClean="0"/>
              <a:t>Цель: познакомить детей с разнообразными формами приветствия. (как я рада видеть тебя, как хорошо, что мы встретились, бесконечно счастлива нашей встречи и </a:t>
            </a:r>
            <a:r>
              <a:rPr lang="ru-RU" b="1" dirty="0" err="1" smtClean="0"/>
              <a:t>тд</a:t>
            </a:r>
            <a:r>
              <a:rPr lang="ru-RU" b="1" dirty="0" smtClean="0"/>
              <a:t>.</a:t>
            </a:r>
            <a:endParaRPr lang="ru-RU" b="1" dirty="0"/>
          </a:p>
        </p:txBody>
      </p:sp>
      <p:sp>
        <p:nvSpPr>
          <p:cNvPr id="2" name="Нижний колонтитул 1"/>
          <p:cNvSpPr>
            <a:spLocks noGrp="1"/>
          </p:cNvSpPr>
          <p:nvPr>
            <p:ph type="ftr" sz="quarter" idx="11"/>
          </p:nvPr>
        </p:nvSpPr>
        <p:spPr/>
        <p:txBody>
          <a:bodyPr/>
          <a:lstStyle/>
          <a:p>
            <a:pPr>
              <a:defRPr/>
            </a:pPr>
            <a:r>
              <a:rPr lang="en-US" smtClean="0"/>
              <a:t>www.themegallery.com</a:t>
            </a:r>
            <a:endParaRPr lang="en-US"/>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ижний колонтитул 1"/>
          <p:cNvSpPr>
            <a:spLocks noGrp="1"/>
          </p:cNvSpPr>
          <p:nvPr>
            <p:ph type="ftr" sz="quarter" idx="11"/>
          </p:nvPr>
        </p:nvSpPr>
        <p:spPr>
          <a:xfrm>
            <a:off x="4380072" y="9627881"/>
            <a:ext cx="2350681" cy="614308"/>
          </a:xfrm>
        </p:spPr>
        <p:txBody>
          <a:bodyPr/>
          <a:lstStyle/>
          <a:p>
            <a:pPr>
              <a:defRPr/>
            </a:pPr>
            <a:r>
              <a:rPr lang="en-US" sz="1400" smtClean="0"/>
              <a:t>www.themegallery.com</a:t>
            </a:r>
            <a:endParaRPr lang="en-US" sz="1400"/>
          </a:p>
        </p:txBody>
      </p:sp>
      <p:sp>
        <p:nvSpPr>
          <p:cNvPr id="3" name="Прямоугольник 2"/>
          <p:cNvSpPr/>
          <p:nvPr/>
        </p:nvSpPr>
        <p:spPr>
          <a:xfrm>
            <a:off x="357158" y="785794"/>
            <a:ext cx="8429684" cy="5478423"/>
          </a:xfrm>
          <a:prstGeom prst="rect">
            <a:avLst/>
          </a:prstGeom>
        </p:spPr>
        <p:txBody>
          <a:bodyPr wrap="square">
            <a:spAutoFit/>
          </a:bodyPr>
          <a:lstStyle/>
          <a:p>
            <a:pPr>
              <a:tabLst>
                <a:tab pos="457200" algn="l"/>
              </a:tabLst>
            </a:pPr>
            <a:r>
              <a:rPr lang="ru-RU" sz="1400" b="1" u="sng" dirty="0" smtClean="0">
                <a:solidFill>
                  <a:srgbClr val="0033CC"/>
                </a:solidFill>
              </a:rPr>
              <a:t>Различные формы приветствий</a:t>
            </a:r>
          </a:p>
          <a:p>
            <a:pPr>
              <a:tabLst>
                <a:tab pos="457200" algn="l"/>
              </a:tabLst>
            </a:pPr>
            <a:r>
              <a:rPr lang="ru-RU" sz="1400" dirty="0" smtClean="0">
                <a:solidFill>
                  <a:srgbClr val="0033CC"/>
                </a:solidFill>
              </a:rPr>
              <a:t>«Приветствие частей тела»</a:t>
            </a:r>
          </a:p>
          <a:p>
            <a:pPr>
              <a:tabLst>
                <a:tab pos="457200" algn="l"/>
              </a:tabLst>
            </a:pPr>
            <a:r>
              <a:rPr lang="ru-RU" sz="1400" b="1" dirty="0" smtClean="0"/>
              <a:t>Методика проведения: Дети сидят на стульчиках, под руководством воспитателя выполняя упражнение («Здравствуйте пальчики», - говорит логопед и производит касательное движение пальцев одной руки с пальцами другой. Аналогично приветствуются и другие части тела).</a:t>
            </a:r>
          </a:p>
          <a:p>
            <a:pPr>
              <a:tabLst>
                <a:tab pos="457200" algn="l"/>
              </a:tabLst>
            </a:pPr>
            <a:endParaRPr lang="ru-RU" sz="1400" b="1" dirty="0" smtClean="0"/>
          </a:p>
          <a:p>
            <a:pPr>
              <a:tabLst>
                <a:tab pos="457200" algn="l"/>
              </a:tabLst>
            </a:pPr>
            <a:r>
              <a:rPr lang="ru-RU" sz="1400" dirty="0" smtClean="0">
                <a:solidFill>
                  <a:srgbClr val="0033CC"/>
                </a:solidFill>
              </a:rPr>
              <a:t>«Наша лисонька проснулась»</a:t>
            </a:r>
          </a:p>
          <a:p>
            <a:pPr>
              <a:tabLst>
                <a:tab pos="457200" algn="l"/>
              </a:tabLst>
            </a:pPr>
            <a:r>
              <a:rPr lang="ru-RU" sz="1400" b="1" dirty="0" smtClean="0"/>
              <a:t>Методика проведения: Дети стоят возле стульчиков, выполняя упражнение под  комментарий педагога, которое сопровождается показом. «Наша лисонька проснулась.</a:t>
            </a:r>
          </a:p>
          <a:p>
            <a:pPr>
              <a:tabLst>
                <a:tab pos="457200" algn="l"/>
              </a:tabLst>
            </a:pPr>
            <a:r>
              <a:rPr lang="ru-RU" sz="1400" b="1" dirty="0" smtClean="0"/>
              <a:t>                  Лапкой в право потянулась,</a:t>
            </a:r>
          </a:p>
          <a:p>
            <a:pPr>
              <a:tabLst>
                <a:tab pos="457200" algn="l"/>
              </a:tabLst>
            </a:pPr>
            <a:r>
              <a:rPr lang="ru-RU" sz="1400" b="1" dirty="0" smtClean="0"/>
              <a:t>                  Лапкой в лево потянулась……..».</a:t>
            </a:r>
            <a:endParaRPr lang="ru-RU" sz="1400" dirty="0" smtClean="0"/>
          </a:p>
          <a:p>
            <a:pPr>
              <a:tabLst>
                <a:tab pos="457200" algn="l"/>
              </a:tabLst>
            </a:pPr>
            <a:r>
              <a:rPr lang="ru-RU" sz="1400" dirty="0" smtClean="0">
                <a:solidFill>
                  <a:srgbClr val="0033CC"/>
                </a:solidFill>
              </a:rPr>
              <a:t>«Умные головки»</a:t>
            </a:r>
          </a:p>
          <a:p>
            <a:pPr>
              <a:tabLst>
                <a:tab pos="457200" algn="l"/>
              </a:tabLst>
            </a:pPr>
            <a:r>
              <a:rPr lang="ru-RU" sz="1400" b="1" dirty="0" smtClean="0"/>
              <a:t>Методика проведения: Дети сидят на стульчиках, под словесный комментарий педагога выполняя упражнение:</a:t>
            </a:r>
          </a:p>
          <a:p>
            <a:pPr>
              <a:tabLst>
                <a:tab pos="457200" algn="l"/>
              </a:tabLst>
            </a:pPr>
            <a:r>
              <a:rPr lang="ru-RU" sz="1400" b="1" dirty="0" smtClean="0"/>
              <a:t>                         «Как у наших деточек круглые головушки</a:t>
            </a:r>
          </a:p>
          <a:p>
            <a:pPr>
              <a:tabLst>
                <a:tab pos="457200" algn="l"/>
              </a:tabLst>
            </a:pPr>
            <a:r>
              <a:rPr lang="ru-RU" sz="1400" b="1" dirty="0" smtClean="0"/>
              <a:t>  Ротики - </a:t>
            </a:r>
            <a:r>
              <a:rPr lang="ru-RU" sz="1400" b="1" dirty="0" err="1" smtClean="0"/>
              <a:t>клюковки</a:t>
            </a:r>
            <a:r>
              <a:rPr lang="ru-RU" sz="1400" b="1" dirty="0" smtClean="0"/>
              <a:t> зевают,</a:t>
            </a:r>
          </a:p>
          <a:p>
            <a:pPr>
              <a:tabLst>
                <a:tab pos="457200" algn="l"/>
              </a:tabLst>
            </a:pPr>
            <a:r>
              <a:rPr lang="ru-RU" sz="1400" b="1" dirty="0" smtClean="0"/>
              <a:t> Носики -  пуговки пыхтят,</a:t>
            </a:r>
          </a:p>
          <a:p>
            <a:pPr>
              <a:tabLst>
                <a:tab pos="457200" algn="l"/>
              </a:tabLst>
            </a:pPr>
            <a:r>
              <a:rPr lang="ru-RU" sz="1400" b="1" dirty="0" smtClean="0"/>
              <a:t>Глазки – луковки мигают</a:t>
            </a:r>
          </a:p>
          <a:p>
            <a:pPr>
              <a:tabLst>
                <a:tab pos="457200" algn="l"/>
              </a:tabLst>
            </a:pPr>
            <a:r>
              <a:rPr lang="ru-RU" sz="1400" b="1" dirty="0" smtClean="0"/>
              <a:t>      Умные головушки кивают…» </a:t>
            </a:r>
          </a:p>
          <a:p>
            <a:pPr>
              <a:tabLst>
                <a:tab pos="457200" algn="l"/>
              </a:tabLst>
            </a:pPr>
            <a:r>
              <a:rPr lang="ru-RU" sz="1400" i="1" dirty="0" smtClean="0"/>
              <a:t>( Цель данных упражнений: создать положительный эмоциональный настрой, вывести детей на позитивный лад, при этом атмосфера проведения приветствия, рабочая, которая мягко подводит ребенка к самому занятию, дает возможность перестроится с одного вида деятельности на другой.)</a:t>
            </a:r>
          </a:p>
          <a:p>
            <a:pPr eaLnBrk="0" hangingPunct="0">
              <a:tabLst>
                <a:tab pos="457200" algn="l"/>
              </a:tabLst>
            </a:pPr>
            <a:endParaRPr lang="ru-RU" sz="1400" i="1"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normAutofit lnSpcReduction="10000"/>
          </a:bodyPr>
          <a:lstStyle/>
          <a:p>
            <a:r>
              <a:rPr lang="ru-RU" dirty="0" smtClean="0"/>
              <a:t>Ситуация общения - это специально проектируемая педагогом или возникающая спонтанно форма общения, направленная на упражнение детей в использовании освоенных речевых категорий (</a:t>
            </a:r>
            <a:r>
              <a:rPr lang="ru-RU" dirty="0" err="1" smtClean="0"/>
              <a:t>Ельцова</a:t>
            </a:r>
            <a:r>
              <a:rPr lang="ru-RU" dirty="0" smtClean="0"/>
              <a:t> О.М., </a:t>
            </a:r>
            <a:r>
              <a:rPr lang="ru-RU" dirty="0" err="1" smtClean="0"/>
              <a:t>Горбаческая</a:t>
            </a:r>
            <a:r>
              <a:rPr lang="ru-RU" dirty="0" smtClean="0"/>
              <a:t> Н.Н., Терехова А.Н.). </a:t>
            </a:r>
          </a:p>
          <a:p>
            <a:r>
              <a:rPr lang="ru-RU" dirty="0" smtClean="0"/>
              <a:t>При их организации чаще всего педагогу нужно «идти от детей», то есть находит эти ситуации в детской деятельности и использовать их для развития речи ребенка.</a:t>
            </a:r>
            <a:endParaRPr lang="ru-RU" dirty="0"/>
          </a:p>
        </p:txBody>
      </p:sp>
      <p:sp>
        <p:nvSpPr>
          <p:cNvPr id="3" name="Нижний колонтитул 2"/>
          <p:cNvSpPr>
            <a:spLocks noGrp="1"/>
          </p:cNvSpPr>
          <p:nvPr>
            <p:ph type="ftr" sz="quarter" idx="11"/>
          </p:nvPr>
        </p:nvSpPr>
        <p:spPr/>
        <p:txBody>
          <a:bodyPr/>
          <a:lstStyle/>
          <a:p>
            <a:pPr>
              <a:defRPr/>
            </a:pPr>
            <a:r>
              <a:rPr lang="en-US" smtClean="0"/>
              <a:t>www.themegallery.com</a:t>
            </a:r>
            <a:endParaRPr lang="en-US"/>
          </a:p>
        </p:txBody>
      </p:sp>
      <p:sp>
        <p:nvSpPr>
          <p:cNvPr id="4" name="Заголовок 3"/>
          <p:cNvSpPr>
            <a:spLocks noGrp="1"/>
          </p:cNvSpPr>
          <p:nvPr>
            <p:ph type="title"/>
          </p:nvPr>
        </p:nvSpPr>
        <p:spPr/>
        <p:txBody>
          <a:bodyPr/>
          <a:lstStyle/>
          <a:p>
            <a:pPr algn="ctr"/>
            <a:r>
              <a:rPr lang="ru-RU" dirty="0" smtClean="0">
                <a:solidFill>
                  <a:srgbClr val="0070C0"/>
                </a:solidFill>
              </a:rPr>
              <a:t>Ситуация общения</a:t>
            </a:r>
            <a:endParaRPr lang="ru-RU" dirty="0">
              <a:solidFill>
                <a:srgbClr val="0070C0"/>
              </a:solidFill>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57200" y="1785926"/>
            <a:ext cx="8229600" cy="4221365"/>
          </a:xfrm>
        </p:spPr>
        <p:txBody>
          <a:bodyPr>
            <a:normAutofit fontScale="85000" lnSpcReduction="10000"/>
          </a:bodyPr>
          <a:lstStyle/>
          <a:p>
            <a:pPr lvl="0"/>
            <a:r>
              <a:rPr lang="ru-RU" dirty="0" smtClean="0"/>
              <a:t>«Что не так?» (цель: упражнять детей в </a:t>
            </a:r>
            <a:r>
              <a:rPr lang="ru-RU" dirty="0" err="1" smtClean="0"/>
              <a:t>умениисоотносить</a:t>
            </a:r>
            <a:r>
              <a:rPr lang="ru-RU" dirty="0" smtClean="0"/>
              <a:t> форму приветствия с ситуацией ее использования: каждое приветствие уместно в той или иной ситуации: утром не скажешь «добрый вечер»; нельзя сказать «привет» тому, кто старше по возрасту или мало знаком); </a:t>
            </a:r>
          </a:p>
          <a:p>
            <a:pPr lvl="0"/>
            <a:r>
              <a:rPr lang="ru-RU" dirty="0" smtClean="0"/>
              <a:t>«Улыбка»(цель: упражнять в использовании при приветствии средств невербального общения: посмотреть человеку в глаза и улыбнуться, чтобы он понял: ему рады, приветствуют именно его); </a:t>
            </a:r>
          </a:p>
          <a:p>
            <a:pPr lvl="0"/>
            <a:r>
              <a:rPr lang="ru-RU" dirty="0" smtClean="0"/>
              <a:t>«Рукопожатие» (цель: упражнять детей в использовании форм жестового приветствия).</a:t>
            </a:r>
          </a:p>
          <a:p>
            <a:endParaRPr lang="ru-RU" dirty="0"/>
          </a:p>
        </p:txBody>
      </p:sp>
      <p:sp>
        <p:nvSpPr>
          <p:cNvPr id="3" name="Нижний колонтитул 2"/>
          <p:cNvSpPr>
            <a:spLocks noGrp="1"/>
          </p:cNvSpPr>
          <p:nvPr>
            <p:ph type="ftr" sz="quarter" idx="11"/>
          </p:nvPr>
        </p:nvSpPr>
        <p:spPr/>
        <p:txBody>
          <a:bodyPr/>
          <a:lstStyle/>
          <a:p>
            <a:pPr>
              <a:defRPr/>
            </a:pPr>
            <a:r>
              <a:rPr lang="en-US" smtClean="0"/>
              <a:t>www.themegallery.com</a:t>
            </a:r>
            <a:endParaRPr lang="en-US"/>
          </a:p>
        </p:txBody>
      </p:sp>
      <p:sp>
        <p:nvSpPr>
          <p:cNvPr id="4" name="Заголовок 3"/>
          <p:cNvSpPr>
            <a:spLocks noGrp="1"/>
          </p:cNvSpPr>
          <p:nvPr>
            <p:ph type="title"/>
          </p:nvPr>
        </p:nvSpPr>
        <p:spPr>
          <a:xfrm>
            <a:off x="457200" y="274638"/>
            <a:ext cx="8229600" cy="1439850"/>
          </a:xfrm>
        </p:spPr>
        <p:txBody>
          <a:bodyPr>
            <a:normAutofit fontScale="90000"/>
          </a:bodyPr>
          <a:lstStyle/>
          <a:p>
            <a:r>
              <a:rPr lang="ru-RU" sz="3100" dirty="0" smtClean="0">
                <a:solidFill>
                  <a:srgbClr val="0070C0"/>
                </a:solidFill>
              </a:rPr>
              <a:t>Примерами ситуации общения на развитие коммуникативных умений может быть:</a:t>
            </a:r>
            <a:r>
              <a:rPr lang="ru-RU" dirty="0" smtClean="0"/>
              <a:t/>
            </a:r>
            <a:br>
              <a:rPr lang="ru-RU" dirty="0" smtClean="0"/>
            </a:br>
            <a:endParaRPr lang="ru-RU"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normAutofit fontScale="92500"/>
          </a:bodyPr>
          <a:lstStyle/>
          <a:p>
            <a:r>
              <a:rPr lang="ru-RU" dirty="0" smtClean="0"/>
              <a:t>ИГРЫ-ВИКТОРИНЫ</a:t>
            </a:r>
          </a:p>
          <a:p>
            <a:pPr lvl="0"/>
            <a:r>
              <a:rPr lang="ru-RU" dirty="0" smtClean="0"/>
              <a:t>«Придумай загадку» (упражнение детей в описании предметов, придумывании загадок), </a:t>
            </a:r>
          </a:p>
          <a:p>
            <a:pPr lvl="0"/>
            <a:r>
              <a:rPr lang="ru-RU" dirty="0" smtClean="0"/>
              <a:t>«Кто лучше знает свой город» (упражнение в восприятии и составлении описательных рассказов о местах и памятниках города), </a:t>
            </a:r>
          </a:p>
          <a:p>
            <a:pPr lvl="0"/>
            <a:r>
              <a:rPr lang="ru-RU" dirty="0" smtClean="0"/>
              <a:t>«Из какой сказки вещи» (упражнение в развитии объяснительной речи),	</a:t>
            </a:r>
          </a:p>
          <a:p>
            <a:pPr lvl="0"/>
            <a:r>
              <a:rPr lang="ru-RU" dirty="0" smtClean="0"/>
              <a:t>«Магазин волшебных вещей»(упражнение в использовании средств языковой выразительности).</a:t>
            </a:r>
          </a:p>
          <a:p>
            <a:endParaRPr lang="ru-RU" dirty="0"/>
          </a:p>
        </p:txBody>
      </p:sp>
      <p:sp>
        <p:nvSpPr>
          <p:cNvPr id="3" name="Нижний колонтитул 2"/>
          <p:cNvSpPr>
            <a:spLocks noGrp="1"/>
          </p:cNvSpPr>
          <p:nvPr>
            <p:ph type="ftr" sz="quarter" idx="11"/>
          </p:nvPr>
        </p:nvSpPr>
        <p:spPr/>
        <p:txBody>
          <a:bodyPr/>
          <a:lstStyle/>
          <a:p>
            <a:pPr>
              <a:defRPr/>
            </a:pPr>
            <a:r>
              <a:rPr lang="en-US" smtClean="0"/>
              <a:t>www.themegallery.com</a:t>
            </a:r>
            <a:endParaRPr lang="en-US"/>
          </a:p>
        </p:txBody>
      </p:sp>
      <p:sp>
        <p:nvSpPr>
          <p:cNvPr id="4" name="Заголовок 3"/>
          <p:cNvSpPr>
            <a:spLocks noGrp="1"/>
          </p:cNvSpPr>
          <p:nvPr>
            <p:ph type="title"/>
          </p:nvPr>
        </p:nvSpPr>
        <p:spPr/>
        <p:txBody>
          <a:bodyPr>
            <a:normAutofit fontScale="90000"/>
          </a:bodyPr>
          <a:lstStyle/>
          <a:p>
            <a:r>
              <a:rPr lang="ru-RU" dirty="0" smtClean="0">
                <a:solidFill>
                  <a:srgbClr val="0070C0"/>
                </a:solidFill>
              </a:rPr>
              <a:t>Примеры специально планируемых ситуаций общения</a:t>
            </a:r>
            <a:endParaRPr lang="ru-RU" dirty="0">
              <a:solidFill>
                <a:srgbClr val="0070C0"/>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3"/>
          <p:cNvSpPr>
            <a:spLocks noGrp="1" noChangeArrowheads="1"/>
          </p:cNvSpPr>
          <p:nvPr>
            <p:ph idx="1"/>
          </p:nvPr>
        </p:nvSpPr>
        <p:spPr>
          <a:xfrm>
            <a:off x="179388" y="1557338"/>
            <a:ext cx="8713787" cy="5019675"/>
          </a:xfrm>
        </p:spPr>
        <p:txBody>
          <a:bodyPr>
            <a:normAutofit lnSpcReduction="10000"/>
          </a:bodyPr>
          <a:lstStyle/>
          <a:p>
            <a:pPr>
              <a:lnSpc>
                <a:spcPct val="80000"/>
              </a:lnSpc>
              <a:buFontTx/>
              <a:buNone/>
            </a:pPr>
            <a:r>
              <a:rPr lang="ru-RU" sz="2000" dirty="0" smtClean="0">
                <a:solidFill>
                  <a:srgbClr val="003300"/>
                </a:solidFill>
              </a:rPr>
              <a:t>1.Создание условий для развития речи детей в общении со взрослыми и сверстниками.</a:t>
            </a:r>
          </a:p>
          <a:p>
            <a:pPr>
              <a:lnSpc>
                <a:spcPct val="80000"/>
              </a:lnSpc>
              <a:buFontTx/>
              <a:buNone/>
            </a:pPr>
            <a:r>
              <a:rPr lang="ru-RU" sz="2000" dirty="0" smtClean="0">
                <a:solidFill>
                  <a:srgbClr val="003300"/>
                </a:solidFill>
              </a:rPr>
              <a:t>2. Владение педагогом правильной литературной речью.</a:t>
            </a:r>
          </a:p>
          <a:p>
            <a:pPr>
              <a:lnSpc>
                <a:spcPct val="80000"/>
              </a:lnSpc>
              <a:buFontTx/>
              <a:buNone/>
            </a:pPr>
            <a:r>
              <a:rPr lang="ru-RU" sz="2000" dirty="0" smtClean="0">
                <a:solidFill>
                  <a:srgbClr val="003300"/>
                </a:solidFill>
              </a:rPr>
              <a:t>3. Обеспечение развития звуковой культуры речи со стороны детей в соответствии с их возрастными особенностями.</a:t>
            </a:r>
          </a:p>
          <a:p>
            <a:pPr>
              <a:lnSpc>
                <a:spcPct val="80000"/>
              </a:lnSpc>
              <a:buFontTx/>
              <a:buNone/>
            </a:pPr>
            <a:r>
              <a:rPr lang="ru-RU" sz="2000" dirty="0" smtClean="0">
                <a:solidFill>
                  <a:srgbClr val="003300"/>
                </a:solidFill>
              </a:rPr>
              <a:t>4. Обеспечивают детям условий для обогащения их словаря с учетом возрастных особенностей.</a:t>
            </a:r>
          </a:p>
          <a:p>
            <a:pPr>
              <a:lnSpc>
                <a:spcPct val="80000"/>
              </a:lnSpc>
              <a:buFontTx/>
              <a:buNone/>
            </a:pPr>
            <a:r>
              <a:rPr lang="ru-RU" sz="2000" dirty="0" smtClean="0">
                <a:solidFill>
                  <a:srgbClr val="003300"/>
                </a:solidFill>
              </a:rPr>
              <a:t>5. Создание условий для овладения детьми грамматическим строем речи.</a:t>
            </a:r>
          </a:p>
          <a:p>
            <a:pPr>
              <a:lnSpc>
                <a:spcPct val="80000"/>
              </a:lnSpc>
              <a:buFontTx/>
              <a:buNone/>
            </a:pPr>
            <a:r>
              <a:rPr lang="ru-RU" sz="2000" dirty="0" smtClean="0">
                <a:solidFill>
                  <a:srgbClr val="003300"/>
                </a:solidFill>
              </a:rPr>
              <a:t>6. Развитие у детей связной речи с учетом их возрастных особенностей.</a:t>
            </a:r>
          </a:p>
          <a:p>
            <a:pPr>
              <a:lnSpc>
                <a:spcPct val="80000"/>
              </a:lnSpc>
              <a:buFontTx/>
              <a:buNone/>
            </a:pPr>
            <a:r>
              <a:rPr lang="ru-RU" sz="2000" dirty="0" smtClean="0">
                <a:solidFill>
                  <a:srgbClr val="003300"/>
                </a:solidFill>
              </a:rPr>
              <a:t>7. Развитие у детей понимания речи, упражняя детей в выполнении словесной инструкции.</a:t>
            </a:r>
          </a:p>
          <a:p>
            <a:pPr>
              <a:lnSpc>
                <a:spcPct val="80000"/>
              </a:lnSpc>
              <a:buFontTx/>
              <a:buNone/>
            </a:pPr>
            <a:r>
              <a:rPr lang="ru-RU" sz="2000" dirty="0" smtClean="0">
                <a:solidFill>
                  <a:srgbClr val="003300"/>
                </a:solidFill>
              </a:rPr>
              <a:t>8. Создание условий для развития планирующей и регулирующей функции речи детей в соответствии с их возрастными особенностями.</a:t>
            </a:r>
          </a:p>
          <a:p>
            <a:pPr>
              <a:lnSpc>
                <a:spcPct val="80000"/>
              </a:lnSpc>
              <a:buFontTx/>
              <a:buNone/>
            </a:pPr>
            <a:r>
              <a:rPr lang="ru-RU" sz="2000" dirty="0" smtClean="0">
                <a:solidFill>
                  <a:srgbClr val="003300"/>
                </a:solidFill>
              </a:rPr>
              <a:t>9. Приобщение детей к культуре чтения художественной литературы.</a:t>
            </a:r>
          </a:p>
          <a:p>
            <a:pPr>
              <a:lnSpc>
                <a:spcPct val="80000"/>
              </a:lnSpc>
              <a:buFontTx/>
              <a:buNone/>
            </a:pPr>
            <a:r>
              <a:rPr lang="ru-RU" sz="2000" dirty="0" smtClean="0">
                <a:solidFill>
                  <a:srgbClr val="003300"/>
                </a:solidFill>
              </a:rPr>
              <a:t>10. Поощрение детского словотворчества.</a:t>
            </a:r>
            <a:r>
              <a:rPr lang="ru-RU" sz="2000" dirty="0" smtClean="0"/>
              <a:t> </a:t>
            </a:r>
          </a:p>
        </p:txBody>
      </p:sp>
      <p:sp>
        <p:nvSpPr>
          <p:cNvPr id="19457" name="Rectangle 2"/>
          <p:cNvSpPr>
            <a:spLocks noGrp="1" noChangeArrowheads="1"/>
          </p:cNvSpPr>
          <p:nvPr>
            <p:ph type="title"/>
          </p:nvPr>
        </p:nvSpPr>
        <p:spPr/>
        <p:txBody>
          <a:bodyPr>
            <a:normAutofit/>
          </a:bodyPr>
          <a:lstStyle/>
          <a:p>
            <a:r>
              <a:rPr lang="ru-RU" sz="3200" b="0" dirty="0" smtClean="0"/>
              <a:t>Условия успешного речевого развития.</a:t>
            </a:r>
            <a:r>
              <a:rPr lang="ru-RU" sz="3200" dirty="0" smtClean="0"/>
              <a:t/>
            </a:r>
            <a:br>
              <a:rPr lang="ru-RU" sz="3200" dirty="0" smtClean="0"/>
            </a:br>
            <a:endParaRPr lang="ru-RU" sz="3200" dirty="0" smtClean="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Нижний колонтитул 2"/>
          <p:cNvSpPr>
            <a:spLocks noGrp="1"/>
          </p:cNvSpPr>
          <p:nvPr>
            <p:ph type="ftr" sz="quarter" idx="11"/>
          </p:nvPr>
        </p:nvSpPr>
        <p:spPr/>
        <p:txBody>
          <a:bodyPr/>
          <a:lstStyle/>
          <a:p>
            <a:pPr>
              <a:defRPr/>
            </a:pPr>
            <a:r>
              <a:rPr lang="en-US" smtClean="0"/>
              <a:t>www.themegallery.com</a:t>
            </a:r>
            <a:endParaRPr lang="en-US"/>
          </a:p>
        </p:txBody>
      </p:sp>
      <p:sp>
        <p:nvSpPr>
          <p:cNvPr id="4" name="Заголовок 3"/>
          <p:cNvSpPr>
            <a:spLocks noGrp="1"/>
          </p:cNvSpPr>
          <p:nvPr>
            <p:ph type="title"/>
          </p:nvPr>
        </p:nvSpPr>
        <p:spPr/>
        <p:txBody>
          <a:bodyPr>
            <a:normAutofit fontScale="90000"/>
          </a:bodyPr>
          <a:lstStyle/>
          <a:p>
            <a:r>
              <a:rPr lang="ru-RU" dirty="0" smtClean="0">
                <a:solidFill>
                  <a:srgbClr val="0070C0"/>
                </a:solidFill>
              </a:rPr>
              <a:t>Интегрированный метод «ЛЕГО»</a:t>
            </a:r>
            <a:endParaRPr lang="ru-RU" dirty="0">
              <a:solidFill>
                <a:srgbClr val="0070C0"/>
              </a:solidFill>
            </a:endParaRPr>
          </a:p>
        </p:txBody>
      </p:sp>
      <p:sp>
        <p:nvSpPr>
          <p:cNvPr id="21505" name="Rectangle 1"/>
          <p:cNvSpPr>
            <a:spLocks noChangeArrowheads="1"/>
          </p:cNvSpPr>
          <p:nvPr/>
        </p:nvSpPr>
        <p:spPr bwMode="auto">
          <a:xfrm>
            <a:off x="285720" y="1285860"/>
            <a:ext cx="8572560" cy="4185761"/>
          </a:xfrm>
          <a:prstGeom prst="rect">
            <a:avLst/>
          </a:prstGeom>
          <a:solidFill>
            <a:srgbClr val="FFFFFF"/>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44500" algn="just" defTabSz="914400" rtl="0" eaLnBrk="1" fontAlgn="base" latinLnBrk="0" hangingPunct="1">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Конструкторы ЛЕГО широко используются в дошкольных образовательных учреждениях. Для развития </a:t>
            </a:r>
            <a:r>
              <a:rPr kumimoji="0" lang="ru-RU" sz="1400" b="0"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речетворчества</a:t>
            </a:r>
            <a:r>
              <a:rPr kumimoji="0" lang="ru-RU" sz="1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дошкольников можно предложить детям придумать сказку о том, как одна постройка превратилась в другую, по ходу рассказывания осуществляя данное превращение.</a:t>
            </a:r>
            <a:endParaRPr kumimoji="0" lang="ru-RU"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444500" algn="just"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Созданные постройки из ЛЕГО можно использовать в играх-театрализациях, в которых содержание, роли, игровые действия обусловлены сюжетом и содержанием того или иного литературного произведения, сказки и т. д., а также имеются элементы творчества. Выполняя постройку, дети создают объемное изображение, которое способствует лучшему запоминанию образа объекта. О лошадке, которую сделал сам, ребенок рассказывает охотнее, придумывает разные истории и т. д.</a:t>
            </a:r>
            <a:endParaRPr kumimoji="0" lang="ru-RU"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444500" algn="just"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Данное использование </a:t>
            </a:r>
            <a:r>
              <a:rPr kumimoji="0" lang="ru-RU" sz="1400" b="0"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ЛЕГО-конструирование</a:t>
            </a:r>
            <a:r>
              <a:rPr kumimoji="0" lang="ru-RU" sz="1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способствует и речевому творчеству: во время постройки персонажа ребенок описывает своего героя. Можно также предложить детям придумать свое окончание знакомой сказки, обыграть лучшую или все по очереди</a:t>
            </a:r>
          </a:p>
          <a:p>
            <a:pPr marL="0" marR="0" lvl="0" indent="444500" algn="just"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Используется </a:t>
            </a:r>
            <a:r>
              <a:rPr kumimoji="0" lang="ru-RU" sz="1400" b="0"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ЛЕГО-элементы</a:t>
            </a:r>
            <a:r>
              <a:rPr kumimoji="0" lang="ru-RU" sz="1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и в дидактических играх и упражнениях. </a:t>
            </a:r>
          </a:p>
          <a:p>
            <a:pPr marL="0" marR="0" lvl="0" indent="444500" algn="just"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Для этого каждый педагог может разработать различные пособия и использовать </a:t>
            </a:r>
          </a:p>
          <a:p>
            <a:pPr marL="0" marR="0" lvl="0" indent="444500" algn="just"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их для проведения упражнений с целью развития речи и психических </a:t>
            </a:r>
          </a:p>
          <a:p>
            <a:pPr marL="0" marR="0" lvl="0" indent="444500" algn="just"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процессов у детей, развития интереса к обучению, формирования </a:t>
            </a:r>
          </a:p>
          <a:p>
            <a:pPr marL="0" marR="0" lvl="0" indent="444500" algn="just"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коммуникативной функции. Например, игру «Чудесный мешочек», </a:t>
            </a:r>
          </a:p>
          <a:p>
            <a:pPr marL="0" marR="0" lvl="0" indent="444500" algn="just"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в которой у детей развиваются тактильное восприятия формы </a:t>
            </a:r>
          </a:p>
          <a:p>
            <a:pPr marL="0" marR="0" lvl="0" indent="444500" algn="just"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и речь, можно проводить с ЛЕГО.</a:t>
            </a:r>
            <a:endParaRPr kumimoji="0" lang="ru-RU" sz="1400" b="0" i="0" u="none" strike="noStrike" cap="none" normalizeH="0" baseline="0" dirty="0" smtClean="0">
              <a:ln>
                <a:noFill/>
              </a:ln>
              <a:solidFill>
                <a:schemeClr val="tx1"/>
              </a:solidFill>
              <a:effectLst/>
              <a:latin typeface="Arial" pitchFamily="34" charset="0"/>
              <a:cs typeface="Arial" pitchFamily="34" charset="0"/>
            </a:endParaRPr>
          </a:p>
        </p:txBody>
      </p:sp>
      <p:pic>
        <p:nvPicPr>
          <p:cNvPr id="9" name="Содержимое 8" descr="lego.jpg"/>
          <p:cNvPicPr>
            <a:picLocks noGrp="1" noChangeAspect="1"/>
          </p:cNvPicPr>
          <p:nvPr>
            <p:ph idx="1"/>
          </p:nvPr>
        </p:nvPicPr>
        <p:blipFill>
          <a:blip r:embed="rId2"/>
          <a:stretch>
            <a:fillRect/>
          </a:stretch>
        </p:blipFill>
        <p:spPr>
          <a:xfrm>
            <a:off x="6572252" y="4646297"/>
            <a:ext cx="2571748" cy="2211703"/>
          </a:xfrm>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57200" y="1000108"/>
            <a:ext cx="8229600" cy="5007183"/>
          </a:xfrm>
        </p:spPr>
        <p:txBody>
          <a:bodyPr>
            <a:noAutofit/>
          </a:bodyPr>
          <a:lstStyle/>
          <a:p>
            <a:pPr lvl="0"/>
            <a:r>
              <a:rPr lang="ru-RU" sz="1800" dirty="0" smtClean="0"/>
              <a:t>задания дает педагог, выполняют дети; </a:t>
            </a:r>
          </a:p>
          <a:p>
            <a:pPr lvl="0"/>
            <a:r>
              <a:rPr lang="ru-RU" sz="1800" dirty="0" smtClean="0"/>
              <a:t>задания формулируются ребенком и выполняются детьми и педагогом; </a:t>
            </a:r>
          </a:p>
          <a:p>
            <a:pPr lvl="0"/>
            <a:r>
              <a:rPr lang="ru-RU" sz="1800" dirty="0" smtClean="0"/>
              <a:t>задания дают дети друг другу; </a:t>
            </a:r>
          </a:p>
          <a:p>
            <a:pPr lvl="0"/>
            <a:r>
              <a:rPr lang="ru-RU" sz="1800" dirty="0" smtClean="0"/>
              <a:t>задания дает педагог, выполняют родители с ребенком.</a:t>
            </a:r>
          </a:p>
          <a:p>
            <a:pPr>
              <a:buNone/>
            </a:pPr>
            <a:r>
              <a:rPr lang="ru-RU" sz="1800" b="1" dirty="0" smtClean="0"/>
              <a:t>Таким образом, различные формы работы </a:t>
            </a:r>
            <a:r>
              <a:rPr lang="ru-RU" sz="1800" b="1" dirty="0" err="1" smtClean="0"/>
              <a:t>ресурсны</a:t>
            </a:r>
            <a:r>
              <a:rPr lang="ru-RU" sz="1800" b="1" dirty="0" smtClean="0"/>
              <a:t> в плане развития речи дошкольников, формирования коммуникативной компетентности детей, если:</a:t>
            </a:r>
          </a:p>
          <a:p>
            <a:pPr lvl="0"/>
            <a:r>
              <a:rPr lang="ru-RU" sz="1800" dirty="0" smtClean="0"/>
              <a:t> дети совместно решают интересную и значимую для них учебно-игровую задачу, выступая помощникам по отношению к кому-то,</a:t>
            </a:r>
          </a:p>
          <a:p>
            <a:pPr lvl="0"/>
            <a:r>
              <a:rPr lang="ru-RU" sz="1800" dirty="0" smtClean="0"/>
              <a:t> обогащают, уточняют и активизируют свой лексический запас, выполняя речевые и практические задания,</a:t>
            </a:r>
          </a:p>
          <a:p>
            <a:pPr lvl="0"/>
            <a:r>
              <a:rPr lang="ru-RU" sz="1800" dirty="0" smtClean="0"/>
              <a:t> педагог выступает не жёстким руководителем, а организатором совместной образовательной деятельности, который не афиширует своё коммуникативное превосходство, а сопровождает и помогает ребёнку стать активным коммуникатором.</a:t>
            </a:r>
          </a:p>
          <a:p>
            <a:endParaRPr lang="ru-RU" sz="1800" dirty="0"/>
          </a:p>
        </p:txBody>
      </p:sp>
      <p:sp>
        <p:nvSpPr>
          <p:cNvPr id="3" name="Нижний колонтитул 2"/>
          <p:cNvSpPr>
            <a:spLocks noGrp="1"/>
          </p:cNvSpPr>
          <p:nvPr>
            <p:ph type="ftr" sz="quarter" idx="11"/>
          </p:nvPr>
        </p:nvSpPr>
        <p:spPr/>
        <p:txBody>
          <a:bodyPr/>
          <a:lstStyle/>
          <a:p>
            <a:pPr>
              <a:defRPr/>
            </a:pPr>
            <a:r>
              <a:rPr lang="en-US" smtClean="0"/>
              <a:t>www.themegallery.com</a:t>
            </a:r>
            <a:endParaRPr lang="en-US"/>
          </a:p>
        </p:txBody>
      </p:sp>
      <p:sp>
        <p:nvSpPr>
          <p:cNvPr id="4" name="Заголовок 3"/>
          <p:cNvSpPr>
            <a:spLocks noGrp="1"/>
          </p:cNvSpPr>
          <p:nvPr>
            <p:ph type="title"/>
          </p:nvPr>
        </p:nvSpPr>
        <p:spPr/>
        <p:txBody>
          <a:bodyPr>
            <a:normAutofit/>
          </a:bodyPr>
          <a:lstStyle/>
          <a:p>
            <a:r>
              <a:rPr lang="ru-RU" sz="3200" dirty="0" err="1" smtClean="0">
                <a:solidFill>
                  <a:srgbClr val="0070C0"/>
                </a:solidFill>
              </a:rPr>
              <a:t>Разноообразные</a:t>
            </a:r>
            <a:r>
              <a:rPr lang="ru-RU" sz="3200" dirty="0" smtClean="0">
                <a:solidFill>
                  <a:srgbClr val="0070C0"/>
                </a:solidFill>
              </a:rPr>
              <a:t> формы работы с ЛЕГО</a:t>
            </a:r>
            <a:endParaRPr lang="ru-RU" sz="3200" dirty="0">
              <a:solidFill>
                <a:srgbClr val="0070C0"/>
              </a:solidFill>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Содержимое 2"/>
          <p:cNvSpPr>
            <a:spLocks noGrp="1"/>
          </p:cNvSpPr>
          <p:nvPr>
            <p:ph idx="1"/>
          </p:nvPr>
        </p:nvSpPr>
        <p:spPr>
          <a:xfrm>
            <a:off x="0" y="1285860"/>
            <a:ext cx="8964613" cy="5019675"/>
          </a:xfrm>
        </p:spPr>
        <p:txBody>
          <a:bodyPr>
            <a:normAutofit fontScale="92500" lnSpcReduction="10000"/>
          </a:bodyPr>
          <a:lstStyle/>
          <a:p>
            <a:pPr>
              <a:buFontTx/>
              <a:buNone/>
            </a:pPr>
            <a:r>
              <a:rPr lang="ru-RU" sz="2000" dirty="0" smtClean="0">
                <a:solidFill>
                  <a:srgbClr val="003300"/>
                </a:solidFill>
              </a:rPr>
              <a:t>Первая строка — </a:t>
            </a:r>
            <a:r>
              <a:rPr lang="ru-RU" sz="2000" i="1" dirty="0" smtClean="0">
                <a:solidFill>
                  <a:srgbClr val="003300"/>
                </a:solidFill>
              </a:rPr>
              <a:t>тема </a:t>
            </a:r>
            <a:r>
              <a:rPr lang="ru-RU" sz="2000" i="1" dirty="0" err="1" smtClean="0">
                <a:solidFill>
                  <a:srgbClr val="003300"/>
                </a:solidFill>
              </a:rPr>
              <a:t>синквейна</a:t>
            </a:r>
            <a:r>
              <a:rPr lang="ru-RU" sz="2000" dirty="0" smtClean="0">
                <a:solidFill>
                  <a:srgbClr val="003300"/>
                </a:solidFill>
              </a:rPr>
              <a:t>, заключает в себе одно слово (обычно </a:t>
            </a:r>
            <a:r>
              <a:rPr lang="ru-RU" sz="2000" dirty="0" smtClean="0">
                <a:solidFill>
                  <a:srgbClr val="003300"/>
                </a:solidFill>
                <a:hlinkClick r:id="rId3" tooltip="Имя существительное"/>
              </a:rPr>
              <a:t>существительное</a:t>
            </a:r>
            <a:r>
              <a:rPr lang="ru-RU" sz="2000" dirty="0" smtClean="0">
                <a:solidFill>
                  <a:srgbClr val="003300"/>
                </a:solidFill>
              </a:rPr>
              <a:t> или </a:t>
            </a:r>
            <a:r>
              <a:rPr lang="ru-RU" sz="2000" dirty="0" smtClean="0">
                <a:solidFill>
                  <a:srgbClr val="003300"/>
                </a:solidFill>
                <a:hlinkClick r:id="rId4" tooltip="Местоимение"/>
              </a:rPr>
              <a:t>местоимение</a:t>
            </a:r>
            <a:r>
              <a:rPr lang="ru-RU" sz="2000" dirty="0" smtClean="0">
                <a:solidFill>
                  <a:srgbClr val="003300"/>
                </a:solidFill>
              </a:rPr>
              <a:t>), которое обозначает объект или предмет, о котором пойдет речь.</a:t>
            </a:r>
          </a:p>
          <a:p>
            <a:pPr>
              <a:buFontTx/>
              <a:buNone/>
            </a:pPr>
            <a:r>
              <a:rPr lang="ru-RU" sz="2000" dirty="0" smtClean="0">
                <a:solidFill>
                  <a:srgbClr val="003300"/>
                </a:solidFill>
              </a:rPr>
              <a:t>Вторая строка — два слова (чаще всего </a:t>
            </a:r>
            <a:r>
              <a:rPr lang="ru-RU" sz="2000" dirty="0" smtClean="0">
                <a:solidFill>
                  <a:srgbClr val="003300"/>
                </a:solidFill>
                <a:hlinkClick r:id="rId5" tooltip="Имя прилагательное"/>
              </a:rPr>
              <a:t>прилагательные</a:t>
            </a:r>
            <a:r>
              <a:rPr lang="ru-RU" sz="2000" dirty="0" smtClean="0">
                <a:solidFill>
                  <a:srgbClr val="003300"/>
                </a:solidFill>
              </a:rPr>
              <a:t> или </a:t>
            </a:r>
            <a:r>
              <a:rPr lang="ru-RU" sz="2000" dirty="0" smtClean="0">
                <a:solidFill>
                  <a:srgbClr val="003300"/>
                </a:solidFill>
                <a:hlinkClick r:id="rId6" tooltip="Причастие (лингвистика)"/>
              </a:rPr>
              <a:t>причастия</a:t>
            </a:r>
            <a:r>
              <a:rPr lang="ru-RU" sz="2000" dirty="0" smtClean="0">
                <a:solidFill>
                  <a:srgbClr val="003300"/>
                </a:solidFill>
              </a:rPr>
              <a:t>), они дают </a:t>
            </a:r>
            <a:r>
              <a:rPr lang="ru-RU" sz="2000" i="1" dirty="0" smtClean="0">
                <a:solidFill>
                  <a:srgbClr val="003300"/>
                </a:solidFill>
              </a:rPr>
              <a:t>описание признаков и свойств</a:t>
            </a:r>
            <a:r>
              <a:rPr lang="ru-RU" sz="2000" dirty="0" smtClean="0">
                <a:solidFill>
                  <a:srgbClr val="003300"/>
                </a:solidFill>
              </a:rPr>
              <a:t> выбранного в </a:t>
            </a:r>
            <a:r>
              <a:rPr lang="ru-RU" sz="2000" dirty="0" err="1" smtClean="0">
                <a:solidFill>
                  <a:srgbClr val="003300"/>
                </a:solidFill>
              </a:rPr>
              <a:t>синквейне</a:t>
            </a:r>
            <a:r>
              <a:rPr lang="ru-RU" sz="2000" dirty="0" smtClean="0">
                <a:solidFill>
                  <a:srgbClr val="003300"/>
                </a:solidFill>
              </a:rPr>
              <a:t> предмета или объекта.</a:t>
            </a:r>
          </a:p>
          <a:p>
            <a:pPr>
              <a:buFontTx/>
              <a:buNone/>
            </a:pPr>
            <a:r>
              <a:rPr lang="ru-RU" sz="2000" dirty="0" smtClean="0">
                <a:solidFill>
                  <a:srgbClr val="003300"/>
                </a:solidFill>
              </a:rPr>
              <a:t>Третья строка — образована тремя </a:t>
            </a:r>
            <a:r>
              <a:rPr lang="ru-RU" sz="2000" dirty="0" smtClean="0">
                <a:solidFill>
                  <a:srgbClr val="003300"/>
                </a:solidFill>
                <a:hlinkClick r:id="rId7" tooltip="Глагол"/>
              </a:rPr>
              <a:t>глаголами</a:t>
            </a:r>
            <a:r>
              <a:rPr lang="ru-RU" sz="2000" dirty="0" smtClean="0">
                <a:solidFill>
                  <a:srgbClr val="003300"/>
                </a:solidFill>
              </a:rPr>
              <a:t> или </a:t>
            </a:r>
            <a:r>
              <a:rPr lang="ru-RU" sz="2000" dirty="0" smtClean="0">
                <a:solidFill>
                  <a:srgbClr val="003300"/>
                </a:solidFill>
                <a:hlinkClick r:id="rId8" tooltip="Деепричастие"/>
              </a:rPr>
              <a:t>деепричастиями</a:t>
            </a:r>
            <a:r>
              <a:rPr lang="ru-RU" sz="2000" dirty="0" smtClean="0">
                <a:solidFill>
                  <a:srgbClr val="003300"/>
                </a:solidFill>
              </a:rPr>
              <a:t>, описывающими </a:t>
            </a:r>
            <a:r>
              <a:rPr lang="ru-RU" sz="2000" i="1" dirty="0" smtClean="0">
                <a:solidFill>
                  <a:srgbClr val="003300"/>
                </a:solidFill>
              </a:rPr>
              <a:t>характерные действия</a:t>
            </a:r>
            <a:r>
              <a:rPr lang="ru-RU" sz="2000" dirty="0" smtClean="0">
                <a:solidFill>
                  <a:srgbClr val="003300"/>
                </a:solidFill>
              </a:rPr>
              <a:t> объекта.</a:t>
            </a:r>
          </a:p>
          <a:p>
            <a:pPr>
              <a:buFontTx/>
              <a:buNone/>
            </a:pPr>
            <a:r>
              <a:rPr lang="ru-RU" sz="2000" dirty="0" smtClean="0">
                <a:solidFill>
                  <a:srgbClr val="003300"/>
                </a:solidFill>
              </a:rPr>
              <a:t>Четвертая строка — фраза из четырёх слов, выражающая </a:t>
            </a:r>
            <a:r>
              <a:rPr lang="ru-RU" sz="2000" i="1" dirty="0" smtClean="0">
                <a:solidFill>
                  <a:srgbClr val="003300"/>
                </a:solidFill>
              </a:rPr>
              <a:t>личное отношение</a:t>
            </a:r>
            <a:r>
              <a:rPr lang="ru-RU" sz="2000" dirty="0" smtClean="0">
                <a:solidFill>
                  <a:srgbClr val="003300"/>
                </a:solidFill>
              </a:rPr>
              <a:t> автора </a:t>
            </a:r>
            <a:r>
              <a:rPr lang="ru-RU" sz="2000" dirty="0" err="1" smtClean="0">
                <a:solidFill>
                  <a:srgbClr val="003300"/>
                </a:solidFill>
              </a:rPr>
              <a:t>синквейна</a:t>
            </a:r>
            <a:r>
              <a:rPr lang="ru-RU" sz="2000" dirty="0" smtClean="0">
                <a:solidFill>
                  <a:srgbClr val="003300"/>
                </a:solidFill>
              </a:rPr>
              <a:t> к описываемому предмету или объекту.</a:t>
            </a:r>
          </a:p>
          <a:p>
            <a:pPr>
              <a:buFontTx/>
              <a:buNone/>
            </a:pPr>
            <a:r>
              <a:rPr lang="ru-RU" sz="2000" dirty="0" smtClean="0">
                <a:solidFill>
                  <a:srgbClr val="003300"/>
                </a:solidFill>
              </a:rPr>
              <a:t>Пятая строка — одно </a:t>
            </a:r>
            <a:r>
              <a:rPr lang="ru-RU" sz="2000" i="1" dirty="0" smtClean="0">
                <a:solidFill>
                  <a:srgbClr val="003300"/>
                </a:solidFill>
              </a:rPr>
              <a:t>слово-</a:t>
            </a:r>
            <a:r>
              <a:rPr lang="ru-RU" sz="2000" i="1" dirty="0" smtClean="0">
                <a:solidFill>
                  <a:srgbClr val="003300"/>
                </a:solidFill>
                <a:hlinkClick r:id="rId9" tooltip="Резюме"/>
              </a:rPr>
              <a:t>резюме</a:t>
            </a:r>
            <a:r>
              <a:rPr lang="ru-RU" sz="2000" dirty="0" smtClean="0">
                <a:solidFill>
                  <a:srgbClr val="003300"/>
                </a:solidFill>
              </a:rPr>
              <a:t>, характеризующее </a:t>
            </a:r>
            <a:r>
              <a:rPr lang="ru-RU" sz="2000" i="1" dirty="0" smtClean="0">
                <a:solidFill>
                  <a:srgbClr val="003300"/>
                </a:solidFill>
              </a:rPr>
              <a:t>суть</a:t>
            </a:r>
            <a:r>
              <a:rPr lang="ru-RU" sz="2000" dirty="0" smtClean="0">
                <a:solidFill>
                  <a:srgbClr val="003300"/>
                </a:solidFill>
              </a:rPr>
              <a:t> предмета или объекта.</a:t>
            </a:r>
          </a:p>
          <a:p>
            <a:pPr>
              <a:buFontTx/>
              <a:buNone/>
            </a:pPr>
            <a:r>
              <a:rPr lang="ru-RU" sz="2000" dirty="0" smtClean="0">
                <a:solidFill>
                  <a:srgbClr val="003300"/>
                </a:solidFill>
              </a:rPr>
              <a:t>Чёткое соблюдение правил написания </a:t>
            </a:r>
            <a:r>
              <a:rPr lang="ru-RU" sz="2000" dirty="0" err="1" smtClean="0">
                <a:solidFill>
                  <a:srgbClr val="003300"/>
                </a:solidFill>
              </a:rPr>
              <a:t>синквейна</a:t>
            </a:r>
            <a:r>
              <a:rPr lang="ru-RU" sz="2000" dirty="0" smtClean="0">
                <a:solidFill>
                  <a:srgbClr val="003300"/>
                </a:solidFill>
              </a:rPr>
              <a:t> не обязательно. Например, для улучшения текста в четвёртой строке можно использовать три или пять слов, а в пятой строке — два слова. Возможны варианты использования и других частей речи.</a:t>
            </a:r>
          </a:p>
        </p:txBody>
      </p:sp>
      <p:sp>
        <p:nvSpPr>
          <p:cNvPr id="113665" name="Заголовок 1"/>
          <p:cNvSpPr>
            <a:spLocks noGrp="1"/>
          </p:cNvSpPr>
          <p:nvPr>
            <p:ph type="title"/>
          </p:nvPr>
        </p:nvSpPr>
        <p:spPr/>
        <p:txBody>
          <a:bodyPr/>
          <a:lstStyle/>
          <a:p>
            <a:pPr algn="ctr"/>
            <a:r>
              <a:rPr lang="ru-RU" sz="4000" dirty="0" err="1" smtClean="0">
                <a:solidFill>
                  <a:srgbClr val="0070C0"/>
                </a:solidFill>
              </a:rPr>
              <a:t>Синквейн</a:t>
            </a:r>
            <a:r>
              <a:rPr lang="ru-RU" sz="4000" dirty="0" smtClean="0"/>
              <a:t> </a:t>
            </a:r>
            <a:endParaRPr lang="ru-RU" dirty="0" smtClean="0"/>
          </a:p>
        </p:txBody>
      </p:sp>
      <p:sp>
        <p:nvSpPr>
          <p:cNvPr id="113667" name="Нижний колонтитул 3"/>
          <p:cNvSpPr txBox="1">
            <a:spLocks noGrp="1"/>
          </p:cNvSpPr>
          <p:nvPr/>
        </p:nvSpPr>
        <p:spPr bwMode="auto">
          <a:xfrm>
            <a:off x="457200" y="1143000"/>
            <a:ext cx="8458200" cy="239713"/>
          </a:xfrm>
          <a:prstGeom prst="rect">
            <a:avLst/>
          </a:prstGeom>
          <a:noFill/>
          <a:ln w="9525">
            <a:noFill/>
            <a:miter lim="800000"/>
            <a:headEnd/>
            <a:tailEnd/>
          </a:ln>
        </p:spPr>
        <p:txBody>
          <a:bodyPr/>
          <a:lstStyle/>
          <a:p>
            <a:pPr algn="r"/>
            <a:r>
              <a:rPr lang="en-US" sz="1200" b="1">
                <a:solidFill>
                  <a:schemeClr val="bg2"/>
                </a:solidFill>
              </a:rPr>
              <a:t>www.themegallery.com</a:t>
            </a: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Rectangle 3"/>
          <p:cNvSpPr>
            <a:spLocks noGrp="1" noChangeArrowheads="1"/>
          </p:cNvSpPr>
          <p:nvPr>
            <p:ph idx="1"/>
          </p:nvPr>
        </p:nvSpPr>
        <p:spPr/>
        <p:txBody>
          <a:bodyPr>
            <a:normAutofit lnSpcReduction="10000"/>
          </a:bodyPr>
          <a:lstStyle/>
          <a:p>
            <a:pPr>
              <a:lnSpc>
                <a:spcPct val="90000"/>
              </a:lnSpc>
              <a:buFontTx/>
              <a:buNone/>
            </a:pPr>
            <a:r>
              <a:rPr lang="ru-RU" sz="2400" b="1" smtClean="0">
                <a:solidFill>
                  <a:srgbClr val="003300"/>
                </a:solidFill>
              </a:rPr>
              <a:t>На тему любви:</a:t>
            </a:r>
          </a:p>
          <a:p>
            <a:pPr>
              <a:lnSpc>
                <a:spcPct val="90000"/>
              </a:lnSpc>
              <a:buFontTx/>
              <a:buNone/>
            </a:pPr>
            <a:r>
              <a:rPr lang="ru-RU" sz="2400" smtClean="0">
                <a:solidFill>
                  <a:srgbClr val="003300"/>
                </a:solidFill>
              </a:rPr>
              <a:t>Любовь.</a:t>
            </a:r>
          </a:p>
          <a:p>
            <a:pPr>
              <a:lnSpc>
                <a:spcPct val="90000"/>
              </a:lnSpc>
              <a:buFontTx/>
              <a:buNone/>
            </a:pPr>
            <a:r>
              <a:rPr lang="ru-RU" sz="2400" smtClean="0">
                <a:solidFill>
                  <a:srgbClr val="003300"/>
                </a:solidFill>
              </a:rPr>
              <a:t>Сказочная, фантастическая.</a:t>
            </a:r>
          </a:p>
          <a:p>
            <a:pPr>
              <a:lnSpc>
                <a:spcPct val="90000"/>
              </a:lnSpc>
              <a:buFontTx/>
              <a:buNone/>
            </a:pPr>
            <a:r>
              <a:rPr lang="ru-RU" sz="2400" smtClean="0">
                <a:solidFill>
                  <a:srgbClr val="003300"/>
                </a:solidFill>
              </a:rPr>
              <a:t>Приходит, окрыляет, убегает.</a:t>
            </a:r>
          </a:p>
          <a:p>
            <a:pPr>
              <a:lnSpc>
                <a:spcPct val="90000"/>
              </a:lnSpc>
              <a:buFontTx/>
              <a:buNone/>
            </a:pPr>
            <a:r>
              <a:rPr lang="ru-RU" sz="2400" smtClean="0">
                <a:solidFill>
                  <a:srgbClr val="003300"/>
                </a:solidFill>
              </a:rPr>
              <a:t>Удержать ее умеют единицы.</a:t>
            </a:r>
          </a:p>
          <a:p>
            <a:pPr>
              <a:lnSpc>
                <a:spcPct val="90000"/>
              </a:lnSpc>
              <a:buFontTx/>
              <a:buNone/>
            </a:pPr>
            <a:r>
              <a:rPr lang="ru-RU" sz="2400" smtClean="0">
                <a:solidFill>
                  <a:srgbClr val="003300"/>
                </a:solidFill>
              </a:rPr>
              <a:t>Мечта.</a:t>
            </a:r>
            <a:endParaRPr lang="ru-RU" sz="2400" b="1" smtClean="0">
              <a:solidFill>
                <a:srgbClr val="003300"/>
              </a:solidFill>
            </a:endParaRPr>
          </a:p>
          <a:p>
            <a:pPr>
              <a:lnSpc>
                <a:spcPct val="90000"/>
              </a:lnSpc>
              <a:buFontTx/>
              <a:buNone/>
            </a:pPr>
            <a:r>
              <a:rPr lang="ru-RU" sz="2400" b="1" smtClean="0">
                <a:solidFill>
                  <a:srgbClr val="003300"/>
                </a:solidFill>
              </a:rPr>
              <a:t>На тему жизни:</a:t>
            </a:r>
          </a:p>
          <a:p>
            <a:pPr>
              <a:lnSpc>
                <a:spcPct val="90000"/>
              </a:lnSpc>
              <a:buFontTx/>
              <a:buNone/>
            </a:pPr>
            <a:r>
              <a:rPr lang="ru-RU" sz="2400" smtClean="0">
                <a:solidFill>
                  <a:srgbClr val="003300"/>
                </a:solidFill>
              </a:rPr>
              <a:t>Жизнь.</a:t>
            </a:r>
          </a:p>
          <a:p>
            <a:pPr>
              <a:lnSpc>
                <a:spcPct val="90000"/>
              </a:lnSpc>
              <a:buFontTx/>
              <a:buNone/>
            </a:pPr>
            <a:r>
              <a:rPr lang="ru-RU" sz="2400" smtClean="0">
                <a:solidFill>
                  <a:srgbClr val="003300"/>
                </a:solidFill>
              </a:rPr>
              <a:t>Активная, бурная.</a:t>
            </a:r>
          </a:p>
          <a:p>
            <a:pPr>
              <a:lnSpc>
                <a:spcPct val="90000"/>
              </a:lnSpc>
              <a:buFontTx/>
              <a:buNone/>
            </a:pPr>
            <a:r>
              <a:rPr lang="ru-RU" sz="2400" smtClean="0">
                <a:solidFill>
                  <a:srgbClr val="003300"/>
                </a:solidFill>
              </a:rPr>
              <a:t>Воспитывает, развивает, учит.</a:t>
            </a:r>
          </a:p>
          <a:p>
            <a:pPr>
              <a:lnSpc>
                <a:spcPct val="90000"/>
              </a:lnSpc>
              <a:buFontTx/>
              <a:buNone/>
            </a:pPr>
            <a:r>
              <a:rPr lang="ru-RU" sz="2400" smtClean="0">
                <a:solidFill>
                  <a:srgbClr val="003300"/>
                </a:solidFill>
              </a:rPr>
              <a:t>Дает возможность реализовать себя.</a:t>
            </a:r>
          </a:p>
          <a:p>
            <a:pPr>
              <a:lnSpc>
                <a:spcPct val="90000"/>
              </a:lnSpc>
              <a:buFontTx/>
              <a:buNone/>
            </a:pPr>
            <a:r>
              <a:rPr lang="ru-RU" sz="2400" smtClean="0">
                <a:solidFill>
                  <a:srgbClr val="003300"/>
                </a:solidFill>
              </a:rPr>
              <a:t>Искусство.</a:t>
            </a:r>
          </a:p>
        </p:txBody>
      </p:sp>
      <p:sp>
        <p:nvSpPr>
          <p:cNvPr id="115713" name="Rectangle 2"/>
          <p:cNvSpPr>
            <a:spLocks noGrp="1" noChangeArrowheads="1"/>
          </p:cNvSpPr>
          <p:nvPr>
            <p:ph type="title"/>
          </p:nvPr>
        </p:nvSpPr>
        <p:spPr/>
        <p:txBody>
          <a:bodyPr/>
          <a:lstStyle/>
          <a:p>
            <a:pPr algn="ctr"/>
            <a:r>
              <a:rPr lang="ru-RU" smtClean="0"/>
              <a:t>Примеры синквейна</a:t>
            </a: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p:txBody>
          <a:bodyPr/>
          <a:lstStyle/>
          <a:p>
            <a:r>
              <a:rPr lang="ru-RU" sz="1600" dirty="0"/>
              <a:t>Какая она? (прекрасная, крепкая, дружная, весёлая, большая</a:t>
            </a:r>
            <a:r>
              <a:rPr lang="ru-RU" sz="1600" dirty="0" smtClean="0"/>
              <a:t>)</a:t>
            </a:r>
          </a:p>
          <a:p>
            <a:endParaRPr lang="ru-RU" sz="1600" dirty="0"/>
          </a:p>
          <a:p>
            <a:r>
              <a:rPr lang="ru-RU" sz="1600" dirty="0"/>
              <a:t>Что она делает? (гордится, заботится, помогает, любит, надеется</a:t>
            </a:r>
            <a:r>
              <a:rPr lang="ru-RU" sz="1600" dirty="0" smtClean="0"/>
              <a:t>…)</a:t>
            </a:r>
          </a:p>
          <a:p>
            <a:endParaRPr lang="ru-RU" sz="1600" dirty="0"/>
          </a:p>
          <a:p>
            <a:r>
              <a:rPr lang="ru-RU" sz="1600" dirty="0"/>
              <a:t>Предложение о семье, афоризм или пословица. (Вся семья вместе — и душа на месте. В семье согласно, так идёт дело прекрасно. Я люблю свою семью</a:t>
            </a:r>
            <a:r>
              <a:rPr lang="ru-RU" sz="1600" dirty="0" smtClean="0"/>
              <a:t>.)</a:t>
            </a:r>
          </a:p>
          <a:p>
            <a:endParaRPr lang="ru-RU" sz="1600" dirty="0"/>
          </a:p>
          <a:p>
            <a:r>
              <a:rPr lang="ru-RU" sz="1600" dirty="0"/>
              <a:t>Синоним, или, как по-другому можно назвать семью (Мой дом! Любимая. Родная).</a:t>
            </a:r>
          </a:p>
          <a:p>
            <a:endParaRPr lang="ru-RU" dirty="0"/>
          </a:p>
        </p:txBody>
      </p:sp>
      <p:sp>
        <p:nvSpPr>
          <p:cNvPr id="4" name="Нижний колонтитул 3"/>
          <p:cNvSpPr>
            <a:spLocks noGrp="1"/>
          </p:cNvSpPr>
          <p:nvPr>
            <p:ph type="ftr" sz="quarter" idx="11"/>
          </p:nvPr>
        </p:nvSpPr>
        <p:spPr/>
        <p:txBody>
          <a:bodyPr/>
          <a:lstStyle/>
          <a:p>
            <a:pPr>
              <a:defRPr/>
            </a:pPr>
            <a:r>
              <a:rPr lang="en-US" smtClean="0"/>
              <a:t>www.themegallery.com</a:t>
            </a:r>
            <a:endParaRPr lang="en-US"/>
          </a:p>
        </p:txBody>
      </p:sp>
      <p:sp>
        <p:nvSpPr>
          <p:cNvPr id="2" name="Заголовок 1"/>
          <p:cNvSpPr>
            <a:spLocks noGrp="1"/>
          </p:cNvSpPr>
          <p:nvPr>
            <p:ph type="title"/>
          </p:nvPr>
        </p:nvSpPr>
        <p:spPr/>
        <p:txBody>
          <a:bodyPr/>
          <a:lstStyle/>
          <a:p>
            <a:r>
              <a:rPr lang="ru-RU" sz="2400" dirty="0" smtClean="0"/>
              <a:t>Составить </a:t>
            </a:r>
            <a:r>
              <a:rPr lang="ru-RU" sz="2400" dirty="0" err="1" smtClean="0"/>
              <a:t>синквейн</a:t>
            </a:r>
            <a:r>
              <a:rPr lang="ru-RU" sz="2400" dirty="0" smtClean="0"/>
              <a:t> на тему семья</a:t>
            </a:r>
            <a:endParaRPr lang="ru-RU" sz="2400" dirty="0"/>
          </a:p>
        </p:txBody>
      </p:sp>
    </p:spTree>
    <p:extLst>
      <p:ext uri="{BB962C8B-B14F-4D97-AF65-F5344CB8AC3E}">
        <p14:creationId xmlns:p14="http://schemas.microsoft.com/office/powerpoint/2010/main" val="10239916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Содержимое 2"/>
          <p:cNvSpPr>
            <a:spLocks noGrp="1"/>
          </p:cNvSpPr>
          <p:nvPr>
            <p:ph idx="1"/>
          </p:nvPr>
        </p:nvSpPr>
        <p:spPr>
          <a:xfrm>
            <a:off x="179388" y="1412875"/>
            <a:ext cx="8964612" cy="5256213"/>
          </a:xfrm>
        </p:spPr>
        <p:txBody>
          <a:bodyPr>
            <a:normAutofit fontScale="92500" lnSpcReduction="10000"/>
          </a:bodyPr>
          <a:lstStyle/>
          <a:p>
            <a:pPr>
              <a:buFontTx/>
              <a:buNone/>
            </a:pPr>
            <a:r>
              <a:rPr lang="ru-RU" sz="2000" smtClean="0">
                <a:solidFill>
                  <a:srgbClr val="003300"/>
                </a:solidFill>
              </a:rPr>
              <a:t>Первая строка — </a:t>
            </a:r>
            <a:r>
              <a:rPr lang="ru-RU" sz="2000" i="1" smtClean="0">
                <a:solidFill>
                  <a:srgbClr val="003300"/>
                </a:solidFill>
              </a:rPr>
              <a:t>тема синквейна</a:t>
            </a:r>
            <a:r>
              <a:rPr lang="ru-RU" sz="2000" smtClean="0">
                <a:solidFill>
                  <a:srgbClr val="003300"/>
                </a:solidFill>
              </a:rPr>
              <a:t>, заключает в себе одно слово (обычно </a:t>
            </a:r>
            <a:r>
              <a:rPr lang="ru-RU" sz="2000" smtClean="0">
                <a:solidFill>
                  <a:srgbClr val="003300"/>
                </a:solidFill>
                <a:hlinkClick r:id="rId3" tooltip="Имя существительное"/>
              </a:rPr>
              <a:t>существительное</a:t>
            </a:r>
            <a:r>
              <a:rPr lang="ru-RU" sz="2000" smtClean="0">
                <a:solidFill>
                  <a:srgbClr val="003300"/>
                </a:solidFill>
              </a:rPr>
              <a:t> или </a:t>
            </a:r>
            <a:r>
              <a:rPr lang="ru-RU" sz="2000" smtClean="0">
                <a:solidFill>
                  <a:srgbClr val="003300"/>
                </a:solidFill>
                <a:hlinkClick r:id="rId4" tooltip="Местоимение"/>
              </a:rPr>
              <a:t>местоимение</a:t>
            </a:r>
            <a:r>
              <a:rPr lang="ru-RU" sz="2000" smtClean="0">
                <a:solidFill>
                  <a:srgbClr val="003300"/>
                </a:solidFill>
              </a:rPr>
              <a:t>), которое обозначает объект или предмет, о котором пойдет речь.</a:t>
            </a:r>
          </a:p>
          <a:p>
            <a:pPr>
              <a:buFontTx/>
              <a:buNone/>
            </a:pPr>
            <a:r>
              <a:rPr lang="ru-RU" sz="2000" smtClean="0">
                <a:solidFill>
                  <a:srgbClr val="003300"/>
                </a:solidFill>
              </a:rPr>
              <a:t>Вторая строка — два слова (чаще всего </a:t>
            </a:r>
            <a:r>
              <a:rPr lang="ru-RU" sz="2000" smtClean="0">
                <a:solidFill>
                  <a:srgbClr val="003300"/>
                </a:solidFill>
                <a:hlinkClick r:id="rId5" tooltip="Имя прилагательное"/>
              </a:rPr>
              <a:t>прилагательные</a:t>
            </a:r>
            <a:r>
              <a:rPr lang="ru-RU" sz="2000" smtClean="0">
                <a:solidFill>
                  <a:srgbClr val="003300"/>
                </a:solidFill>
              </a:rPr>
              <a:t> или </a:t>
            </a:r>
            <a:r>
              <a:rPr lang="ru-RU" sz="2000" smtClean="0">
                <a:solidFill>
                  <a:srgbClr val="003300"/>
                </a:solidFill>
                <a:hlinkClick r:id="rId6" tooltip="Причастие (лингвистика)"/>
              </a:rPr>
              <a:t>причастия</a:t>
            </a:r>
            <a:r>
              <a:rPr lang="ru-RU" sz="2000" smtClean="0">
                <a:solidFill>
                  <a:srgbClr val="003300"/>
                </a:solidFill>
              </a:rPr>
              <a:t>), они дают </a:t>
            </a:r>
            <a:r>
              <a:rPr lang="ru-RU" sz="2000" i="1" smtClean="0">
                <a:solidFill>
                  <a:srgbClr val="003300"/>
                </a:solidFill>
              </a:rPr>
              <a:t>описание признаков и свойств</a:t>
            </a:r>
            <a:r>
              <a:rPr lang="ru-RU" sz="2000" smtClean="0">
                <a:solidFill>
                  <a:srgbClr val="003300"/>
                </a:solidFill>
              </a:rPr>
              <a:t> выбранного в синквейне предмета или объекта.</a:t>
            </a:r>
          </a:p>
          <a:p>
            <a:pPr>
              <a:buFontTx/>
              <a:buNone/>
            </a:pPr>
            <a:r>
              <a:rPr lang="ru-RU" sz="2000" smtClean="0">
                <a:solidFill>
                  <a:srgbClr val="003300"/>
                </a:solidFill>
              </a:rPr>
              <a:t>Третья строка — образована тремя </a:t>
            </a:r>
            <a:r>
              <a:rPr lang="ru-RU" sz="2000" smtClean="0">
                <a:solidFill>
                  <a:srgbClr val="003300"/>
                </a:solidFill>
                <a:hlinkClick r:id="rId7" tooltip="Глагол"/>
              </a:rPr>
              <a:t>глаголами</a:t>
            </a:r>
            <a:r>
              <a:rPr lang="ru-RU" sz="2000" smtClean="0">
                <a:solidFill>
                  <a:srgbClr val="003300"/>
                </a:solidFill>
              </a:rPr>
              <a:t> или </a:t>
            </a:r>
            <a:r>
              <a:rPr lang="ru-RU" sz="2000" smtClean="0">
                <a:solidFill>
                  <a:srgbClr val="003300"/>
                </a:solidFill>
                <a:hlinkClick r:id="rId8" tooltip="Деепричастие"/>
              </a:rPr>
              <a:t>деепричастиями</a:t>
            </a:r>
            <a:r>
              <a:rPr lang="ru-RU" sz="2000" smtClean="0">
                <a:solidFill>
                  <a:srgbClr val="003300"/>
                </a:solidFill>
              </a:rPr>
              <a:t>, описывающими </a:t>
            </a:r>
            <a:r>
              <a:rPr lang="ru-RU" sz="2000" i="1" smtClean="0">
                <a:solidFill>
                  <a:srgbClr val="003300"/>
                </a:solidFill>
              </a:rPr>
              <a:t>характерные действия</a:t>
            </a:r>
            <a:r>
              <a:rPr lang="ru-RU" sz="2000" smtClean="0">
                <a:solidFill>
                  <a:srgbClr val="003300"/>
                </a:solidFill>
              </a:rPr>
              <a:t> объекта.</a:t>
            </a:r>
          </a:p>
          <a:p>
            <a:pPr>
              <a:buFontTx/>
              <a:buNone/>
            </a:pPr>
            <a:r>
              <a:rPr lang="ru-RU" sz="2000" smtClean="0">
                <a:solidFill>
                  <a:srgbClr val="003300"/>
                </a:solidFill>
              </a:rPr>
              <a:t>Четвертая строка — фраза из четырёх слов, выражающая </a:t>
            </a:r>
            <a:r>
              <a:rPr lang="ru-RU" sz="2000" i="1" smtClean="0">
                <a:solidFill>
                  <a:srgbClr val="003300"/>
                </a:solidFill>
              </a:rPr>
              <a:t>личное отношение</a:t>
            </a:r>
            <a:r>
              <a:rPr lang="ru-RU" sz="2000" smtClean="0">
                <a:solidFill>
                  <a:srgbClr val="003300"/>
                </a:solidFill>
              </a:rPr>
              <a:t> автора синквейна к описываемому предмету или объекту.</a:t>
            </a:r>
          </a:p>
          <a:p>
            <a:pPr>
              <a:buFontTx/>
              <a:buNone/>
            </a:pPr>
            <a:r>
              <a:rPr lang="ru-RU" sz="2000" smtClean="0">
                <a:solidFill>
                  <a:srgbClr val="003300"/>
                </a:solidFill>
              </a:rPr>
              <a:t>Пятая строка — одно </a:t>
            </a:r>
            <a:r>
              <a:rPr lang="ru-RU" sz="2000" i="1" smtClean="0">
                <a:solidFill>
                  <a:srgbClr val="003300"/>
                </a:solidFill>
              </a:rPr>
              <a:t>слово-</a:t>
            </a:r>
            <a:r>
              <a:rPr lang="ru-RU" sz="2000" i="1" smtClean="0">
                <a:solidFill>
                  <a:srgbClr val="003300"/>
                </a:solidFill>
                <a:hlinkClick r:id="rId9" tooltip="Резюме"/>
              </a:rPr>
              <a:t>резюме</a:t>
            </a:r>
            <a:r>
              <a:rPr lang="ru-RU" sz="2000" smtClean="0">
                <a:solidFill>
                  <a:srgbClr val="003300"/>
                </a:solidFill>
              </a:rPr>
              <a:t>, характеризующее </a:t>
            </a:r>
            <a:r>
              <a:rPr lang="ru-RU" sz="2000" i="1" smtClean="0">
                <a:solidFill>
                  <a:srgbClr val="003300"/>
                </a:solidFill>
              </a:rPr>
              <a:t>суть</a:t>
            </a:r>
            <a:r>
              <a:rPr lang="ru-RU" sz="2000" smtClean="0">
                <a:solidFill>
                  <a:srgbClr val="003300"/>
                </a:solidFill>
              </a:rPr>
              <a:t> предмета или объекта.</a:t>
            </a:r>
          </a:p>
          <a:p>
            <a:pPr>
              <a:buFontTx/>
              <a:buNone/>
            </a:pPr>
            <a:r>
              <a:rPr lang="ru-RU" sz="2000" smtClean="0">
                <a:solidFill>
                  <a:srgbClr val="003300"/>
                </a:solidFill>
              </a:rPr>
              <a:t>Чёткое соблюдение правил написания синквейна не обязательно. Например, для улучшения текста в четвёртой строке можно использовать три или пять слов, а в пятой строке — два слова. Возможны варианты использования и других частей речи.</a:t>
            </a:r>
          </a:p>
        </p:txBody>
      </p:sp>
      <p:sp>
        <p:nvSpPr>
          <p:cNvPr id="116739" name="Нижний колонтитул 3"/>
          <p:cNvSpPr>
            <a:spLocks noGrp="1"/>
          </p:cNvSpPr>
          <p:nvPr>
            <p:ph type="ftr" sz="quarter" idx="11"/>
          </p:nvPr>
        </p:nvSpPr>
        <p:spPr>
          <a:noFill/>
        </p:spPr>
        <p:txBody>
          <a:bodyPr/>
          <a:lstStyle/>
          <a:p>
            <a:r>
              <a:rPr lang="en-US" smtClean="0"/>
              <a:t>www.themegallery.com</a:t>
            </a:r>
          </a:p>
        </p:txBody>
      </p:sp>
      <p:sp>
        <p:nvSpPr>
          <p:cNvPr id="116737" name="Заголовок 1"/>
          <p:cNvSpPr>
            <a:spLocks noGrp="1"/>
          </p:cNvSpPr>
          <p:nvPr>
            <p:ph type="title"/>
          </p:nvPr>
        </p:nvSpPr>
        <p:spPr/>
        <p:txBody>
          <a:bodyPr/>
          <a:lstStyle/>
          <a:p>
            <a:pPr algn="ctr"/>
            <a:r>
              <a:rPr lang="ru-RU" sz="4000" smtClean="0"/>
              <a:t>Синквейн </a:t>
            </a:r>
            <a:endParaRPr lang="ru-RU" smtClean="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2" name="Содержимое 6"/>
          <p:cNvSpPr>
            <a:spLocks noGrp="1"/>
          </p:cNvSpPr>
          <p:nvPr>
            <p:ph idx="1"/>
          </p:nvPr>
        </p:nvSpPr>
        <p:spPr/>
        <p:txBody>
          <a:bodyPr>
            <a:normAutofit lnSpcReduction="10000"/>
          </a:bodyPr>
          <a:lstStyle/>
          <a:p>
            <a:pPr>
              <a:buFont typeface="Wingdings" pitchFamily="2" charset="2"/>
              <a:buChar char="ü"/>
            </a:pPr>
            <a:r>
              <a:rPr lang="ru-RU" sz="2000" smtClean="0">
                <a:solidFill>
                  <a:srgbClr val="003300"/>
                </a:solidFill>
              </a:rPr>
              <a:t>Если вы испытываете затруднения в работе по развитию речи, то планируйте этот вид деятельности не иногда, не часто, а очень часто. Через 5 лет станет легче.</a:t>
            </a:r>
          </a:p>
          <a:p>
            <a:pPr>
              <a:buFont typeface="Wingdings" pitchFamily="2" charset="2"/>
              <a:buChar char="ü"/>
            </a:pPr>
            <a:r>
              <a:rPr lang="ru-RU" sz="2000" smtClean="0">
                <a:solidFill>
                  <a:srgbClr val="003300"/>
                </a:solidFill>
              </a:rPr>
              <a:t>Никогда не отвечайте сами на свой же вопрос. Терпите, и вы дождетесь того, что на него станут отвечать ваши дети. Помогать можно только ещё одним вопросом, или двумя, или десятью… Но знайте: количество вопросов обратно пропорционально уровню мастерства.</a:t>
            </a:r>
          </a:p>
          <a:p>
            <a:pPr>
              <a:buFont typeface="Wingdings" pitchFamily="2" charset="2"/>
              <a:buChar char="ü"/>
            </a:pPr>
            <a:r>
              <a:rPr lang="ru-RU" sz="2000" smtClean="0">
                <a:solidFill>
                  <a:srgbClr val="003300"/>
                </a:solidFill>
              </a:rPr>
              <a:t>Никогда не задавайте вопрос, на который можно ответить «да», или «нет». Это не имеет смысла.</a:t>
            </a:r>
          </a:p>
          <a:p>
            <a:pPr>
              <a:buFont typeface="Wingdings" pitchFamily="2" charset="2"/>
              <a:buChar char="ü"/>
            </a:pPr>
            <a:r>
              <a:rPr lang="ru-RU" sz="2000" smtClean="0">
                <a:solidFill>
                  <a:srgbClr val="003300"/>
                </a:solidFill>
              </a:rPr>
              <a:t>После проведения занятия просмотрите конспект еще раз, вспомните все вопросы, которые вы задавали детям, и замените его одним более точным.</a:t>
            </a:r>
          </a:p>
          <a:p>
            <a:pPr>
              <a:buFont typeface="Wingdings" pitchFamily="2" charset="2"/>
              <a:buChar char="ü"/>
            </a:pPr>
            <a:r>
              <a:rPr lang="ru-RU" sz="2000" smtClean="0">
                <a:solidFill>
                  <a:srgbClr val="003300"/>
                </a:solidFill>
              </a:rPr>
              <a:t>Если рассказ не получился или получился с трудом – улыбнитесь, ведь это здорово, потому что успех впереди.</a:t>
            </a:r>
            <a:endParaRPr lang="ru-RU" smtClean="0">
              <a:solidFill>
                <a:srgbClr val="003300"/>
              </a:solidFill>
            </a:endParaRPr>
          </a:p>
        </p:txBody>
      </p:sp>
      <p:sp>
        <p:nvSpPr>
          <p:cNvPr id="119810" name="Нижний колонтитул 3"/>
          <p:cNvSpPr>
            <a:spLocks noGrp="1"/>
          </p:cNvSpPr>
          <p:nvPr>
            <p:ph type="ftr" sz="quarter" idx="11"/>
          </p:nvPr>
        </p:nvSpPr>
        <p:spPr>
          <a:noFill/>
        </p:spPr>
        <p:txBody>
          <a:bodyPr/>
          <a:lstStyle/>
          <a:p>
            <a:r>
              <a:rPr lang="en-US" smtClean="0"/>
              <a:t>www.themegallery.com</a:t>
            </a:r>
          </a:p>
        </p:txBody>
      </p:sp>
      <p:sp>
        <p:nvSpPr>
          <p:cNvPr id="119809" name="Заголовок 1"/>
          <p:cNvSpPr>
            <a:spLocks noGrp="1"/>
          </p:cNvSpPr>
          <p:nvPr>
            <p:ph type="title"/>
          </p:nvPr>
        </p:nvSpPr>
        <p:spPr>
          <a:xfrm>
            <a:off x="395288" y="333375"/>
            <a:ext cx="8229600" cy="746125"/>
          </a:xfrm>
        </p:spPr>
        <p:txBody>
          <a:bodyPr>
            <a:normAutofit fontScale="90000"/>
          </a:bodyPr>
          <a:lstStyle/>
          <a:p>
            <a:pPr algn="ctr"/>
            <a:r>
              <a:rPr lang="ru-RU" sz="3200" smtClean="0"/>
              <a:t>Правила для смелых и упорных педагогов</a:t>
            </a:r>
          </a:p>
        </p:txBody>
      </p:sp>
      <p:sp>
        <p:nvSpPr>
          <p:cNvPr id="5" name="Прямоугольник 4"/>
          <p:cNvSpPr/>
          <p:nvPr/>
        </p:nvSpPr>
        <p:spPr>
          <a:xfrm>
            <a:off x="7072313" y="1214438"/>
            <a:ext cx="2071687" cy="21431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ижний колонтитул 1"/>
          <p:cNvSpPr>
            <a:spLocks noGrp="1"/>
          </p:cNvSpPr>
          <p:nvPr>
            <p:ph type="ftr" sz="quarter" idx="11"/>
          </p:nvPr>
        </p:nvSpPr>
        <p:spPr/>
        <p:txBody>
          <a:bodyPr/>
          <a:lstStyle/>
          <a:p>
            <a:pPr>
              <a:defRPr/>
            </a:pPr>
            <a:r>
              <a:rPr lang="en-US" smtClean="0"/>
              <a:t>www.themegallery.com</a:t>
            </a:r>
            <a:endParaRPr lang="en-US"/>
          </a:p>
        </p:txBody>
      </p:sp>
      <p:sp>
        <p:nvSpPr>
          <p:cNvPr id="7" name="Rectangle 10"/>
          <p:cNvSpPr>
            <a:spLocks noChangeArrowheads="1"/>
          </p:cNvSpPr>
          <p:nvPr/>
        </p:nvSpPr>
        <p:spPr bwMode="auto">
          <a:xfrm>
            <a:off x="0" y="285728"/>
            <a:ext cx="5715000" cy="1600438"/>
          </a:xfrm>
          <a:prstGeom prst="rect">
            <a:avLst/>
          </a:prstGeom>
          <a:noFill/>
          <a:ln w="9525">
            <a:noFill/>
            <a:miter lim="800000"/>
            <a:headEnd/>
            <a:tailEnd/>
          </a:ln>
        </p:spPr>
        <p:txBody>
          <a:bodyPr wrap="square" anchor="ctr">
            <a:spAutoFit/>
          </a:bodyPr>
          <a:lstStyle/>
          <a:p>
            <a:pPr algn="ctr" eaLnBrk="0" hangingPunct="0"/>
            <a:r>
              <a:rPr lang="ru-RU" sz="4000" b="1" i="1" dirty="0">
                <a:solidFill>
                  <a:srgbClr val="0070C0"/>
                </a:solidFill>
                <a:cs typeface="Times New Roman" pitchFamily="18" charset="0"/>
              </a:rPr>
              <a:t>   Спасибо за внимание!</a:t>
            </a:r>
            <a:endParaRPr lang="ru-RU" sz="4000" b="1" dirty="0">
              <a:solidFill>
                <a:srgbClr val="0070C0"/>
              </a:solidFill>
            </a:endParaRPr>
          </a:p>
          <a:p>
            <a:pPr algn="l" eaLnBrk="0" hangingPunct="0"/>
            <a:endParaRPr lang="ru-RU" b="1" dirty="0"/>
          </a:p>
        </p:txBody>
      </p:sp>
      <p:pic>
        <p:nvPicPr>
          <p:cNvPr id="2050" name="Picture 2" descr="http://img.taopic.com/uploads/allimg/130621/318768-13062115050059.jpg"/>
          <p:cNvPicPr>
            <a:picLocks noChangeAspect="1" noChangeArrowheads="1"/>
          </p:cNvPicPr>
          <p:nvPr/>
        </p:nvPicPr>
        <p:blipFill>
          <a:blip r:embed="rId2"/>
          <a:srcRect/>
          <a:stretch>
            <a:fillRect/>
          </a:stretch>
        </p:blipFill>
        <p:spPr bwMode="auto">
          <a:xfrm>
            <a:off x="3428992" y="1571612"/>
            <a:ext cx="5715008" cy="4760602"/>
          </a:xfrm>
          <a:prstGeom prst="rect">
            <a:avLst/>
          </a:prstGeo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Заголовок 4"/>
          <p:cNvSpPr txBox="1">
            <a:spLocks/>
          </p:cNvSpPr>
          <p:nvPr/>
        </p:nvSpPr>
        <p:spPr>
          <a:xfrm>
            <a:off x="357188" y="571500"/>
            <a:ext cx="8405812" cy="1009650"/>
          </a:xfrm>
          <a:prstGeom prst="rect">
            <a:avLst/>
          </a:prstGeom>
        </p:spPr>
        <p:txBody>
          <a:bodyPr vert="horz" rtlCol="0" anchor="ctr">
            <a:noAutofit/>
            <a:scene3d>
              <a:camera prst="orthographicFront"/>
              <a:lightRig rig="soft" dir="t"/>
            </a:scene3d>
            <a:sp3d prstMaterial="softEdge">
              <a:bevelT w="25400" h="25400"/>
            </a:sp3d>
          </a:bodyPr>
          <a:lstStyle/>
          <a:p>
            <a:pPr marL="0" marR="0" lvl="0" indent="0" algn="just" defTabSz="914400" rtl="0" eaLnBrk="1" fontAlgn="auto" latinLnBrk="0" hangingPunct="1">
              <a:lnSpc>
                <a:spcPct val="100000"/>
              </a:lnSpc>
              <a:spcBef>
                <a:spcPct val="0"/>
              </a:spcBef>
              <a:spcAft>
                <a:spcPts val="0"/>
              </a:spcAft>
              <a:buClrTx/>
              <a:buSzTx/>
              <a:buFontTx/>
              <a:buNone/>
              <a:tabLst/>
              <a:defRPr/>
            </a:pPr>
            <a:r>
              <a:rPr kumimoji="0" lang="ru-RU" sz="2400" b="1" i="0" u="none" strike="noStrike" kern="1200" cap="none" spc="0" normalizeH="0" baseline="0" noProof="0" dirty="0" smtClean="0">
                <a:ln>
                  <a:noFill/>
                </a:ln>
                <a:solidFill>
                  <a:srgbClr val="7030A0"/>
                </a:solidFill>
                <a:effectLst>
                  <a:outerShdw blurRad="31750" dist="25400" dir="5400000" algn="tl" rotWithShape="0">
                    <a:srgbClr val="000000">
                      <a:alpha val="25000"/>
                    </a:srgbClr>
                  </a:outerShdw>
                </a:effectLst>
                <a:uLnTx/>
                <a:uFillTx/>
                <a:latin typeface="+mj-lt"/>
                <a:ea typeface="+mj-ea"/>
                <a:cs typeface="Times New Roman" pitchFamily="18" charset="0"/>
              </a:rPr>
              <a:t>                               Актуализация</a:t>
            </a:r>
            <a:r>
              <a:rPr kumimoji="0" lang="ru-RU" sz="1600" b="1" i="0" u="none" strike="noStrike" kern="1200" cap="none" spc="0" normalizeH="0" baseline="0" noProof="0" dirty="0" smtClean="0">
                <a:ln>
                  <a:noFill/>
                </a:ln>
                <a:solidFill>
                  <a:schemeClr val="tx2"/>
                </a:solidFill>
                <a:effectLst>
                  <a:outerShdw blurRad="31750" dist="25400" dir="5400000" algn="tl" rotWithShape="0">
                    <a:srgbClr val="000000">
                      <a:alpha val="25000"/>
                    </a:srgbClr>
                  </a:outerShdw>
                </a:effectLst>
                <a:uLnTx/>
                <a:uFillTx/>
                <a:latin typeface="+mj-lt"/>
                <a:ea typeface="+mj-ea"/>
                <a:cs typeface="Times New Roman" pitchFamily="18" charset="0"/>
              </a:rPr>
              <a:t/>
            </a:r>
            <a:br>
              <a:rPr kumimoji="0" lang="ru-RU" sz="1600" b="1" i="0" u="none" strike="noStrike" kern="1200" cap="none" spc="0" normalizeH="0" baseline="0" noProof="0" dirty="0" smtClean="0">
                <a:ln>
                  <a:noFill/>
                </a:ln>
                <a:solidFill>
                  <a:schemeClr val="tx2"/>
                </a:solidFill>
                <a:effectLst>
                  <a:outerShdw blurRad="31750" dist="25400" dir="5400000" algn="tl" rotWithShape="0">
                    <a:srgbClr val="000000">
                      <a:alpha val="25000"/>
                    </a:srgbClr>
                  </a:outerShdw>
                </a:effectLst>
                <a:uLnTx/>
                <a:uFillTx/>
                <a:latin typeface="+mj-lt"/>
                <a:ea typeface="+mj-ea"/>
                <a:cs typeface="Times New Roman" pitchFamily="18" charset="0"/>
              </a:rPr>
            </a:br>
            <a:r>
              <a:rPr kumimoji="0" lang="ru-RU" sz="1600" b="1" i="0" u="none" strike="noStrike" kern="1200" cap="none" spc="0" normalizeH="0" baseline="0" noProof="0" dirty="0" smtClean="0">
                <a:ln>
                  <a:noFill/>
                </a:ln>
                <a:solidFill>
                  <a:srgbClr val="0033CC"/>
                </a:solidFill>
                <a:effectLst>
                  <a:outerShdw blurRad="31750" dist="25400" dir="5400000" algn="tl" rotWithShape="0">
                    <a:srgbClr val="000000">
                      <a:alpha val="25000"/>
                    </a:srgbClr>
                  </a:outerShdw>
                </a:effectLst>
                <a:uLnTx/>
                <a:uFillTx/>
                <a:latin typeface="+mj-lt"/>
                <a:ea typeface="+mj-ea"/>
                <a:cs typeface="Times New Roman" pitchFamily="18" charset="0"/>
              </a:rPr>
              <a:t>Одним из важнейших  показателей речевого развития ребенка, является развитие связной речи. Только в связной речи в диалоге, монологе, рассказывании и пересказе можно четко проследить все основные аспекты, характеризующие нашу речь</a:t>
            </a:r>
            <a:r>
              <a:rPr kumimoji="0" lang="ru-RU" sz="1600" b="1" i="0" u="none" strike="noStrike" kern="1200" cap="none" spc="0" normalizeH="0" baseline="0" noProof="0" dirty="0" smtClean="0">
                <a:ln>
                  <a:noFill/>
                </a:ln>
                <a:solidFill>
                  <a:schemeClr val="tx2"/>
                </a:solidFill>
                <a:effectLst>
                  <a:outerShdw blurRad="31750" dist="25400" dir="5400000" algn="tl" rotWithShape="0">
                    <a:srgbClr val="000000">
                      <a:alpha val="25000"/>
                    </a:srgbClr>
                  </a:outerShdw>
                </a:effectLst>
                <a:uLnTx/>
                <a:uFillTx/>
                <a:latin typeface="+mj-lt"/>
                <a:ea typeface="+mj-ea"/>
                <a:cs typeface="Times New Roman" pitchFamily="18" charset="0"/>
              </a:rPr>
              <a:t> </a:t>
            </a:r>
          </a:p>
        </p:txBody>
      </p:sp>
      <p:sp>
        <p:nvSpPr>
          <p:cNvPr id="13" name="Овал 12"/>
          <p:cNvSpPr/>
          <p:nvPr/>
        </p:nvSpPr>
        <p:spPr>
          <a:xfrm>
            <a:off x="3500438" y="3357563"/>
            <a:ext cx="1714500" cy="1271587"/>
          </a:xfrm>
          <a:prstGeom prst="ellipse">
            <a:avLst/>
          </a:prstGeom>
          <a:solidFill>
            <a:srgbClr val="FFFF00"/>
          </a:solidFill>
          <a:ln>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ru-RU" sz="1600" b="1" dirty="0">
                <a:solidFill>
                  <a:srgbClr val="7030A0"/>
                </a:solidFill>
              </a:rPr>
              <a:t>Связная речь</a:t>
            </a:r>
          </a:p>
        </p:txBody>
      </p:sp>
      <p:sp>
        <p:nvSpPr>
          <p:cNvPr id="14" name="Овал 13"/>
          <p:cNvSpPr/>
          <p:nvPr/>
        </p:nvSpPr>
        <p:spPr>
          <a:xfrm>
            <a:off x="5286375" y="2286000"/>
            <a:ext cx="2643188" cy="914400"/>
          </a:xfrm>
          <a:prstGeom prst="ellipse">
            <a:avLst/>
          </a:prstGeom>
          <a:solidFill>
            <a:schemeClr val="tx2">
              <a:lumMod val="40000"/>
              <a:lumOff val="60000"/>
            </a:schemeClr>
          </a:solidFill>
          <a:ln>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ru-RU" sz="1400" dirty="0">
                <a:solidFill>
                  <a:srgbClr val="7030A0"/>
                </a:solidFill>
                <a:cs typeface="Times New Roman" pitchFamily="18" charset="0"/>
              </a:rPr>
              <a:t>уровень словообразования</a:t>
            </a:r>
            <a:endParaRPr lang="ru-RU" sz="1400" dirty="0">
              <a:solidFill>
                <a:srgbClr val="7030A0"/>
              </a:solidFill>
            </a:endParaRPr>
          </a:p>
        </p:txBody>
      </p:sp>
      <p:sp>
        <p:nvSpPr>
          <p:cNvPr id="15" name="Овал 14"/>
          <p:cNvSpPr/>
          <p:nvPr/>
        </p:nvSpPr>
        <p:spPr>
          <a:xfrm>
            <a:off x="5429250" y="3500438"/>
            <a:ext cx="2714625" cy="914400"/>
          </a:xfrm>
          <a:prstGeom prst="ellipse">
            <a:avLst/>
          </a:prstGeom>
          <a:solidFill>
            <a:schemeClr val="tx2">
              <a:lumMod val="40000"/>
              <a:lumOff val="60000"/>
            </a:schemeClr>
          </a:solidFill>
          <a:ln>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ru-RU" sz="1400" dirty="0">
                <a:solidFill>
                  <a:srgbClr val="7030A0"/>
                </a:solidFill>
                <a:cs typeface="Times New Roman" pitchFamily="18" charset="0"/>
              </a:rPr>
              <a:t>уровень развития автоматизированной речи</a:t>
            </a:r>
            <a:endParaRPr lang="ru-RU" sz="1400" dirty="0">
              <a:solidFill>
                <a:srgbClr val="7030A0"/>
              </a:solidFill>
            </a:endParaRPr>
          </a:p>
        </p:txBody>
      </p:sp>
      <p:sp>
        <p:nvSpPr>
          <p:cNvPr id="16" name="Овал 15"/>
          <p:cNvSpPr/>
          <p:nvPr/>
        </p:nvSpPr>
        <p:spPr>
          <a:xfrm>
            <a:off x="5000625" y="4643438"/>
            <a:ext cx="2571750" cy="914400"/>
          </a:xfrm>
          <a:prstGeom prst="ellipse">
            <a:avLst/>
          </a:prstGeom>
          <a:solidFill>
            <a:schemeClr val="tx2">
              <a:lumMod val="40000"/>
              <a:lumOff val="60000"/>
            </a:schemeClr>
          </a:solidFill>
          <a:ln>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ru-RU" sz="1400" dirty="0">
                <a:solidFill>
                  <a:srgbClr val="7030A0"/>
                </a:solidFill>
                <a:cs typeface="Times New Roman" pitchFamily="18" charset="0"/>
              </a:rPr>
              <a:t>кругозор, эмоциональность и т. д.</a:t>
            </a:r>
            <a:endParaRPr lang="ru-RU" sz="1400" dirty="0">
              <a:solidFill>
                <a:srgbClr val="7030A0"/>
              </a:solidFill>
            </a:endParaRPr>
          </a:p>
        </p:txBody>
      </p:sp>
      <p:sp>
        <p:nvSpPr>
          <p:cNvPr id="17" name="Овал 16"/>
          <p:cNvSpPr/>
          <p:nvPr/>
        </p:nvSpPr>
        <p:spPr>
          <a:xfrm>
            <a:off x="1214438" y="4786313"/>
            <a:ext cx="2428875" cy="914400"/>
          </a:xfrm>
          <a:prstGeom prst="ellipse">
            <a:avLst/>
          </a:prstGeom>
          <a:solidFill>
            <a:schemeClr val="tx2">
              <a:lumMod val="40000"/>
              <a:lumOff val="60000"/>
            </a:schemeClr>
          </a:solidFill>
          <a:ln>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ru-RU" sz="1400" dirty="0">
                <a:solidFill>
                  <a:srgbClr val="7030A0"/>
                </a:solidFill>
                <a:cs typeface="Times New Roman" pitchFamily="18" charset="0"/>
              </a:rPr>
              <a:t>уровень грамматического строя речи</a:t>
            </a:r>
            <a:endParaRPr lang="ru-RU" sz="1400" dirty="0">
              <a:solidFill>
                <a:srgbClr val="7030A0"/>
              </a:solidFill>
            </a:endParaRPr>
          </a:p>
        </p:txBody>
      </p:sp>
      <p:sp>
        <p:nvSpPr>
          <p:cNvPr id="18" name="Овал 17"/>
          <p:cNvSpPr/>
          <p:nvPr/>
        </p:nvSpPr>
        <p:spPr>
          <a:xfrm>
            <a:off x="785813" y="3500438"/>
            <a:ext cx="2357437" cy="914400"/>
          </a:xfrm>
          <a:prstGeom prst="ellipse">
            <a:avLst/>
          </a:prstGeom>
          <a:solidFill>
            <a:schemeClr val="tx2">
              <a:lumMod val="40000"/>
              <a:lumOff val="60000"/>
            </a:schemeClr>
          </a:solidFill>
          <a:ln>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ru-RU" sz="1400" dirty="0">
                <a:solidFill>
                  <a:srgbClr val="7030A0"/>
                </a:solidFill>
                <a:cs typeface="Times New Roman" pitchFamily="18" charset="0"/>
              </a:rPr>
              <a:t>фонематические представления</a:t>
            </a:r>
            <a:endParaRPr lang="ru-RU" sz="1400" dirty="0">
              <a:solidFill>
                <a:srgbClr val="7030A0"/>
              </a:solidFill>
            </a:endParaRPr>
          </a:p>
        </p:txBody>
      </p:sp>
      <p:sp>
        <p:nvSpPr>
          <p:cNvPr id="19" name="Овал 18"/>
          <p:cNvSpPr/>
          <p:nvPr/>
        </p:nvSpPr>
        <p:spPr>
          <a:xfrm>
            <a:off x="785813" y="2357438"/>
            <a:ext cx="2643187" cy="914400"/>
          </a:xfrm>
          <a:prstGeom prst="ellipse">
            <a:avLst/>
          </a:prstGeom>
          <a:solidFill>
            <a:schemeClr val="tx2">
              <a:lumMod val="40000"/>
              <a:lumOff val="60000"/>
            </a:schemeClr>
          </a:solidFill>
          <a:ln>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ru-RU" sz="1400" dirty="0">
                <a:solidFill>
                  <a:srgbClr val="7030A0"/>
                </a:solidFill>
                <a:cs typeface="Times New Roman" pitchFamily="18" charset="0"/>
              </a:rPr>
              <a:t>фонематический анализ и синтез</a:t>
            </a:r>
            <a:endParaRPr lang="ru-RU" sz="1400" dirty="0">
              <a:solidFill>
                <a:srgbClr val="7030A0"/>
              </a:solidFill>
            </a:endParaRPr>
          </a:p>
        </p:txBody>
      </p:sp>
      <p:sp>
        <p:nvSpPr>
          <p:cNvPr id="20" name="Овал 19"/>
          <p:cNvSpPr/>
          <p:nvPr/>
        </p:nvSpPr>
        <p:spPr>
          <a:xfrm>
            <a:off x="3143250" y="1857375"/>
            <a:ext cx="2071688" cy="914400"/>
          </a:xfrm>
          <a:prstGeom prst="ellipse">
            <a:avLst/>
          </a:prstGeom>
          <a:solidFill>
            <a:schemeClr val="tx2">
              <a:lumMod val="40000"/>
              <a:lumOff val="60000"/>
            </a:schemeClr>
          </a:solidFill>
          <a:ln>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ru-RU" sz="1400" dirty="0">
                <a:solidFill>
                  <a:srgbClr val="7030A0"/>
                </a:solidFill>
                <a:cs typeface="Times New Roman" pitchFamily="18" charset="0"/>
              </a:rPr>
              <a:t>общее звучание речи</a:t>
            </a:r>
            <a:r>
              <a:rPr lang="ru-RU" sz="1400" dirty="0">
                <a:solidFill>
                  <a:schemeClr val="tx1"/>
                </a:solidFill>
                <a:cs typeface="Times New Roman" pitchFamily="18" charset="0"/>
              </a:rPr>
              <a:t>; </a:t>
            </a:r>
            <a:endParaRPr lang="ru-RU" sz="1400" dirty="0">
              <a:solidFill>
                <a:schemeClr val="tx1"/>
              </a:solidFill>
            </a:endParaRPr>
          </a:p>
        </p:txBody>
      </p:sp>
      <p:sp>
        <p:nvSpPr>
          <p:cNvPr id="21" name="Овал 20"/>
          <p:cNvSpPr/>
          <p:nvPr/>
        </p:nvSpPr>
        <p:spPr>
          <a:xfrm>
            <a:off x="3000375" y="5500688"/>
            <a:ext cx="2857500" cy="914400"/>
          </a:xfrm>
          <a:prstGeom prst="ellipse">
            <a:avLst/>
          </a:prstGeom>
          <a:solidFill>
            <a:schemeClr val="tx2">
              <a:lumMod val="40000"/>
              <a:lumOff val="60000"/>
            </a:schemeClr>
          </a:solidFill>
          <a:ln>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ru-RU" sz="1400" dirty="0">
                <a:solidFill>
                  <a:schemeClr val="tx1"/>
                </a:solidFill>
                <a:cs typeface="Times New Roman" pitchFamily="18" charset="0"/>
              </a:rPr>
              <a:t>воспроизведение </a:t>
            </a:r>
            <a:r>
              <a:rPr lang="ru-RU" sz="1400" dirty="0">
                <a:solidFill>
                  <a:srgbClr val="7030A0"/>
                </a:solidFill>
                <a:cs typeface="Times New Roman" pitchFamily="18" charset="0"/>
              </a:rPr>
              <a:t>слоговой структуры слов   их звуконаполняемость</a:t>
            </a:r>
            <a:endParaRPr lang="ru-RU" sz="1400" dirty="0">
              <a:solidFill>
                <a:srgbClr val="7030A0"/>
              </a:solidFill>
            </a:endParaRPr>
          </a:p>
        </p:txBody>
      </p:sp>
      <p:sp>
        <p:nvSpPr>
          <p:cNvPr id="22" name="Выгнутая вверх стрелка 21"/>
          <p:cNvSpPr/>
          <p:nvPr/>
        </p:nvSpPr>
        <p:spPr>
          <a:xfrm>
            <a:off x="2143125" y="1571625"/>
            <a:ext cx="1216025" cy="731838"/>
          </a:xfrm>
          <a:prstGeom prst="curvedDownArrow">
            <a:avLst/>
          </a:prstGeom>
          <a:solidFill>
            <a:srgbClr val="FF0000"/>
          </a:solidFill>
          <a:ln>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ru-RU">
              <a:solidFill>
                <a:schemeClr val="tx1"/>
              </a:solidFill>
            </a:endParaRPr>
          </a:p>
        </p:txBody>
      </p:sp>
      <p:sp>
        <p:nvSpPr>
          <p:cNvPr id="23" name="Выгнутая вправо стрелка 22"/>
          <p:cNvSpPr/>
          <p:nvPr/>
        </p:nvSpPr>
        <p:spPr>
          <a:xfrm>
            <a:off x="7786688" y="2714625"/>
            <a:ext cx="731837" cy="1216025"/>
          </a:xfrm>
          <a:prstGeom prst="curvedLeftArrow">
            <a:avLst/>
          </a:prstGeom>
          <a:solidFill>
            <a:srgbClr val="FF0000"/>
          </a:solidFill>
          <a:ln>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ru-RU">
              <a:solidFill>
                <a:schemeClr val="tx1"/>
              </a:solidFill>
            </a:endParaRPr>
          </a:p>
        </p:txBody>
      </p:sp>
      <p:sp>
        <p:nvSpPr>
          <p:cNvPr id="24" name="Выгнутая вправо стрелка 23"/>
          <p:cNvSpPr/>
          <p:nvPr/>
        </p:nvSpPr>
        <p:spPr>
          <a:xfrm rot="1453504">
            <a:off x="7575550" y="4240213"/>
            <a:ext cx="731838" cy="1216025"/>
          </a:xfrm>
          <a:prstGeom prst="curvedLeftArrow">
            <a:avLst/>
          </a:prstGeom>
          <a:solidFill>
            <a:srgbClr val="FF0000"/>
          </a:solidFill>
          <a:ln>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ru-RU">
              <a:solidFill>
                <a:schemeClr val="tx1"/>
              </a:solidFill>
            </a:endParaRPr>
          </a:p>
        </p:txBody>
      </p:sp>
      <p:sp>
        <p:nvSpPr>
          <p:cNvPr id="25" name="Выгнутая влево стрелка 24"/>
          <p:cNvSpPr/>
          <p:nvPr/>
        </p:nvSpPr>
        <p:spPr>
          <a:xfrm>
            <a:off x="357188" y="2714625"/>
            <a:ext cx="517525" cy="1216025"/>
          </a:xfrm>
          <a:prstGeom prst="curvedRightArrow">
            <a:avLst/>
          </a:prstGeom>
          <a:solidFill>
            <a:srgbClr val="FF0000"/>
          </a:solidFill>
          <a:ln>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ru-RU">
              <a:solidFill>
                <a:schemeClr val="tx1"/>
              </a:solidFill>
            </a:endParaRPr>
          </a:p>
        </p:txBody>
      </p:sp>
      <p:sp>
        <p:nvSpPr>
          <p:cNvPr id="26" name="Выгнутая влево стрелка 25"/>
          <p:cNvSpPr/>
          <p:nvPr/>
        </p:nvSpPr>
        <p:spPr>
          <a:xfrm rot="20552632">
            <a:off x="500063" y="4286250"/>
            <a:ext cx="731837" cy="1216025"/>
          </a:xfrm>
          <a:prstGeom prst="curvedRightArrow">
            <a:avLst/>
          </a:prstGeom>
          <a:solidFill>
            <a:srgbClr val="FF0000"/>
          </a:solidFill>
          <a:ln>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ru-RU">
              <a:solidFill>
                <a:schemeClr val="tx1"/>
              </a:solidFill>
            </a:endParaRPr>
          </a:p>
        </p:txBody>
      </p:sp>
      <p:sp>
        <p:nvSpPr>
          <p:cNvPr id="27" name="Выгнутая вправо стрелка 26"/>
          <p:cNvSpPr/>
          <p:nvPr/>
        </p:nvSpPr>
        <p:spPr>
          <a:xfrm rot="3649112">
            <a:off x="5949157" y="5379244"/>
            <a:ext cx="731837" cy="1216025"/>
          </a:xfrm>
          <a:prstGeom prst="curvedLeftArrow">
            <a:avLst/>
          </a:prstGeom>
          <a:solidFill>
            <a:srgbClr val="FF0000"/>
          </a:solidFill>
          <a:ln>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ru-RU">
              <a:solidFill>
                <a:schemeClr val="tx1"/>
              </a:solidFill>
            </a:endParaRPr>
          </a:p>
        </p:txBody>
      </p:sp>
      <p:sp>
        <p:nvSpPr>
          <p:cNvPr id="28" name="Выгнутая влево стрелка 27"/>
          <p:cNvSpPr/>
          <p:nvPr/>
        </p:nvSpPr>
        <p:spPr>
          <a:xfrm rot="17405620">
            <a:off x="2260601" y="5588000"/>
            <a:ext cx="730250" cy="1216025"/>
          </a:xfrm>
          <a:prstGeom prst="curvedRightArrow">
            <a:avLst/>
          </a:prstGeom>
          <a:solidFill>
            <a:srgbClr val="FF0000"/>
          </a:solidFill>
          <a:ln>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ru-RU">
              <a:solidFill>
                <a:schemeClr val="tx1"/>
              </a:solidFill>
            </a:endParaRPr>
          </a:p>
        </p:txBody>
      </p:sp>
      <p:sp>
        <p:nvSpPr>
          <p:cNvPr id="29" name="Выгнутая вправо стрелка 28"/>
          <p:cNvSpPr/>
          <p:nvPr/>
        </p:nvSpPr>
        <p:spPr>
          <a:xfrm rot="18082403">
            <a:off x="5201444" y="1378744"/>
            <a:ext cx="731837" cy="1216025"/>
          </a:xfrm>
          <a:prstGeom prst="curvedLeftArrow">
            <a:avLst/>
          </a:prstGeom>
          <a:solidFill>
            <a:srgbClr val="FF0000"/>
          </a:solidFill>
          <a:ln>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ru-RU">
              <a:solidFill>
                <a:schemeClr val="tx1"/>
              </a:solidFill>
            </a:endParaRPr>
          </a:p>
        </p:txBody>
      </p:sp>
      <p:sp>
        <p:nvSpPr>
          <p:cNvPr id="30" name="Нашивка 29"/>
          <p:cNvSpPr/>
          <p:nvPr/>
        </p:nvSpPr>
        <p:spPr>
          <a:xfrm rot="15951695">
            <a:off x="4089400" y="2874963"/>
            <a:ext cx="484187" cy="484188"/>
          </a:xfrm>
          <a:prstGeom prst="chevron">
            <a:avLst/>
          </a:prstGeom>
          <a:solidFill>
            <a:srgbClr val="FF0000"/>
          </a:solidFill>
          <a:ln>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ru-RU">
              <a:solidFill>
                <a:schemeClr val="tx1"/>
              </a:solidFill>
            </a:endParaRPr>
          </a:p>
        </p:txBody>
      </p:sp>
      <p:sp>
        <p:nvSpPr>
          <p:cNvPr id="31" name="Нашивка 30"/>
          <p:cNvSpPr/>
          <p:nvPr/>
        </p:nvSpPr>
        <p:spPr>
          <a:xfrm rot="18340632">
            <a:off x="4810125" y="3095625"/>
            <a:ext cx="485775" cy="485775"/>
          </a:xfrm>
          <a:prstGeom prst="chevron">
            <a:avLst/>
          </a:prstGeom>
          <a:solidFill>
            <a:srgbClr val="FF0000"/>
          </a:solidFill>
          <a:ln>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ru-RU">
              <a:solidFill>
                <a:schemeClr val="tx1"/>
              </a:solidFill>
            </a:endParaRPr>
          </a:p>
        </p:txBody>
      </p:sp>
      <p:sp>
        <p:nvSpPr>
          <p:cNvPr id="32" name="Нашивка 31"/>
          <p:cNvSpPr/>
          <p:nvPr/>
        </p:nvSpPr>
        <p:spPr>
          <a:xfrm>
            <a:off x="5072063" y="3714750"/>
            <a:ext cx="484187" cy="484188"/>
          </a:xfrm>
          <a:prstGeom prst="chevron">
            <a:avLst/>
          </a:prstGeom>
          <a:solidFill>
            <a:srgbClr val="FF0000"/>
          </a:solidFill>
          <a:ln>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ru-RU">
              <a:solidFill>
                <a:schemeClr val="tx1"/>
              </a:solidFill>
            </a:endParaRPr>
          </a:p>
        </p:txBody>
      </p:sp>
      <p:sp>
        <p:nvSpPr>
          <p:cNvPr id="33" name="Нашивка 32"/>
          <p:cNvSpPr/>
          <p:nvPr/>
        </p:nvSpPr>
        <p:spPr>
          <a:xfrm rot="2881882">
            <a:off x="4814888" y="4386263"/>
            <a:ext cx="484187" cy="484187"/>
          </a:xfrm>
          <a:prstGeom prst="chevron">
            <a:avLst/>
          </a:prstGeom>
          <a:solidFill>
            <a:srgbClr val="FF0000"/>
          </a:solidFill>
          <a:ln>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ru-RU">
              <a:solidFill>
                <a:schemeClr val="tx1"/>
              </a:solidFill>
            </a:endParaRPr>
          </a:p>
        </p:txBody>
      </p:sp>
      <p:sp>
        <p:nvSpPr>
          <p:cNvPr id="34" name="Нашивка 33"/>
          <p:cNvSpPr/>
          <p:nvPr/>
        </p:nvSpPr>
        <p:spPr>
          <a:xfrm rot="4880997">
            <a:off x="4175919" y="4606132"/>
            <a:ext cx="485775" cy="484187"/>
          </a:xfrm>
          <a:prstGeom prst="chevron">
            <a:avLst/>
          </a:prstGeom>
          <a:solidFill>
            <a:srgbClr val="FF0000"/>
          </a:solidFill>
          <a:ln>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ru-RU">
              <a:solidFill>
                <a:schemeClr val="tx1"/>
              </a:solidFill>
            </a:endParaRPr>
          </a:p>
        </p:txBody>
      </p:sp>
      <p:sp>
        <p:nvSpPr>
          <p:cNvPr id="35" name="Нашивка 34"/>
          <p:cNvSpPr/>
          <p:nvPr/>
        </p:nvSpPr>
        <p:spPr>
          <a:xfrm rot="7320099">
            <a:off x="3449638" y="4449763"/>
            <a:ext cx="484187" cy="484187"/>
          </a:xfrm>
          <a:prstGeom prst="chevron">
            <a:avLst/>
          </a:prstGeom>
          <a:solidFill>
            <a:srgbClr val="FF0000"/>
          </a:solidFill>
          <a:ln>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ru-RU">
              <a:solidFill>
                <a:schemeClr val="tx1"/>
              </a:solidFill>
            </a:endParaRPr>
          </a:p>
        </p:txBody>
      </p:sp>
      <p:sp>
        <p:nvSpPr>
          <p:cNvPr id="36" name="Нашивка 35"/>
          <p:cNvSpPr/>
          <p:nvPr/>
        </p:nvSpPr>
        <p:spPr>
          <a:xfrm rot="14496920">
            <a:off x="3443288" y="3086100"/>
            <a:ext cx="484188" cy="484187"/>
          </a:xfrm>
          <a:prstGeom prst="chevron">
            <a:avLst/>
          </a:prstGeom>
          <a:solidFill>
            <a:srgbClr val="FF0000"/>
          </a:solidFill>
          <a:ln>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ru-RU">
              <a:solidFill>
                <a:schemeClr val="tx1"/>
              </a:solidFill>
            </a:endParaRPr>
          </a:p>
        </p:txBody>
      </p:sp>
      <p:sp>
        <p:nvSpPr>
          <p:cNvPr id="37" name="Нашивка 36"/>
          <p:cNvSpPr/>
          <p:nvPr/>
        </p:nvSpPr>
        <p:spPr>
          <a:xfrm rot="9850024">
            <a:off x="3128963" y="3771900"/>
            <a:ext cx="484187" cy="484188"/>
          </a:xfrm>
          <a:prstGeom prst="chevron">
            <a:avLst>
              <a:gd name="adj" fmla="val 63758"/>
            </a:avLst>
          </a:prstGeom>
          <a:solidFill>
            <a:srgbClr val="FF0000"/>
          </a:solidFill>
          <a:ln>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ru-RU">
              <a:solidFill>
                <a:schemeClr val="tx1"/>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ижний колонтитул 1"/>
          <p:cNvSpPr>
            <a:spLocks noGrp="1"/>
          </p:cNvSpPr>
          <p:nvPr>
            <p:ph type="ftr" sz="quarter" idx="11"/>
          </p:nvPr>
        </p:nvSpPr>
        <p:spPr/>
        <p:txBody>
          <a:bodyPr/>
          <a:lstStyle/>
          <a:p>
            <a:pPr>
              <a:defRPr/>
            </a:pPr>
            <a:r>
              <a:rPr lang="en-US" smtClean="0"/>
              <a:t>www.themegallery.com</a:t>
            </a:r>
            <a:endParaRPr lang="en-US"/>
          </a:p>
        </p:txBody>
      </p:sp>
      <p:sp>
        <p:nvSpPr>
          <p:cNvPr id="3" name="Rectangle 2"/>
          <p:cNvSpPr txBox="1">
            <a:spLocks noChangeArrowheads="1"/>
          </p:cNvSpPr>
          <p:nvPr/>
        </p:nvSpPr>
        <p:spPr>
          <a:xfrm>
            <a:off x="457200" y="292100"/>
            <a:ext cx="8229600" cy="1384300"/>
          </a:xfrm>
          <a:prstGeom prst="rect">
            <a:avLst/>
          </a:prstGeom>
        </p:spPr>
        <p:txBody>
          <a:bodyPr vert="horz" lIns="0" rIns="0" bIns="0" anchor="b">
            <a:normAutofit/>
            <a:scene3d>
              <a:camera prst="orthographicFront"/>
              <a:lightRig rig="soft" dir="t"/>
            </a:scene3d>
            <a:sp3d prstMaterial="softEdge">
              <a:bevelT w="25400" h="25400"/>
            </a:sp3d>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ru-RU" sz="1900" b="1" i="1" u="none" strike="noStrike" kern="1200" cap="none" spc="0" normalizeH="0" baseline="0" noProof="0" smtClean="0">
                <a:ln>
                  <a:noFill/>
                </a:ln>
                <a:solidFill>
                  <a:schemeClr val="tx2"/>
                </a:solidFill>
                <a:effectLst>
                  <a:outerShdw blurRad="31750" dist="25400" dir="5400000" algn="tl" rotWithShape="0">
                    <a:srgbClr val="000000">
                      <a:alpha val="25000"/>
                    </a:srgbClr>
                  </a:outerShdw>
                </a:effectLst>
                <a:uLnTx/>
                <a:uFillTx/>
                <a:latin typeface="+mj-lt"/>
                <a:ea typeface="+mj-ea"/>
                <a:cs typeface="+mj-cs"/>
              </a:rPr>
              <a:t>      </a:t>
            </a:r>
            <a:endParaRPr kumimoji="0" lang="ru-RU" sz="1300" b="1" i="1" u="none" strike="noStrike" kern="1200" cap="none" spc="0" normalizeH="0" baseline="0" noProof="0" dirty="0" smtClean="0">
              <a:ln>
                <a:noFill/>
              </a:ln>
              <a:solidFill>
                <a:schemeClr val="tx2"/>
              </a:solidFill>
              <a:effectLst>
                <a:outerShdw blurRad="31750" dist="25400" dir="5400000" algn="tl" rotWithShape="0">
                  <a:srgbClr val="000000">
                    <a:alpha val="25000"/>
                  </a:srgbClr>
                </a:outerShdw>
              </a:effectLst>
              <a:uLnTx/>
              <a:uFillTx/>
              <a:latin typeface="+mj-lt"/>
              <a:ea typeface="+mj-ea"/>
              <a:cs typeface="+mj-cs"/>
            </a:endParaRPr>
          </a:p>
        </p:txBody>
      </p:sp>
      <p:sp>
        <p:nvSpPr>
          <p:cNvPr id="4" name="Содержимое 26"/>
          <p:cNvSpPr txBox="1">
            <a:spLocks/>
          </p:cNvSpPr>
          <p:nvPr/>
        </p:nvSpPr>
        <p:spPr>
          <a:xfrm>
            <a:off x="468313" y="1052513"/>
            <a:ext cx="4038600" cy="4433887"/>
          </a:xfrm>
          <a:prstGeom prst="rect">
            <a:avLst/>
          </a:prstGeom>
        </p:spPr>
        <p:txBody>
          <a:bodyPr vert="horz">
            <a:normAutofit/>
          </a:bodyPr>
          <a:lstStyle/>
          <a:p>
            <a:pPr marL="365760" marR="0" lvl="0" indent="-256032" algn="l" defTabSz="914400" rtl="0" eaLnBrk="1" fontAlgn="auto" latinLnBrk="0" hangingPunct="1">
              <a:lnSpc>
                <a:spcPct val="100000"/>
              </a:lnSpc>
              <a:spcBef>
                <a:spcPts val="400"/>
              </a:spcBef>
              <a:spcAft>
                <a:spcPts val="0"/>
              </a:spcAft>
              <a:buClr>
                <a:schemeClr val="accent1"/>
              </a:buClr>
              <a:buSzPct val="68000"/>
              <a:buFont typeface="Wingdings 3"/>
              <a:buChar char=""/>
              <a:tabLst/>
              <a:defRPr/>
            </a:pPr>
            <a:r>
              <a:rPr kumimoji="0" lang="ru-RU" sz="1500" b="1" i="0" u="none" strike="noStrike" kern="1200" cap="none" spc="0" normalizeH="0" baseline="0" noProof="0" smtClean="0">
                <a:ln>
                  <a:noFill/>
                </a:ln>
                <a:solidFill>
                  <a:schemeClr val="tx1"/>
                </a:solidFill>
                <a:effectLst/>
                <a:uLnTx/>
                <a:uFillTx/>
                <a:latin typeface="+mn-lt"/>
                <a:ea typeface="+mn-ea"/>
                <a:cs typeface="+mn-cs"/>
              </a:rPr>
              <a:t>Данные исследования связной речи детей старшего дошкольного возраста 1997 г.</a:t>
            </a:r>
            <a:endParaRPr kumimoji="0" lang="ru-RU" sz="1500" b="1" i="0" u="none" strike="noStrike" kern="1200" cap="none" spc="0" normalizeH="0" baseline="0" noProof="0" dirty="0" smtClean="0">
              <a:ln>
                <a:noFill/>
              </a:ln>
              <a:solidFill>
                <a:schemeClr val="tx1"/>
              </a:solidFill>
              <a:effectLst/>
              <a:uLnTx/>
              <a:uFillTx/>
              <a:latin typeface="+mn-lt"/>
              <a:ea typeface="+mn-ea"/>
              <a:cs typeface="+mn-cs"/>
            </a:endParaRPr>
          </a:p>
        </p:txBody>
      </p:sp>
      <p:sp>
        <p:nvSpPr>
          <p:cNvPr id="5" name="Содержимое 27"/>
          <p:cNvSpPr txBox="1">
            <a:spLocks/>
          </p:cNvSpPr>
          <p:nvPr/>
        </p:nvSpPr>
        <p:spPr>
          <a:xfrm>
            <a:off x="4427538" y="1052513"/>
            <a:ext cx="4038600" cy="4433887"/>
          </a:xfrm>
          <a:prstGeom prst="rect">
            <a:avLst/>
          </a:prstGeom>
        </p:spPr>
        <p:txBody>
          <a:bodyPr vert="horz">
            <a:normAutofit/>
          </a:bodyPr>
          <a:lstStyle/>
          <a:p>
            <a:pPr marL="365760" marR="0" lvl="0" indent="-256032" algn="l" defTabSz="914400" rtl="0" eaLnBrk="1" fontAlgn="auto" latinLnBrk="0" hangingPunct="1">
              <a:lnSpc>
                <a:spcPct val="100000"/>
              </a:lnSpc>
              <a:spcBef>
                <a:spcPts val="400"/>
              </a:spcBef>
              <a:spcAft>
                <a:spcPts val="0"/>
              </a:spcAft>
              <a:buClr>
                <a:schemeClr val="accent1"/>
              </a:buClr>
              <a:buSzPct val="68000"/>
              <a:buFont typeface="Wingdings 3"/>
              <a:buChar char=""/>
              <a:tabLst/>
              <a:defRPr/>
            </a:pPr>
            <a:r>
              <a:rPr kumimoji="0" lang="ru-RU" sz="1500" b="1" i="0" u="none" strike="noStrike" kern="1200" cap="none" spc="0" normalizeH="0" baseline="0" noProof="0" smtClean="0">
                <a:ln>
                  <a:noFill/>
                </a:ln>
                <a:solidFill>
                  <a:schemeClr val="tx1"/>
                </a:solidFill>
                <a:effectLst/>
                <a:uLnTx/>
                <a:uFillTx/>
                <a:latin typeface="+mn-lt"/>
                <a:ea typeface="+mn-ea"/>
                <a:cs typeface="+mn-cs"/>
              </a:rPr>
              <a:t>Данные исследования связной речи детей старшего дошкольного возраста 2008 г.</a:t>
            </a:r>
          </a:p>
        </p:txBody>
      </p:sp>
      <p:sp>
        <p:nvSpPr>
          <p:cNvPr id="6" name="Rectangle 7"/>
          <p:cNvSpPr>
            <a:spLocks noChangeArrowheads="1"/>
          </p:cNvSpPr>
          <p:nvPr/>
        </p:nvSpPr>
        <p:spPr bwMode="auto">
          <a:xfrm>
            <a:off x="684213" y="404813"/>
            <a:ext cx="7215187" cy="730250"/>
          </a:xfrm>
          <a:prstGeom prst="rect">
            <a:avLst/>
          </a:prstGeom>
          <a:noFill/>
          <a:ln w="9525">
            <a:noFill/>
            <a:miter lim="800000"/>
            <a:headEnd/>
            <a:tailEnd/>
          </a:ln>
        </p:spPr>
        <p:txBody>
          <a:bodyPr anchor="ctr">
            <a:spAutoFit/>
          </a:bodyPr>
          <a:lstStyle/>
          <a:p>
            <a:pPr algn="just" eaLnBrk="0" hangingPunct="0"/>
            <a:r>
              <a:rPr lang="ru-RU" sz="1400">
                <a:solidFill>
                  <a:srgbClr val="0033CC"/>
                </a:solidFill>
                <a:cs typeface="Times New Roman" pitchFamily="18" charset="0"/>
              </a:rPr>
              <a:t>В последние годы наблюдается снижение уровня речевого развития детей дошкольного возраста, неизбежно страдает связная речь, и по статистике последних лет уровень развития связной речи снизился на 15%. </a:t>
            </a:r>
          </a:p>
        </p:txBody>
      </p:sp>
      <p:sp>
        <p:nvSpPr>
          <p:cNvPr id="7" name="Прямоугольник 6"/>
          <p:cNvSpPr/>
          <p:nvPr/>
        </p:nvSpPr>
        <p:spPr>
          <a:xfrm>
            <a:off x="2428875" y="2500313"/>
            <a:ext cx="142875" cy="142875"/>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ru-RU"/>
          </a:p>
        </p:txBody>
      </p:sp>
      <p:sp>
        <p:nvSpPr>
          <p:cNvPr id="8" name="Прямоугольник 10"/>
          <p:cNvSpPr>
            <a:spLocks noChangeArrowheads="1"/>
          </p:cNvSpPr>
          <p:nvPr/>
        </p:nvSpPr>
        <p:spPr bwMode="auto">
          <a:xfrm>
            <a:off x="2643188" y="2428875"/>
            <a:ext cx="1870075" cy="276225"/>
          </a:xfrm>
          <a:prstGeom prst="rect">
            <a:avLst/>
          </a:prstGeom>
          <a:noFill/>
          <a:ln w="9525">
            <a:noFill/>
            <a:miter lim="800000"/>
            <a:headEnd/>
            <a:tailEnd/>
          </a:ln>
        </p:spPr>
        <p:txBody>
          <a:bodyPr>
            <a:spAutoFit/>
          </a:bodyPr>
          <a:lstStyle/>
          <a:p>
            <a:pPr algn="just" eaLnBrk="0" hangingPunct="0"/>
            <a:r>
              <a:rPr lang="ru-RU" sz="1200">
                <a:cs typeface="Times New Roman" pitchFamily="18" charset="0"/>
              </a:rPr>
              <a:t>  Низкий  уровень</a:t>
            </a:r>
            <a:endParaRPr lang="ru-RU" sz="1200"/>
          </a:p>
        </p:txBody>
      </p:sp>
      <p:sp>
        <p:nvSpPr>
          <p:cNvPr id="9" name="Прямоугольник 8"/>
          <p:cNvSpPr/>
          <p:nvPr/>
        </p:nvSpPr>
        <p:spPr>
          <a:xfrm>
            <a:off x="2428875" y="2786063"/>
            <a:ext cx="142875" cy="142875"/>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ru-RU"/>
          </a:p>
        </p:txBody>
      </p:sp>
      <p:sp>
        <p:nvSpPr>
          <p:cNvPr id="10" name="Прямоугольник 9"/>
          <p:cNvSpPr/>
          <p:nvPr/>
        </p:nvSpPr>
        <p:spPr>
          <a:xfrm flipH="1">
            <a:off x="4427538" y="1341438"/>
            <a:ext cx="73025" cy="259238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ru-RU"/>
          </a:p>
        </p:txBody>
      </p:sp>
      <p:sp>
        <p:nvSpPr>
          <p:cNvPr id="11" name="Прямоугольник 10"/>
          <p:cNvSpPr/>
          <p:nvPr/>
        </p:nvSpPr>
        <p:spPr>
          <a:xfrm>
            <a:off x="6286500" y="2643188"/>
            <a:ext cx="142875" cy="142875"/>
          </a:xfrm>
          <a:prstGeom prst="rect">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ru-RU"/>
          </a:p>
        </p:txBody>
      </p:sp>
      <p:sp>
        <p:nvSpPr>
          <p:cNvPr id="12" name="Прямоугольник 13"/>
          <p:cNvSpPr>
            <a:spLocks noChangeArrowheads="1"/>
          </p:cNvSpPr>
          <p:nvPr/>
        </p:nvSpPr>
        <p:spPr bwMode="auto">
          <a:xfrm>
            <a:off x="6500813" y="2571750"/>
            <a:ext cx="1768475" cy="276225"/>
          </a:xfrm>
          <a:prstGeom prst="rect">
            <a:avLst/>
          </a:prstGeom>
          <a:noFill/>
          <a:ln w="9525">
            <a:noFill/>
            <a:miter lim="800000"/>
            <a:headEnd/>
            <a:tailEnd/>
          </a:ln>
        </p:spPr>
        <p:txBody>
          <a:bodyPr>
            <a:spAutoFit/>
          </a:bodyPr>
          <a:lstStyle/>
          <a:p>
            <a:pPr algn="l"/>
            <a:r>
              <a:rPr lang="ru-RU" sz="1200">
                <a:cs typeface="Times New Roman" pitchFamily="18" charset="0"/>
              </a:rPr>
              <a:t>Низкий уровень</a:t>
            </a:r>
            <a:endParaRPr lang="ru-RU" sz="1200"/>
          </a:p>
        </p:txBody>
      </p:sp>
      <p:sp>
        <p:nvSpPr>
          <p:cNvPr id="13" name="Прямоугольник 12"/>
          <p:cNvSpPr/>
          <p:nvPr/>
        </p:nvSpPr>
        <p:spPr>
          <a:xfrm>
            <a:off x="6286500" y="3000375"/>
            <a:ext cx="142875" cy="142875"/>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ru-RU"/>
          </a:p>
        </p:txBody>
      </p:sp>
      <p:sp>
        <p:nvSpPr>
          <p:cNvPr id="14" name="Прямоугольник 15"/>
          <p:cNvSpPr>
            <a:spLocks noChangeArrowheads="1"/>
          </p:cNvSpPr>
          <p:nvPr/>
        </p:nvSpPr>
        <p:spPr bwMode="auto">
          <a:xfrm>
            <a:off x="6500813" y="2928938"/>
            <a:ext cx="1427162" cy="276225"/>
          </a:xfrm>
          <a:prstGeom prst="rect">
            <a:avLst/>
          </a:prstGeom>
          <a:noFill/>
          <a:ln w="9525">
            <a:noFill/>
            <a:miter lim="800000"/>
            <a:headEnd/>
            <a:tailEnd/>
          </a:ln>
        </p:spPr>
        <p:txBody>
          <a:bodyPr>
            <a:spAutoFit/>
          </a:bodyPr>
          <a:lstStyle/>
          <a:p>
            <a:pPr algn="l"/>
            <a:r>
              <a:rPr lang="ru-RU" sz="1200">
                <a:cs typeface="Times New Roman" pitchFamily="18" charset="0"/>
              </a:rPr>
              <a:t>Средний уровень </a:t>
            </a:r>
            <a:endParaRPr lang="ru-RU" sz="1200"/>
          </a:p>
        </p:txBody>
      </p:sp>
      <p:sp>
        <p:nvSpPr>
          <p:cNvPr id="15" name="Прямоугольник 14"/>
          <p:cNvSpPr/>
          <p:nvPr/>
        </p:nvSpPr>
        <p:spPr>
          <a:xfrm>
            <a:off x="6286500" y="3357563"/>
            <a:ext cx="142875" cy="142875"/>
          </a:xfrm>
          <a:prstGeom prst="rect">
            <a:avLst/>
          </a:prstGeom>
          <a:solidFill>
            <a:schemeClr val="accent3">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ru-RU"/>
          </a:p>
        </p:txBody>
      </p:sp>
      <p:sp>
        <p:nvSpPr>
          <p:cNvPr id="16" name="Прямоугольник 17"/>
          <p:cNvSpPr>
            <a:spLocks noChangeArrowheads="1"/>
          </p:cNvSpPr>
          <p:nvPr/>
        </p:nvSpPr>
        <p:spPr bwMode="auto">
          <a:xfrm>
            <a:off x="6353175" y="3286125"/>
            <a:ext cx="1490663" cy="276225"/>
          </a:xfrm>
          <a:prstGeom prst="rect">
            <a:avLst/>
          </a:prstGeom>
          <a:noFill/>
          <a:ln w="9525">
            <a:noFill/>
            <a:miter lim="800000"/>
            <a:headEnd/>
            <a:tailEnd/>
          </a:ln>
        </p:spPr>
        <p:txBody>
          <a:bodyPr wrap="none">
            <a:spAutoFit/>
          </a:bodyPr>
          <a:lstStyle/>
          <a:p>
            <a:pPr algn="just" eaLnBrk="0" hangingPunct="0"/>
            <a:r>
              <a:rPr lang="ru-RU" sz="1200">
                <a:cs typeface="Times New Roman" pitchFamily="18" charset="0"/>
              </a:rPr>
              <a:t>    Высокий уровень</a:t>
            </a:r>
          </a:p>
        </p:txBody>
      </p:sp>
      <p:graphicFrame>
        <p:nvGraphicFramePr>
          <p:cNvPr id="17" name="Диаграмма 17"/>
          <p:cNvGraphicFramePr>
            <a:graphicFrameLocks/>
          </p:cNvGraphicFramePr>
          <p:nvPr/>
        </p:nvGraphicFramePr>
        <p:xfrm>
          <a:off x="4211638" y="1557338"/>
          <a:ext cx="2428875" cy="1889125"/>
        </p:xfrm>
        <a:graphic>
          <a:graphicData uri="http://schemas.openxmlformats.org/presentationml/2006/ole">
            <mc:AlternateContent xmlns:mc="http://schemas.openxmlformats.org/markup-compatibility/2006">
              <mc:Choice xmlns:v="urn:schemas-microsoft-com:vml" Requires="v">
                <p:oleObj spid="_x0000_s1028" r:id="rId3" imgW="2432515" imgH="1889924" progId="">
                  <p:embed/>
                </p:oleObj>
              </mc:Choice>
              <mc:Fallback>
                <p:oleObj r:id="rId3" imgW="2432515" imgH="1889924" progId="">
                  <p:embed/>
                  <p:pic>
                    <p:nvPicPr>
                      <p:cNvPr id="0" name="Диаграмма 17"/>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211638" y="1557338"/>
                        <a:ext cx="2428875" cy="18891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8" name="Диаграмма 20"/>
          <p:cNvGraphicFramePr>
            <a:graphicFrameLocks/>
          </p:cNvGraphicFramePr>
          <p:nvPr/>
        </p:nvGraphicFramePr>
        <p:xfrm>
          <a:off x="323850" y="1628775"/>
          <a:ext cx="2500313" cy="2071688"/>
        </p:xfrm>
        <a:graphic>
          <a:graphicData uri="http://schemas.openxmlformats.org/presentationml/2006/ole">
            <mc:AlternateContent xmlns:mc="http://schemas.openxmlformats.org/markup-compatibility/2006">
              <mc:Choice xmlns:v="urn:schemas-microsoft-com:vml" Requires="v">
                <p:oleObj spid="_x0000_s1029" r:id="rId5" imgW="2499577" imgH="2072820" progId="">
                  <p:embed/>
                </p:oleObj>
              </mc:Choice>
              <mc:Fallback>
                <p:oleObj r:id="rId5" imgW="2499577" imgH="2072820" progId="">
                  <p:embed/>
                  <p:pic>
                    <p:nvPicPr>
                      <p:cNvPr id="0" name="Диаграмма 20"/>
                      <p:cNvPicPr>
                        <a:picLocks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23850" y="1628775"/>
                        <a:ext cx="2500313" cy="20716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9" name="Прямоугольник 18"/>
          <p:cNvSpPr/>
          <p:nvPr/>
        </p:nvSpPr>
        <p:spPr>
          <a:xfrm>
            <a:off x="2428875" y="3071813"/>
            <a:ext cx="142875" cy="142875"/>
          </a:xfrm>
          <a:prstGeom prst="rect">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ru-RU"/>
          </a:p>
        </p:txBody>
      </p:sp>
      <p:sp>
        <p:nvSpPr>
          <p:cNvPr id="20" name="Прямоугольник 23"/>
          <p:cNvSpPr>
            <a:spLocks noChangeArrowheads="1"/>
          </p:cNvSpPr>
          <p:nvPr/>
        </p:nvSpPr>
        <p:spPr bwMode="auto">
          <a:xfrm>
            <a:off x="2714625" y="2714625"/>
            <a:ext cx="1714500" cy="276225"/>
          </a:xfrm>
          <a:prstGeom prst="rect">
            <a:avLst/>
          </a:prstGeom>
          <a:noFill/>
          <a:ln w="9525">
            <a:noFill/>
            <a:miter lim="800000"/>
            <a:headEnd/>
            <a:tailEnd/>
          </a:ln>
        </p:spPr>
        <p:txBody>
          <a:bodyPr>
            <a:spAutoFit/>
          </a:bodyPr>
          <a:lstStyle/>
          <a:p>
            <a:pPr algn="l"/>
            <a:r>
              <a:rPr lang="ru-RU" sz="1200">
                <a:cs typeface="Times New Roman" pitchFamily="18" charset="0"/>
              </a:rPr>
              <a:t>Средний уровень</a:t>
            </a:r>
            <a:endParaRPr lang="ru-RU" sz="1200"/>
          </a:p>
        </p:txBody>
      </p:sp>
      <p:sp>
        <p:nvSpPr>
          <p:cNvPr id="21" name="Прямоугольник 24"/>
          <p:cNvSpPr>
            <a:spLocks noChangeArrowheads="1"/>
          </p:cNvSpPr>
          <p:nvPr/>
        </p:nvSpPr>
        <p:spPr bwMode="auto">
          <a:xfrm>
            <a:off x="2714625" y="3000375"/>
            <a:ext cx="1624013" cy="276225"/>
          </a:xfrm>
          <a:prstGeom prst="rect">
            <a:avLst/>
          </a:prstGeom>
          <a:noFill/>
          <a:ln w="9525">
            <a:noFill/>
            <a:miter lim="800000"/>
            <a:headEnd/>
            <a:tailEnd/>
          </a:ln>
        </p:spPr>
        <p:txBody>
          <a:bodyPr>
            <a:spAutoFit/>
          </a:bodyPr>
          <a:lstStyle/>
          <a:p>
            <a:pPr algn="l"/>
            <a:r>
              <a:rPr lang="ru-RU" sz="1200">
                <a:cs typeface="Times New Roman" pitchFamily="18" charset="0"/>
              </a:rPr>
              <a:t>Высокий уровень</a:t>
            </a:r>
            <a:endParaRPr lang="ru-RU" sz="1200"/>
          </a:p>
        </p:txBody>
      </p:sp>
      <p:sp>
        <p:nvSpPr>
          <p:cNvPr id="26" name="Rectangle 26"/>
          <p:cNvSpPr>
            <a:spLocks noChangeArrowheads="1"/>
          </p:cNvSpPr>
          <p:nvPr/>
        </p:nvSpPr>
        <p:spPr bwMode="auto">
          <a:xfrm>
            <a:off x="428596" y="4000504"/>
            <a:ext cx="8353425" cy="2308324"/>
          </a:xfrm>
          <a:prstGeom prst="rect">
            <a:avLst/>
          </a:prstGeom>
          <a:noFill/>
          <a:ln w="9525">
            <a:noFill/>
            <a:miter lim="800000"/>
            <a:headEnd/>
            <a:tailEnd/>
          </a:ln>
          <a:effectLst/>
        </p:spPr>
        <p:txBody>
          <a:bodyPr anchor="ctr">
            <a:spAutoFit/>
          </a:bodyPr>
          <a:lstStyle/>
          <a:p>
            <a:pPr algn="l" eaLnBrk="0" hangingPunct="0"/>
            <a:r>
              <a:rPr lang="ru-RU" dirty="0">
                <a:solidFill>
                  <a:srgbClr val="0033CC"/>
                </a:solidFill>
              </a:rPr>
              <a:t>Инновационные   формы   работы   над   рассказом  и пересказом  позволяют детям более  эффективно   усвоить   предлагаемый    материал,     сократить    временной интервал,  повысить     познавательный    интерес  ребенка,  за  счет использования новых приемов удается   создать благоприятный эмоциональный   фон,    повысить заинтересованность, активизировать не только речь и память,  но и воображение, логическое </a:t>
            </a:r>
            <a:r>
              <a:rPr lang="ru-RU" dirty="0" smtClean="0">
                <a:solidFill>
                  <a:srgbClr val="0033CC"/>
                </a:solidFill>
              </a:rPr>
              <a:t>            мышление</a:t>
            </a:r>
            <a:r>
              <a:rPr lang="ru-RU" dirty="0">
                <a:solidFill>
                  <a:srgbClr val="0033CC"/>
                </a:solidFill>
              </a:rPr>
              <a:t>, творческое </a:t>
            </a:r>
            <a:r>
              <a:rPr lang="ru-RU" dirty="0" smtClean="0">
                <a:solidFill>
                  <a:srgbClr val="0033CC"/>
                </a:solidFill>
              </a:rPr>
              <a:t>начало.</a:t>
            </a:r>
            <a:endParaRPr lang="ru-RU" dirty="0">
              <a:solidFill>
                <a:srgbClr val="0033CC"/>
              </a:solidFill>
            </a:endParaRPr>
          </a:p>
          <a:p>
            <a:pPr algn="l" eaLnBrk="0" hangingPunct="0"/>
            <a:endParaRPr lang="ru-RU" dirty="0">
              <a:solidFill>
                <a:srgbClr val="0033CC"/>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9" presetClass="entr" presetSubtype="0" accel="10000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3"/>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3"/>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6" presetClass="emph" presetSubtype="0" autoRev="1" fill="hold" grpId="1" nodeType="clickEffect">
                                  <p:stCondLst>
                                    <p:cond delay="0"/>
                                  </p:stCondLst>
                                  <p:childTnLst>
                                    <p:animScale>
                                      <p:cBhvr>
                                        <p:cTn id="14" dur="449" fill="hold">
                                          <p:stCondLst>
                                            <p:cond delay="0"/>
                                          </p:stCondLst>
                                        </p:cTn>
                                        <p:tgtEl>
                                          <p:spTgt spid="3"/>
                                        </p:tgtEl>
                                      </p:cBhvr>
                                      <p:to x="150000" y="150000"/>
                                    </p:animScale>
                                  </p:childTnLst>
                                </p:cTn>
                              </p:par>
                              <p:par>
                                <p:cTn id="15" presetID="23" presetClass="entr" presetSubtype="16" fill="hold" grpId="0" nodeType="withEffect">
                                  <p:stCondLst>
                                    <p:cond delay="400"/>
                                  </p:stCondLst>
                                  <p:childTnLst>
                                    <p:set>
                                      <p:cBhvr>
                                        <p:cTn id="16" dur="1" fill="hold">
                                          <p:stCondLst>
                                            <p:cond delay="0"/>
                                          </p:stCondLst>
                                        </p:cTn>
                                        <p:tgtEl>
                                          <p:spTgt spid="4">
                                            <p:txEl>
                                              <p:pRg st="0" end="0"/>
                                            </p:txEl>
                                          </p:spTgt>
                                        </p:tgtEl>
                                        <p:attrNameLst>
                                          <p:attrName>style.visibility</p:attrName>
                                        </p:attrNameLst>
                                      </p:cBhvr>
                                      <p:to>
                                        <p:strVal val="visible"/>
                                      </p:to>
                                    </p:set>
                                    <p:anim calcmode="lin" valueType="num">
                                      <p:cBhvr>
                                        <p:cTn id="17" dur="500" fill="hold"/>
                                        <p:tgtEl>
                                          <p:spTgt spid="4">
                                            <p:txEl>
                                              <p:pRg st="0" end="0"/>
                                            </p:txEl>
                                          </p:spTgt>
                                        </p:tgtEl>
                                        <p:attrNameLst>
                                          <p:attrName>ppt_w</p:attrName>
                                        </p:attrNameLst>
                                      </p:cBhvr>
                                      <p:tavLst>
                                        <p:tav tm="0">
                                          <p:val>
                                            <p:fltVal val="0"/>
                                          </p:val>
                                        </p:tav>
                                        <p:tav tm="100000">
                                          <p:val>
                                            <p:strVal val="#ppt_w"/>
                                          </p:val>
                                        </p:tav>
                                      </p:tavLst>
                                    </p:anim>
                                    <p:anim calcmode="lin" valueType="num">
                                      <p:cBhvr>
                                        <p:cTn id="18" dur="500" fill="hold"/>
                                        <p:tgtEl>
                                          <p:spTgt spid="4">
                                            <p:txEl>
                                              <p:pRg st="0" end="0"/>
                                            </p:txEl>
                                          </p:spTgt>
                                        </p:tgtEl>
                                        <p:attrNameLst>
                                          <p:attrName>ppt_h</p:attrName>
                                        </p:attrNameLst>
                                      </p:cBhvr>
                                      <p:tavLst>
                                        <p:tav tm="0">
                                          <p:val>
                                            <p:fltVal val="0"/>
                                          </p:val>
                                        </p:tav>
                                        <p:tav tm="100000">
                                          <p:val>
                                            <p:strVal val="#ppt_h"/>
                                          </p:val>
                                        </p:tav>
                                      </p:tavLst>
                                    </p:anim>
                                  </p:childTnLst>
                                </p:cTn>
                              </p:par>
                              <p:par>
                                <p:cTn id="19" presetID="23" presetClass="entr" presetSubtype="16" fill="hold" grpId="0" nodeType="withEffect">
                                  <p:stCondLst>
                                    <p:cond delay="400"/>
                                  </p:stCondLst>
                                  <p:childTnLst>
                                    <p:set>
                                      <p:cBhvr>
                                        <p:cTn id="20" dur="1" fill="hold">
                                          <p:stCondLst>
                                            <p:cond delay="0"/>
                                          </p:stCondLst>
                                        </p:cTn>
                                        <p:tgtEl>
                                          <p:spTgt spid="5">
                                            <p:txEl>
                                              <p:pRg st="0" end="0"/>
                                            </p:txEl>
                                          </p:spTgt>
                                        </p:tgtEl>
                                        <p:attrNameLst>
                                          <p:attrName>style.visibility</p:attrName>
                                        </p:attrNameLst>
                                      </p:cBhvr>
                                      <p:to>
                                        <p:strVal val="visible"/>
                                      </p:to>
                                    </p:set>
                                    <p:anim calcmode="lin" valueType="num">
                                      <p:cBhvr>
                                        <p:cTn id="21" dur="500" fill="hold"/>
                                        <p:tgtEl>
                                          <p:spTgt spid="5">
                                            <p:txEl>
                                              <p:pRg st="0" end="0"/>
                                            </p:txEl>
                                          </p:spTgt>
                                        </p:tgtEl>
                                        <p:attrNameLst>
                                          <p:attrName>ppt_w</p:attrName>
                                        </p:attrNameLst>
                                      </p:cBhvr>
                                      <p:tavLst>
                                        <p:tav tm="0">
                                          <p:val>
                                            <p:fltVal val="0"/>
                                          </p:val>
                                        </p:tav>
                                        <p:tav tm="100000">
                                          <p:val>
                                            <p:strVal val="#ppt_w"/>
                                          </p:val>
                                        </p:tav>
                                      </p:tavLst>
                                    </p:anim>
                                    <p:anim calcmode="lin" valueType="num">
                                      <p:cBhvr>
                                        <p:cTn id="22" dur="500" fill="hold"/>
                                        <p:tgtEl>
                                          <p:spTgt spid="5">
                                            <p:txEl>
                                              <p:pRg st="0" end="0"/>
                                            </p:txEl>
                                          </p:spTgt>
                                        </p:tgtEl>
                                        <p:attrNameLst>
                                          <p:attrName>ppt_h</p:attrName>
                                        </p:attrNameLst>
                                      </p:cBhvr>
                                      <p:tavLst>
                                        <p:tav tm="0">
                                          <p:val>
                                            <p:fltVal val="0"/>
                                          </p:val>
                                        </p:tav>
                                        <p:tav tm="100000">
                                          <p:val>
                                            <p:strVal val="#ppt_h"/>
                                          </p:val>
                                        </p:tav>
                                      </p:tavLst>
                                    </p:anim>
                                  </p:childTnLst>
                                </p:cTn>
                              </p:par>
                            </p:childTnLst>
                          </p:cTn>
                        </p:par>
                      </p:childTnLst>
                    </p:cTn>
                  </p:par>
                  <p:par>
                    <p:cTn id="23" fill="hold">
                      <p:stCondLst>
                        <p:cond delay="indefinite"/>
                      </p:stCondLst>
                      <p:childTnLst>
                        <p:par>
                          <p:cTn id="24" fill="hold">
                            <p:stCondLst>
                              <p:cond delay="0"/>
                            </p:stCondLst>
                            <p:childTnLst>
                              <p:par>
                                <p:cTn id="25" presetID="23" presetClass="exit" presetSubtype="32" fill="hold" grpId="2" nodeType="clickEffect">
                                  <p:stCondLst>
                                    <p:cond delay="0"/>
                                  </p:stCondLst>
                                  <p:childTnLst>
                                    <p:anim calcmode="lin" valueType="num">
                                      <p:cBhvr>
                                        <p:cTn id="26" dur="500" fill="hold"/>
                                        <p:tgtEl>
                                          <p:spTgt spid="3"/>
                                        </p:tgtEl>
                                        <p:attrNameLst>
                                          <p:attrName>ppt_w</p:attrName>
                                        </p:attrNameLst>
                                      </p:cBhvr>
                                      <p:tavLst>
                                        <p:tav tm="0">
                                          <p:val>
                                            <p:strVal val="ppt_w"/>
                                          </p:val>
                                        </p:tav>
                                        <p:tav tm="100000">
                                          <p:val>
                                            <p:fltVal val="0"/>
                                          </p:val>
                                        </p:tav>
                                      </p:tavLst>
                                    </p:anim>
                                    <p:anim calcmode="lin" valueType="num">
                                      <p:cBhvr>
                                        <p:cTn id="27" dur="500" fill="hold"/>
                                        <p:tgtEl>
                                          <p:spTgt spid="3"/>
                                        </p:tgtEl>
                                        <p:attrNameLst>
                                          <p:attrName>ppt_h</p:attrName>
                                        </p:attrNameLst>
                                      </p:cBhvr>
                                      <p:tavLst>
                                        <p:tav tm="0">
                                          <p:val>
                                            <p:strVal val="ppt_h"/>
                                          </p:val>
                                        </p:tav>
                                        <p:tav tm="100000">
                                          <p:val>
                                            <p:fltVal val="0"/>
                                          </p:val>
                                        </p:tav>
                                      </p:tavLst>
                                    </p:anim>
                                    <p:set>
                                      <p:cBhvr>
                                        <p:cTn id="28" dur="1" fill="hold">
                                          <p:stCondLst>
                                            <p:cond delay="499"/>
                                          </p:stCondLst>
                                        </p:cTn>
                                        <p:tgtEl>
                                          <p:spTgt spid="3"/>
                                        </p:tgtEl>
                                        <p:attrNameLst>
                                          <p:attrName>style.visibility</p:attrName>
                                        </p:attrNameLst>
                                      </p:cBhvr>
                                      <p:to>
                                        <p:strVal val="hidden"/>
                                      </p:to>
                                    </p:set>
                                  </p:childTnLst>
                                </p:cTn>
                              </p:par>
                              <p:par>
                                <p:cTn id="29" presetID="23" presetClass="exit" presetSubtype="32" fill="hold" grpId="1" nodeType="withEffect">
                                  <p:stCondLst>
                                    <p:cond delay="0"/>
                                  </p:stCondLst>
                                  <p:childTnLst>
                                    <p:anim calcmode="lin" valueType="num">
                                      <p:cBhvr>
                                        <p:cTn id="30" dur="500" fill="hold"/>
                                        <p:tgtEl>
                                          <p:spTgt spid="4">
                                            <p:txEl>
                                              <p:pRg st="0" end="0"/>
                                            </p:txEl>
                                          </p:spTgt>
                                        </p:tgtEl>
                                        <p:attrNameLst>
                                          <p:attrName>ppt_w</p:attrName>
                                        </p:attrNameLst>
                                      </p:cBhvr>
                                      <p:tavLst>
                                        <p:tav tm="0">
                                          <p:val>
                                            <p:strVal val="ppt_w"/>
                                          </p:val>
                                        </p:tav>
                                        <p:tav tm="100000">
                                          <p:val>
                                            <p:fltVal val="0"/>
                                          </p:val>
                                        </p:tav>
                                      </p:tavLst>
                                    </p:anim>
                                    <p:anim calcmode="lin" valueType="num">
                                      <p:cBhvr>
                                        <p:cTn id="31" dur="500" fill="hold"/>
                                        <p:tgtEl>
                                          <p:spTgt spid="4">
                                            <p:txEl>
                                              <p:pRg st="0" end="0"/>
                                            </p:txEl>
                                          </p:spTgt>
                                        </p:tgtEl>
                                        <p:attrNameLst>
                                          <p:attrName>ppt_h</p:attrName>
                                        </p:attrNameLst>
                                      </p:cBhvr>
                                      <p:tavLst>
                                        <p:tav tm="0">
                                          <p:val>
                                            <p:strVal val="ppt_h"/>
                                          </p:val>
                                        </p:tav>
                                        <p:tav tm="100000">
                                          <p:val>
                                            <p:fltVal val="0"/>
                                          </p:val>
                                        </p:tav>
                                      </p:tavLst>
                                    </p:anim>
                                    <p:set>
                                      <p:cBhvr>
                                        <p:cTn id="32" dur="1" fill="hold">
                                          <p:stCondLst>
                                            <p:cond delay="499"/>
                                          </p:stCondLst>
                                        </p:cTn>
                                        <p:tgtEl>
                                          <p:spTgt spid="4">
                                            <p:txEl>
                                              <p:pRg st="0" end="0"/>
                                            </p:txEl>
                                          </p:spTgt>
                                        </p:tgtEl>
                                        <p:attrNameLst>
                                          <p:attrName>style.visibility</p:attrName>
                                        </p:attrNameLst>
                                      </p:cBhvr>
                                      <p:to>
                                        <p:strVal val="hidden"/>
                                      </p:to>
                                    </p:set>
                                  </p:childTnLst>
                                </p:cTn>
                              </p:par>
                              <p:par>
                                <p:cTn id="33" presetID="23" presetClass="exit" presetSubtype="32" fill="hold" grpId="1" nodeType="withEffect">
                                  <p:stCondLst>
                                    <p:cond delay="0"/>
                                  </p:stCondLst>
                                  <p:childTnLst>
                                    <p:anim calcmode="lin" valueType="num">
                                      <p:cBhvr>
                                        <p:cTn id="34" dur="500" fill="hold"/>
                                        <p:tgtEl>
                                          <p:spTgt spid="5">
                                            <p:txEl>
                                              <p:pRg st="0" end="0"/>
                                            </p:txEl>
                                          </p:spTgt>
                                        </p:tgtEl>
                                        <p:attrNameLst>
                                          <p:attrName>ppt_w</p:attrName>
                                        </p:attrNameLst>
                                      </p:cBhvr>
                                      <p:tavLst>
                                        <p:tav tm="0">
                                          <p:val>
                                            <p:strVal val="ppt_w"/>
                                          </p:val>
                                        </p:tav>
                                        <p:tav tm="100000">
                                          <p:val>
                                            <p:fltVal val="0"/>
                                          </p:val>
                                        </p:tav>
                                      </p:tavLst>
                                    </p:anim>
                                    <p:anim calcmode="lin" valueType="num">
                                      <p:cBhvr>
                                        <p:cTn id="35" dur="500" fill="hold"/>
                                        <p:tgtEl>
                                          <p:spTgt spid="5">
                                            <p:txEl>
                                              <p:pRg st="0" end="0"/>
                                            </p:txEl>
                                          </p:spTgt>
                                        </p:tgtEl>
                                        <p:attrNameLst>
                                          <p:attrName>ppt_h</p:attrName>
                                        </p:attrNameLst>
                                      </p:cBhvr>
                                      <p:tavLst>
                                        <p:tav tm="0">
                                          <p:val>
                                            <p:strVal val="ppt_h"/>
                                          </p:val>
                                        </p:tav>
                                        <p:tav tm="100000">
                                          <p:val>
                                            <p:fltVal val="0"/>
                                          </p:val>
                                        </p:tav>
                                      </p:tavLst>
                                    </p:anim>
                                    <p:set>
                                      <p:cBhvr>
                                        <p:cTn id="36" dur="1" fill="hold">
                                          <p:stCondLst>
                                            <p:cond delay="499"/>
                                          </p:stCondLst>
                                        </p:cTn>
                                        <p:tgtEl>
                                          <p:spTgt spid="5">
                                            <p:txEl>
                                              <p:pRg st="0" end="0"/>
                                            </p:tx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P spid="3" grpId="2"/>
      <p:bldP spid="4" grpId="0" build="p"/>
      <p:bldP spid="4" grpId="1" build="allAtOnce"/>
      <p:bldP spid="5" grpId="0" build="p"/>
      <p:bldP spid="5" grpId="1" build="allAtOnce"/>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Содержимое 2"/>
          <p:cNvSpPr>
            <a:spLocks noGrp="1"/>
          </p:cNvSpPr>
          <p:nvPr>
            <p:ph idx="1"/>
          </p:nvPr>
        </p:nvSpPr>
        <p:spPr/>
        <p:txBody>
          <a:bodyPr>
            <a:normAutofit fontScale="92500" lnSpcReduction="10000"/>
          </a:bodyPr>
          <a:lstStyle/>
          <a:p>
            <a:pPr algn="just">
              <a:buFontTx/>
              <a:buNone/>
            </a:pPr>
            <a:r>
              <a:rPr lang="ru-RU" sz="2000" smtClean="0">
                <a:solidFill>
                  <a:srgbClr val="003300"/>
                </a:solidFill>
              </a:rPr>
              <a:t>(греч.) – «искусство запоминания» - это система методов и приемов, обеспечивающих успешное запоминание, сохранение и воспроизведение информации.</a:t>
            </a:r>
          </a:p>
          <a:p>
            <a:pPr algn="just">
              <a:buFontTx/>
              <a:buNone/>
            </a:pPr>
            <a:endParaRPr lang="ru-RU" sz="2000" smtClean="0">
              <a:solidFill>
                <a:srgbClr val="003300"/>
              </a:solidFill>
            </a:endParaRPr>
          </a:p>
          <a:p>
            <a:pPr algn="ctr">
              <a:buFontTx/>
              <a:buNone/>
            </a:pPr>
            <a:r>
              <a:rPr lang="ru-RU" sz="2000" b="1" smtClean="0">
                <a:solidFill>
                  <a:srgbClr val="003300"/>
                </a:solidFill>
              </a:rPr>
              <a:t>Использование мнемотехники в обучении дошкольников позволяет решить такие задачи как:</a:t>
            </a:r>
          </a:p>
          <a:p>
            <a:pPr algn="ctr">
              <a:buFontTx/>
              <a:buNone/>
            </a:pPr>
            <a:endParaRPr lang="ru-RU" sz="2000" b="1" smtClean="0">
              <a:solidFill>
                <a:srgbClr val="003300"/>
              </a:solidFill>
            </a:endParaRPr>
          </a:p>
          <a:p>
            <a:pPr>
              <a:buFontTx/>
              <a:buNone/>
            </a:pPr>
            <a:r>
              <a:rPr lang="ru-RU" sz="2000" smtClean="0">
                <a:solidFill>
                  <a:srgbClr val="003300"/>
                </a:solidFill>
              </a:rPr>
              <a:t>1. Развитие связной речи;</a:t>
            </a:r>
          </a:p>
          <a:p>
            <a:pPr>
              <a:buFontTx/>
              <a:buNone/>
            </a:pPr>
            <a:r>
              <a:rPr lang="ru-RU" sz="2000" smtClean="0">
                <a:solidFill>
                  <a:srgbClr val="003300"/>
                </a:solidFill>
              </a:rPr>
              <a:t>2.  Преобразование абстрактных символов в образы (перекодирование информации);</a:t>
            </a:r>
          </a:p>
          <a:p>
            <a:pPr>
              <a:buFontTx/>
              <a:buNone/>
            </a:pPr>
            <a:r>
              <a:rPr lang="ru-RU" sz="2000" smtClean="0">
                <a:solidFill>
                  <a:srgbClr val="003300"/>
                </a:solidFill>
              </a:rPr>
              <a:t>3. Развитие мелкой моторики рук;</a:t>
            </a:r>
          </a:p>
          <a:p>
            <a:pPr>
              <a:buFontTx/>
              <a:buNone/>
            </a:pPr>
            <a:r>
              <a:rPr lang="ru-RU" sz="2000" smtClean="0">
                <a:solidFill>
                  <a:srgbClr val="003300"/>
                </a:solidFill>
              </a:rPr>
              <a:t>4. Развитие основных психических процессов – памяти, внимания, образного мышления; помогает овладение приёмами работы с мнемотаблицами и сокращает время обучения. </a:t>
            </a:r>
          </a:p>
          <a:p>
            <a:pPr>
              <a:buFontTx/>
              <a:buNone/>
            </a:pPr>
            <a:endParaRPr lang="ru-RU" sz="2000" smtClean="0">
              <a:solidFill>
                <a:srgbClr val="003300"/>
              </a:solidFill>
            </a:endParaRPr>
          </a:p>
        </p:txBody>
      </p:sp>
      <p:sp>
        <p:nvSpPr>
          <p:cNvPr id="92163" name="Нижний колонтитул 3"/>
          <p:cNvSpPr>
            <a:spLocks noGrp="1"/>
          </p:cNvSpPr>
          <p:nvPr>
            <p:ph type="ftr" sz="quarter" idx="11"/>
          </p:nvPr>
        </p:nvSpPr>
        <p:spPr>
          <a:noFill/>
        </p:spPr>
        <p:txBody>
          <a:bodyPr/>
          <a:lstStyle/>
          <a:p>
            <a:r>
              <a:rPr lang="en-US" smtClean="0"/>
              <a:t>www.themegallery.com</a:t>
            </a:r>
          </a:p>
        </p:txBody>
      </p:sp>
      <p:sp>
        <p:nvSpPr>
          <p:cNvPr id="92161" name="Заголовок 1"/>
          <p:cNvSpPr>
            <a:spLocks noGrp="1"/>
          </p:cNvSpPr>
          <p:nvPr>
            <p:ph type="title"/>
          </p:nvPr>
        </p:nvSpPr>
        <p:spPr/>
        <p:txBody>
          <a:bodyPr/>
          <a:lstStyle/>
          <a:p>
            <a:pPr algn="ctr"/>
            <a:r>
              <a:rPr lang="ru-RU" smtClean="0"/>
              <a:t>Мнемотехника</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88" name="Rectangle 2"/>
          <p:cNvSpPr>
            <a:spLocks noGrp="1" noChangeArrowheads="1"/>
          </p:cNvSpPr>
          <p:nvPr>
            <p:ph type="title"/>
          </p:nvPr>
        </p:nvSpPr>
        <p:spPr/>
        <p:txBody>
          <a:bodyPr>
            <a:normAutofit/>
          </a:bodyPr>
          <a:lstStyle/>
          <a:p>
            <a:pPr algn="ctr"/>
            <a:r>
              <a:rPr lang="ru-RU" sz="3200" smtClean="0"/>
              <a:t>Мнемотехнику в дошкольной педагогике называют по-разному</a:t>
            </a:r>
          </a:p>
        </p:txBody>
      </p:sp>
      <p:grpSp>
        <p:nvGrpSpPr>
          <p:cNvPr id="2" name="Organization Chart 6"/>
          <p:cNvGrpSpPr>
            <a:grpSpLocks/>
          </p:cNvGrpSpPr>
          <p:nvPr/>
        </p:nvGrpSpPr>
        <p:grpSpPr bwMode="auto">
          <a:xfrm>
            <a:off x="431800" y="1514475"/>
            <a:ext cx="8208963" cy="4968875"/>
            <a:chOff x="272" y="954"/>
            <a:chExt cx="4896" cy="720"/>
          </a:xfrm>
        </p:grpSpPr>
        <p:cxnSp>
          <p:nvCxnSpPr>
            <p:cNvPr id="83987" name="_s83987"/>
            <p:cNvCxnSpPr>
              <a:cxnSpLocks noChangeShapeType="1"/>
              <a:stCxn id="8" idx="0"/>
              <a:endCxn id="3" idx="2"/>
            </p:cNvCxnSpPr>
            <p:nvPr/>
          </p:nvCxnSpPr>
          <p:spPr bwMode="auto">
            <a:xfrm rot="5400000" flipH="1">
              <a:off x="3656" y="306"/>
              <a:ext cx="144" cy="2016"/>
            </a:xfrm>
            <a:prstGeom prst="bentConnector3">
              <a:avLst>
                <a:gd name="adj1" fmla="val 11500"/>
              </a:avLst>
            </a:prstGeom>
            <a:noFill/>
            <a:ln w="28575">
              <a:solidFill>
                <a:schemeClr val="tx1"/>
              </a:solidFill>
              <a:miter lim="800000"/>
              <a:headEnd/>
              <a:tailEnd/>
            </a:ln>
            <a:extLst>
              <a:ext uri="{909E8E84-426E-40DD-AFC4-6F175D3DCCD1}">
                <a14:hiddenFill xmlns:a14="http://schemas.microsoft.com/office/drawing/2010/main">
                  <a:noFill/>
                </a14:hiddenFill>
              </a:ext>
            </a:extLst>
          </p:spPr>
        </p:cxnSp>
        <p:cxnSp>
          <p:nvCxnSpPr>
            <p:cNvPr id="83985" name="_s83985"/>
            <p:cNvCxnSpPr>
              <a:cxnSpLocks noChangeShapeType="1"/>
              <a:stCxn id="7" idx="0"/>
              <a:endCxn id="3" idx="2"/>
            </p:cNvCxnSpPr>
            <p:nvPr/>
          </p:nvCxnSpPr>
          <p:spPr bwMode="auto">
            <a:xfrm rot="5400000" flipH="1">
              <a:off x="3152" y="810"/>
              <a:ext cx="144" cy="1008"/>
            </a:xfrm>
            <a:prstGeom prst="bentConnector3">
              <a:avLst>
                <a:gd name="adj1" fmla="val 11500"/>
              </a:avLst>
            </a:prstGeom>
            <a:noFill/>
            <a:ln w="28575">
              <a:solidFill>
                <a:schemeClr val="tx1"/>
              </a:solidFill>
              <a:miter lim="800000"/>
              <a:headEnd/>
              <a:tailEnd/>
            </a:ln>
            <a:extLst>
              <a:ext uri="{909E8E84-426E-40DD-AFC4-6F175D3DCCD1}">
                <a14:hiddenFill xmlns:a14="http://schemas.microsoft.com/office/drawing/2010/main">
                  <a:noFill/>
                </a14:hiddenFill>
              </a:ext>
            </a:extLst>
          </p:spPr>
        </p:cxnSp>
        <p:cxnSp>
          <p:nvCxnSpPr>
            <p:cNvPr id="83981" name="_s83981"/>
            <p:cNvCxnSpPr>
              <a:cxnSpLocks noChangeShapeType="1"/>
              <a:stCxn id="6" idx="0"/>
              <a:endCxn id="3" idx="2"/>
            </p:cNvCxnSpPr>
            <p:nvPr/>
          </p:nvCxnSpPr>
          <p:spPr bwMode="auto">
            <a:xfrm rot="16200000">
              <a:off x="2649" y="1313"/>
              <a:ext cx="144" cy="1"/>
            </a:xfrm>
            <a:prstGeom prst="straightConnector1">
              <a:avLst/>
            </a:prstGeom>
            <a:noFill/>
            <a:ln w="28575">
              <a:solidFill>
                <a:schemeClr val="tx1"/>
              </a:solidFill>
              <a:round/>
              <a:headEnd/>
              <a:tailEnd/>
            </a:ln>
            <a:extLst>
              <a:ext uri="{909E8E84-426E-40DD-AFC4-6F175D3DCCD1}">
                <a14:hiddenFill xmlns:a14="http://schemas.microsoft.com/office/drawing/2010/main">
                  <a:noFill/>
                </a14:hiddenFill>
              </a:ext>
            </a:extLst>
          </p:spPr>
        </p:cxnSp>
        <p:cxnSp>
          <p:nvCxnSpPr>
            <p:cNvPr id="83980" name="_s83980"/>
            <p:cNvCxnSpPr>
              <a:cxnSpLocks noChangeShapeType="1"/>
              <a:stCxn id="5" idx="0"/>
              <a:endCxn id="3" idx="2"/>
            </p:cNvCxnSpPr>
            <p:nvPr/>
          </p:nvCxnSpPr>
          <p:spPr bwMode="auto">
            <a:xfrm rot="16200000">
              <a:off x="2144" y="810"/>
              <a:ext cx="144" cy="1008"/>
            </a:xfrm>
            <a:prstGeom prst="bentConnector3">
              <a:avLst>
                <a:gd name="adj1" fmla="val 11500"/>
              </a:avLst>
            </a:prstGeom>
            <a:noFill/>
            <a:ln w="28575">
              <a:solidFill>
                <a:schemeClr val="tx1"/>
              </a:solidFill>
              <a:miter lim="800000"/>
              <a:headEnd/>
              <a:tailEnd/>
            </a:ln>
            <a:extLst>
              <a:ext uri="{909E8E84-426E-40DD-AFC4-6F175D3DCCD1}">
                <a14:hiddenFill xmlns:a14="http://schemas.microsoft.com/office/drawing/2010/main">
                  <a:noFill/>
                </a14:hiddenFill>
              </a:ext>
            </a:extLst>
          </p:spPr>
        </p:cxnSp>
        <p:cxnSp>
          <p:nvCxnSpPr>
            <p:cNvPr id="83979" name="_s83979"/>
            <p:cNvCxnSpPr>
              <a:cxnSpLocks noChangeShapeType="1"/>
              <a:stCxn id="4" idx="0"/>
              <a:endCxn id="3" idx="2"/>
            </p:cNvCxnSpPr>
            <p:nvPr/>
          </p:nvCxnSpPr>
          <p:spPr bwMode="auto">
            <a:xfrm rot="16200000">
              <a:off x="1641" y="306"/>
              <a:ext cx="144" cy="2015"/>
            </a:xfrm>
            <a:prstGeom prst="bentConnector3">
              <a:avLst>
                <a:gd name="adj1" fmla="val 11500"/>
              </a:avLst>
            </a:prstGeom>
            <a:noFill/>
            <a:ln w="28575">
              <a:solidFill>
                <a:schemeClr val="tx1"/>
              </a:solidFill>
              <a:miter lim="800000"/>
              <a:headEnd/>
              <a:tailEnd/>
            </a:ln>
            <a:extLst>
              <a:ext uri="{909E8E84-426E-40DD-AFC4-6F175D3DCCD1}">
                <a14:hiddenFill xmlns:a14="http://schemas.microsoft.com/office/drawing/2010/main">
                  <a:noFill/>
                </a14:hiddenFill>
              </a:ext>
            </a:extLst>
          </p:spPr>
        </p:cxnSp>
        <p:sp>
          <p:nvSpPr>
            <p:cNvPr id="3" name="_s83975"/>
            <p:cNvSpPr>
              <a:spLocks noChangeArrowheads="1"/>
            </p:cNvSpPr>
            <p:nvPr/>
          </p:nvSpPr>
          <p:spPr bwMode="auto">
            <a:xfrm>
              <a:off x="2288" y="954"/>
              <a:ext cx="864" cy="288"/>
            </a:xfrm>
            <a:prstGeom prst="roundRect">
              <a:avLst>
                <a:gd name="adj" fmla="val 16667"/>
              </a:avLst>
            </a:prstGeom>
            <a:solidFill>
              <a:schemeClr val="accent1"/>
            </a:solidFill>
            <a:ln w="9525">
              <a:solidFill>
                <a:schemeClr val="tx1"/>
              </a:solidFill>
              <a:round/>
              <a:headEnd/>
              <a:tailEnd/>
            </a:ln>
          </p:spPr>
          <p:txBody>
            <a:bodyPr vert="horz" wrap="none" lIns="0" tIns="0" rIns="0" bIns="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altLang="ru-RU" sz="1200" b="0" i="0" u="none" strike="noStrike" cap="none" normalizeH="0" baseline="0" smtClean="0">
                  <a:ln>
                    <a:noFill/>
                  </a:ln>
                  <a:solidFill>
                    <a:schemeClr val="tx1"/>
                  </a:solidFill>
                  <a:effectLst/>
                  <a:latin typeface="Arial" charset="0"/>
                  <a:cs typeface="Arial" charset="0"/>
                </a:rPr>
                <a:t>Мнемотехника</a:t>
              </a:r>
            </a:p>
          </p:txBody>
        </p:sp>
        <p:sp>
          <p:nvSpPr>
            <p:cNvPr id="4" name="_s83976"/>
            <p:cNvSpPr>
              <a:spLocks noChangeArrowheads="1"/>
            </p:cNvSpPr>
            <p:nvPr/>
          </p:nvSpPr>
          <p:spPr bwMode="auto">
            <a:xfrm>
              <a:off x="272" y="1386"/>
              <a:ext cx="864" cy="288"/>
            </a:xfrm>
            <a:prstGeom prst="roundRect">
              <a:avLst>
                <a:gd name="adj" fmla="val 16667"/>
              </a:avLst>
            </a:prstGeom>
            <a:solidFill>
              <a:schemeClr val="accent1"/>
            </a:solidFill>
            <a:ln w="9525">
              <a:solidFill>
                <a:schemeClr val="tx1"/>
              </a:solidFill>
              <a:round/>
              <a:headEnd/>
              <a:tailEnd/>
            </a:ln>
          </p:spPr>
          <p:txBody>
            <a:bodyPr vert="horz" wrap="none" lIns="0" tIns="0" rIns="0" bIns="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altLang="ru-RU" sz="1200" b="0" i="0" u="none" strike="noStrike" cap="none" normalizeH="0" baseline="0" smtClean="0">
                  <a:ln>
                    <a:noFill/>
                  </a:ln>
                  <a:solidFill>
                    <a:schemeClr val="tx1"/>
                  </a:solidFill>
                  <a:effectLst/>
                  <a:latin typeface="Arial" charset="0"/>
                  <a:cs typeface="Arial" charset="0"/>
                </a:rPr>
                <a:t>Сенсорно-</a:t>
              </a:r>
            </a:p>
            <a:p>
              <a:pPr marL="0" marR="0" lvl="0" indent="0" algn="ctr" defTabSz="914400" rtl="0" eaLnBrk="1" fontAlgn="base" latinLnBrk="0" hangingPunct="1">
                <a:lnSpc>
                  <a:spcPct val="100000"/>
                </a:lnSpc>
                <a:spcBef>
                  <a:spcPct val="0"/>
                </a:spcBef>
                <a:spcAft>
                  <a:spcPct val="0"/>
                </a:spcAft>
                <a:buClrTx/>
                <a:buSzTx/>
                <a:buFontTx/>
                <a:buNone/>
                <a:tabLst/>
              </a:pPr>
              <a:r>
                <a:rPr kumimoji="0" lang="ru-RU" altLang="ru-RU" sz="1200" b="0" i="0" u="none" strike="noStrike" cap="none" normalizeH="0" baseline="0" smtClean="0">
                  <a:ln>
                    <a:noFill/>
                  </a:ln>
                  <a:solidFill>
                    <a:schemeClr val="tx1"/>
                  </a:solidFill>
                  <a:effectLst/>
                  <a:latin typeface="Arial" charset="0"/>
                  <a:cs typeface="Arial" charset="0"/>
                </a:rPr>
                <a:t>графическая </a:t>
              </a:r>
            </a:p>
            <a:p>
              <a:pPr marL="0" marR="0" lvl="0" indent="0" algn="ctr" defTabSz="914400" rtl="0" eaLnBrk="1" fontAlgn="base" latinLnBrk="0" hangingPunct="1">
                <a:lnSpc>
                  <a:spcPct val="100000"/>
                </a:lnSpc>
                <a:spcBef>
                  <a:spcPct val="0"/>
                </a:spcBef>
                <a:spcAft>
                  <a:spcPct val="0"/>
                </a:spcAft>
                <a:buClrTx/>
                <a:buSzTx/>
                <a:buFontTx/>
                <a:buNone/>
                <a:tabLst/>
              </a:pPr>
              <a:r>
                <a:rPr kumimoji="0" lang="ru-RU" altLang="ru-RU" sz="1200" b="0" i="0" u="none" strike="noStrike" cap="none" normalizeH="0" baseline="0" smtClean="0">
                  <a:ln>
                    <a:noFill/>
                  </a:ln>
                  <a:solidFill>
                    <a:schemeClr val="tx1"/>
                  </a:solidFill>
                  <a:effectLst/>
                  <a:latin typeface="Arial" charset="0"/>
                  <a:cs typeface="Arial" charset="0"/>
                </a:rPr>
                <a:t>схема </a:t>
              </a:r>
            </a:p>
            <a:p>
              <a:pPr marL="0" marR="0" lvl="0" indent="0" algn="ctr" defTabSz="914400" rtl="0" eaLnBrk="1" fontAlgn="base" latinLnBrk="0" hangingPunct="1">
                <a:lnSpc>
                  <a:spcPct val="100000"/>
                </a:lnSpc>
                <a:spcBef>
                  <a:spcPct val="0"/>
                </a:spcBef>
                <a:spcAft>
                  <a:spcPct val="0"/>
                </a:spcAft>
                <a:buClrTx/>
                <a:buSzTx/>
                <a:buFontTx/>
                <a:buNone/>
                <a:tabLst/>
              </a:pPr>
              <a:r>
                <a:rPr kumimoji="0" lang="ru-RU" altLang="ru-RU" sz="1200" b="0" i="0" u="none" strike="noStrike" cap="none" normalizeH="0" baseline="0" smtClean="0">
                  <a:ln>
                    <a:noFill/>
                  </a:ln>
                  <a:solidFill>
                    <a:schemeClr val="tx1"/>
                  </a:solidFill>
                  <a:effectLst/>
                  <a:latin typeface="Arial" charset="0"/>
                  <a:cs typeface="Arial" charset="0"/>
                </a:rPr>
                <a:t>(Воробьёва В.К.)</a:t>
              </a:r>
            </a:p>
          </p:txBody>
        </p:sp>
        <p:sp>
          <p:nvSpPr>
            <p:cNvPr id="5" name="_s83977"/>
            <p:cNvSpPr>
              <a:spLocks noChangeArrowheads="1"/>
            </p:cNvSpPr>
            <p:nvPr/>
          </p:nvSpPr>
          <p:spPr bwMode="auto">
            <a:xfrm>
              <a:off x="1280" y="1386"/>
              <a:ext cx="864" cy="288"/>
            </a:xfrm>
            <a:prstGeom prst="roundRect">
              <a:avLst>
                <a:gd name="adj" fmla="val 16667"/>
              </a:avLst>
            </a:prstGeom>
            <a:solidFill>
              <a:schemeClr val="accent1"/>
            </a:solidFill>
            <a:ln w="9525">
              <a:solidFill>
                <a:schemeClr val="tx1"/>
              </a:solidFill>
              <a:round/>
              <a:headEnd/>
              <a:tailEnd/>
            </a:ln>
          </p:spPr>
          <p:txBody>
            <a:bodyPr vert="horz" wrap="none" lIns="0" tIns="0" rIns="0" bIns="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altLang="ru-RU" sz="1200" b="0" i="0" u="none" strike="noStrike" cap="none" normalizeH="0" baseline="0" smtClean="0">
                  <a:ln>
                    <a:noFill/>
                  </a:ln>
                  <a:solidFill>
                    <a:schemeClr val="tx1"/>
                  </a:solidFill>
                  <a:effectLst/>
                  <a:latin typeface="Arial" charset="0"/>
                  <a:cs typeface="Arial" charset="0"/>
                </a:rPr>
                <a:t>Блок –квадрат</a:t>
              </a:r>
            </a:p>
            <a:p>
              <a:pPr marL="0" marR="0" lvl="0" indent="0" algn="ctr" defTabSz="914400" rtl="0" eaLnBrk="1" fontAlgn="base" latinLnBrk="0" hangingPunct="1">
                <a:lnSpc>
                  <a:spcPct val="100000"/>
                </a:lnSpc>
                <a:spcBef>
                  <a:spcPct val="0"/>
                </a:spcBef>
                <a:spcAft>
                  <a:spcPct val="0"/>
                </a:spcAft>
                <a:buClrTx/>
                <a:buSzTx/>
                <a:buFontTx/>
                <a:buNone/>
                <a:tabLst/>
              </a:pPr>
              <a:r>
                <a:rPr kumimoji="0" lang="ru-RU" altLang="ru-RU" sz="1200" b="0" i="0" u="none" strike="noStrike" cap="none" normalizeH="0" baseline="0" smtClean="0">
                  <a:ln>
                    <a:noFill/>
                  </a:ln>
                  <a:solidFill>
                    <a:schemeClr val="tx1"/>
                  </a:solidFill>
                  <a:effectLst/>
                  <a:latin typeface="Arial" charset="0"/>
                  <a:cs typeface="Arial" charset="0"/>
                </a:rPr>
                <a:t>(Глухов В.П.)</a:t>
              </a:r>
            </a:p>
          </p:txBody>
        </p:sp>
        <p:sp>
          <p:nvSpPr>
            <p:cNvPr id="6" name="_s83978"/>
            <p:cNvSpPr>
              <a:spLocks noChangeArrowheads="1"/>
            </p:cNvSpPr>
            <p:nvPr/>
          </p:nvSpPr>
          <p:spPr bwMode="auto">
            <a:xfrm>
              <a:off x="2288" y="1386"/>
              <a:ext cx="864" cy="288"/>
            </a:xfrm>
            <a:prstGeom prst="roundRect">
              <a:avLst>
                <a:gd name="adj" fmla="val 16667"/>
              </a:avLst>
            </a:prstGeom>
            <a:solidFill>
              <a:schemeClr val="accent1"/>
            </a:solidFill>
            <a:ln w="9525">
              <a:solidFill>
                <a:schemeClr val="tx1"/>
              </a:solidFill>
              <a:round/>
              <a:headEnd/>
              <a:tailEnd/>
            </a:ln>
          </p:spPr>
          <p:txBody>
            <a:bodyPr vert="horz" wrap="none" lIns="0" tIns="0" rIns="0" bIns="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altLang="ru-RU" sz="1200" b="0" i="0" u="none" strike="noStrike" cap="none" normalizeH="0" baseline="0" smtClean="0">
                  <a:ln>
                    <a:noFill/>
                  </a:ln>
                  <a:solidFill>
                    <a:schemeClr val="tx1"/>
                  </a:solidFill>
                  <a:effectLst/>
                  <a:latin typeface="Arial" charset="0"/>
                  <a:cs typeface="Arial" charset="0"/>
                </a:rPr>
                <a:t>Предметно-</a:t>
              </a:r>
            </a:p>
            <a:p>
              <a:pPr marL="0" marR="0" lvl="0" indent="0" algn="ctr" defTabSz="914400" rtl="0" eaLnBrk="1" fontAlgn="base" latinLnBrk="0" hangingPunct="1">
                <a:lnSpc>
                  <a:spcPct val="100000"/>
                </a:lnSpc>
                <a:spcBef>
                  <a:spcPct val="0"/>
                </a:spcBef>
                <a:spcAft>
                  <a:spcPct val="0"/>
                </a:spcAft>
                <a:buClrTx/>
                <a:buSzTx/>
                <a:buFontTx/>
                <a:buNone/>
                <a:tabLst/>
              </a:pPr>
              <a:r>
                <a:rPr kumimoji="0" lang="ru-RU" altLang="ru-RU" sz="1200" b="0" i="0" u="none" strike="noStrike" cap="none" normalizeH="0" baseline="0" smtClean="0">
                  <a:ln>
                    <a:noFill/>
                  </a:ln>
                  <a:solidFill>
                    <a:schemeClr val="tx1"/>
                  </a:solidFill>
                  <a:effectLst/>
                  <a:latin typeface="Arial" charset="0"/>
                  <a:cs typeface="Arial" charset="0"/>
                </a:rPr>
                <a:t>схематическая </a:t>
              </a:r>
            </a:p>
            <a:p>
              <a:pPr marL="0" marR="0" lvl="0" indent="0" algn="ctr" defTabSz="914400" rtl="0" eaLnBrk="1" fontAlgn="base" latinLnBrk="0" hangingPunct="1">
                <a:lnSpc>
                  <a:spcPct val="100000"/>
                </a:lnSpc>
                <a:spcBef>
                  <a:spcPct val="0"/>
                </a:spcBef>
                <a:spcAft>
                  <a:spcPct val="0"/>
                </a:spcAft>
                <a:buClrTx/>
                <a:buSzTx/>
                <a:buFontTx/>
                <a:buNone/>
                <a:tabLst/>
              </a:pPr>
              <a:r>
                <a:rPr kumimoji="0" lang="ru-RU" altLang="ru-RU" sz="1200" b="0" i="0" u="none" strike="noStrike" cap="none" normalizeH="0" baseline="0" smtClean="0">
                  <a:ln>
                    <a:noFill/>
                  </a:ln>
                  <a:solidFill>
                    <a:schemeClr val="tx1"/>
                  </a:solidFill>
                  <a:effectLst/>
                  <a:latin typeface="Arial" charset="0"/>
                  <a:cs typeface="Arial" charset="0"/>
                </a:rPr>
                <a:t>модель </a:t>
              </a:r>
            </a:p>
            <a:p>
              <a:pPr marL="0" marR="0" lvl="0" indent="0" algn="ctr" defTabSz="914400" rtl="0" eaLnBrk="1" fontAlgn="base" latinLnBrk="0" hangingPunct="1">
                <a:lnSpc>
                  <a:spcPct val="100000"/>
                </a:lnSpc>
                <a:spcBef>
                  <a:spcPct val="0"/>
                </a:spcBef>
                <a:spcAft>
                  <a:spcPct val="0"/>
                </a:spcAft>
                <a:buClrTx/>
                <a:buSzTx/>
                <a:buFontTx/>
                <a:buNone/>
                <a:tabLst/>
              </a:pPr>
              <a:r>
                <a:rPr kumimoji="0" lang="ru-RU" altLang="ru-RU" sz="1200" b="0" i="0" u="none" strike="noStrike" cap="none" normalizeH="0" baseline="0" smtClean="0">
                  <a:ln>
                    <a:noFill/>
                  </a:ln>
                  <a:solidFill>
                    <a:schemeClr val="tx1"/>
                  </a:solidFill>
                  <a:effectLst/>
                  <a:latin typeface="Arial" charset="0"/>
                  <a:cs typeface="Arial" charset="0"/>
                </a:rPr>
                <a:t>(Ткаченко Т.А.)</a:t>
              </a:r>
            </a:p>
          </p:txBody>
        </p:sp>
        <p:sp>
          <p:nvSpPr>
            <p:cNvPr id="7" name="_s83984"/>
            <p:cNvSpPr>
              <a:spLocks noChangeArrowheads="1"/>
            </p:cNvSpPr>
            <p:nvPr/>
          </p:nvSpPr>
          <p:spPr bwMode="auto">
            <a:xfrm>
              <a:off x="3296" y="1386"/>
              <a:ext cx="864" cy="288"/>
            </a:xfrm>
            <a:prstGeom prst="roundRect">
              <a:avLst>
                <a:gd name="adj" fmla="val 16667"/>
              </a:avLst>
            </a:prstGeom>
            <a:solidFill>
              <a:schemeClr val="accent1"/>
            </a:solidFill>
            <a:ln w="9525">
              <a:solidFill>
                <a:schemeClr val="tx1"/>
              </a:solidFill>
              <a:round/>
              <a:headEnd/>
              <a:tailEnd/>
            </a:ln>
          </p:spPr>
          <p:txBody>
            <a:bodyPr vert="horz" wrap="none" lIns="0" tIns="0" rIns="0" bIns="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altLang="ru-RU" sz="1200" b="0" i="0" u="none" strike="noStrike" cap="none" normalizeH="0" baseline="0" smtClean="0">
                  <a:ln>
                    <a:noFill/>
                  </a:ln>
                  <a:solidFill>
                    <a:schemeClr val="tx1"/>
                  </a:solidFill>
                  <a:effectLst/>
                  <a:latin typeface="Arial" charset="0"/>
                  <a:cs typeface="Arial" charset="0"/>
                </a:rPr>
                <a:t>Схема составления </a:t>
              </a:r>
            </a:p>
            <a:p>
              <a:pPr marL="0" marR="0" lvl="0" indent="0" algn="ctr" defTabSz="914400" rtl="0" eaLnBrk="1" fontAlgn="base" latinLnBrk="0" hangingPunct="1">
                <a:lnSpc>
                  <a:spcPct val="100000"/>
                </a:lnSpc>
                <a:spcBef>
                  <a:spcPct val="0"/>
                </a:spcBef>
                <a:spcAft>
                  <a:spcPct val="0"/>
                </a:spcAft>
                <a:buClrTx/>
                <a:buSzTx/>
                <a:buFontTx/>
                <a:buNone/>
                <a:tabLst/>
              </a:pPr>
              <a:r>
                <a:rPr kumimoji="0" lang="ru-RU" altLang="ru-RU" sz="1200" b="0" i="0" u="none" strike="noStrike" cap="none" normalizeH="0" baseline="0" smtClean="0">
                  <a:ln>
                    <a:noFill/>
                  </a:ln>
                  <a:solidFill>
                    <a:schemeClr val="tx1"/>
                  </a:solidFill>
                  <a:effectLst/>
                  <a:latin typeface="Arial" charset="0"/>
                  <a:cs typeface="Arial" charset="0"/>
                </a:rPr>
                <a:t>Рассказа</a:t>
              </a:r>
            </a:p>
            <a:p>
              <a:pPr marL="0" marR="0" lvl="0" indent="0" algn="ctr" defTabSz="914400" rtl="0" eaLnBrk="1" fontAlgn="base" latinLnBrk="0" hangingPunct="1">
                <a:lnSpc>
                  <a:spcPct val="100000"/>
                </a:lnSpc>
                <a:spcBef>
                  <a:spcPct val="0"/>
                </a:spcBef>
                <a:spcAft>
                  <a:spcPct val="0"/>
                </a:spcAft>
                <a:buClrTx/>
                <a:buSzTx/>
                <a:buFontTx/>
                <a:buNone/>
                <a:tabLst/>
              </a:pPr>
              <a:r>
                <a:rPr kumimoji="0" lang="ru-RU" altLang="ru-RU" sz="1200" b="0" i="0" u="none" strike="noStrike" cap="none" normalizeH="0" baseline="0" smtClean="0">
                  <a:ln>
                    <a:noFill/>
                  </a:ln>
                  <a:solidFill>
                    <a:schemeClr val="tx1"/>
                  </a:solidFill>
                  <a:effectLst/>
                  <a:latin typeface="Arial" charset="0"/>
                  <a:cs typeface="Arial" charset="0"/>
                </a:rPr>
                <a:t> (Ефименкова Л.Н.)</a:t>
              </a:r>
            </a:p>
          </p:txBody>
        </p:sp>
        <p:sp>
          <p:nvSpPr>
            <p:cNvPr id="8" name="_s83986"/>
            <p:cNvSpPr>
              <a:spLocks noChangeArrowheads="1"/>
            </p:cNvSpPr>
            <p:nvPr/>
          </p:nvSpPr>
          <p:spPr bwMode="auto">
            <a:xfrm>
              <a:off x="4304" y="1386"/>
              <a:ext cx="864" cy="288"/>
            </a:xfrm>
            <a:prstGeom prst="roundRect">
              <a:avLst>
                <a:gd name="adj" fmla="val 16667"/>
              </a:avLst>
            </a:prstGeom>
            <a:solidFill>
              <a:schemeClr val="accent1"/>
            </a:solidFill>
            <a:ln w="9525">
              <a:solidFill>
                <a:schemeClr val="tx1"/>
              </a:solidFill>
              <a:round/>
              <a:headEnd/>
              <a:tailEnd/>
            </a:ln>
          </p:spPr>
          <p:txBody>
            <a:bodyPr vert="horz" wrap="none" lIns="0" tIns="0" rIns="0" bIns="0"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altLang="ru-RU" sz="1200" b="0" i="0" u="none" strike="noStrike" cap="none" normalizeH="0" baseline="0" smtClean="0">
                  <a:ln>
                    <a:noFill/>
                  </a:ln>
                  <a:solidFill>
                    <a:schemeClr val="tx1"/>
                  </a:solidFill>
                  <a:effectLst/>
                  <a:latin typeface="Arial" charset="0"/>
                  <a:cs typeface="Arial" charset="0"/>
                </a:rPr>
                <a:t>Коллаж </a:t>
              </a:r>
            </a:p>
            <a:p>
              <a:pPr marL="0" marR="0" lvl="0" indent="0" algn="ctr" defTabSz="914400" rtl="0" eaLnBrk="1" fontAlgn="base" latinLnBrk="0" hangingPunct="1">
                <a:lnSpc>
                  <a:spcPct val="100000"/>
                </a:lnSpc>
                <a:spcBef>
                  <a:spcPct val="0"/>
                </a:spcBef>
                <a:spcAft>
                  <a:spcPct val="0"/>
                </a:spcAft>
                <a:buClrTx/>
                <a:buSzTx/>
                <a:buFontTx/>
                <a:buNone/>
                <a:tabLst/>
              </a:pPr>
              <a:r>
                <a:rPr kumimoji="0" lang="ru-RU" altLang="ru-RU" sz="1200" b="0" i="0" u="none" strike="noStrike" cap="none" normalizeH="0" baseline="0" smtClean="0">
                  <a:ln>
                    <a:noFill/>
                  </a:ln>
                  <a:solidFill>
                    <a:schemeClr val="tx1"/>
                  </a:solidFill>
                  <a:effectLst/>
                  <a:latin typeface="Arial" charset="0"/>
                  <a:cs typeface="Arial" charset="0"/>
                </a:rPr>
                <a:t>(Большева Т.В.)</a:t>
              </a:r>
            </a:p>
          </p:txBody>
        </p:sp>
      </p:gr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8514" name="Group 146"/>
          <p:cNvGraphicFramePr>
            <a:graphicFrameLocks noGrp="1"/>
          </p:cNvGraphicFramePr>
          <p:nvPr>
            <p:ph idx="1"/>
          </p:nvPr>
        </p:nvGraphicFramePr>
        <p:xfrm>
          <a:off x="3924300" y="1989138"/>
          <a:ext cx="5040313" cy="4513899"/>
        </p:xfrm>
        <a:graphic>
          <a:graphicData uri="http://schemas.openxmlformats.org/drawingml/2006/table">
            <a:tbl>
              <a:tblPr/>
              <a:tblGrid>
                <a:gridCol w="1681163"/>
                <a:gridCol w="1677987"/>
                <a:gridCol w="1681163"/>
              </a:tblGrid>
              <a:tr h="614363">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ru-RU" sz="1600" b="0" i="0" u="none" strike="noStrike" cap="none" normalizeH="0" baseline="0" smtClean="0">
                          <a:ln>
                            <a:noFill/>
                          </a:ln>
                          <a:solidFill>
                            <a:schemeClr val="tx1"/>
                          </a:solidFill>
                          <a:effectLst/>
                          <a:latin typeface="Verdana" pitchFamily="34" charset="0"/>
                          <a:cs typeface="Times New Roman" pitchFamily="18" charset="0"/>
                        </a:rPr>
                        <a:t>На дворе</a:t>
                      </a:r>
                      <a:endParaRPr kumimoji="0" lang="ru-RU" sz="1600" b="0" i="0" u="none" strike="noStrike" cap="none" normalizeH="0" baseline="0" smtClean="0">
                        <a:ln>
                          <a:noFill/>
                        </a:ln>
                        <a:solidFill>
                          <a:schemeClr val="tx1"/>
                        </a:solidFill>
                        <a:effectLst/>
                        <a:latin typeface="Arial" charset="0"/>
                      </a:endParaRPr>
                    </a:p>
                  </a:txBody>
                  <a:tcP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ru-RU" sz="1600" b="0" i="0" u="none" strike="noStrike" cap="none" normalizeH="0" baseline="0" smtClean="0">
                          <a:ln>
                            <a:noFill/>
                          </a:ln>
                          <a:solidFill>
                            <a:schemeClr val="tx1"/>
                          </a:solidFill>
                          <a:effectLst/>
                          <a:latin typeface="Verdana" pitchFamily="34" charset="0"/>
                          <a:cs typeface="Times New Roman" pitchFamily="18" charset="0"/>
                        </a:rPr>
                        <a:t>звенит</a:t>
                      </a:r>
                      <a:endParaRPr kumimoji="0" lang="ru-RU" sz="1600" b="0" i="0" u="none" strike="noStrike" cap="none" normalizeH="0" baseline="0" smtClean="0">
                        <a:ln>
                          <a:noFill/>
                        </a:ln>
                        <a:solidFill>
                          <a:schemeClr val="tx1"/>
                        </a:solidFill>
                        <a:effectLst/>
                        <a:latin typeface="Arial" charset="0"/>
                      </a:endParaRPr>
                    </a:p>
                  </a:txBody>
                  <a:tcP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ru-RU" sz="1600" b="0" i="0" u="none" strike="noStrike" cap="none" normalizeH="0" baseline="0" smtClean="0">
                          <a:ln>
                            <a:noFill/>
                          </a:ln>
                          <a:solidFill>
                            <a:schemeClr val="tx1"/>
                          </a:solidFill>
                          <a:effectLst/>
                          <a:latin typeface="Verdana" pitchFamily="34" charset="0"/>
                          <a:cs typeface="Times New Roman" pitchFamily="18" charset="0"/>
                        </a:rPr>
                        <a:t>капель,</a:t>
                      </a:r>
                      <a:endParaRPr kumimoji="0" lang="ru-RU" sz="1600" b="0" i="0" u="none" strike="noStrike" cap="none" normalizeH="0" baseline="0" smtClean="0">
                        <a:ln>
                          <a:noFill/>
                        </a:ln>
                        <a:solidFill>
                          <a:schemeClr val="tx1"/>
                        </a:solidFill>
                        <a:effectLst/>
                        <a:latin typeface="Arial" charset="0"/>
                      </a:endParaRPr>
                    </a:p>
                  </a:txBody>
                  <a:tcP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r>
              <a:tr h="615950">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ru-RU" sz="1600" b="0" i="0" u="none" strike="noStrike" cap="none" normalizeH="0" baseline="0" smtClean="0">
                          <a:ln>
                            <a:noFill/>
                          </a:ln>
                          <a:solidFill>
                            <a:schemeClr val="tx1"/>
                          </a:solidFill>
                          <a:effectLst/>
                          <a:latin typeface="Verdana" pitchFamily="34" charset="0"/>
                          <a:cs typeface="Times New Roman" pitchFamily="18" charset="0"/>
                        </a:rPr>
                        <a:t>по полям</a:t>
                      </a:r>
                      <a:endParaRPr kumimoji="0" lang="ru-RU" sz="1600" b="0" i="0" u="none" strike="noStrike" cap="none" normalizeH="0" baseline="0" smtClean="0">
                        <a:ln>
                          <a:noFill/>
                        </a:ln>
                        <a:solidFill>
                          <a:schemeClr val="tx1"/>
                        </a:solidFill>
                        <a:effectLst/>
                        <a:latin typeface="Arial" charset="0"/>
                      </a:endParaRPr>
                    </a:p>
                  </a:txBody>
                  <a:tcP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ru-RU" sz="1600" b="0" i="0" u="none" strike="noStrike" cap="none" normalizeH="0" baseline="0" smtClean="0">
                          <a:ln>
                            <a:noFill/>
                          </a:ln>
                          <a:solidFill>
                            <a:schemeClr val="tx1"/>
                          </a:solidFill>
                          <a:effectLst/>
                          <a:latin typeface="Verdana" pitchFamily="34" charset="0"/>
                          <a:cs typeface="Times New Roman" pitchFamily="18" charset="0"/>
                        </a:rPr>
                        <a:t>бежит</a:t>
                      </a:r>
                      <a:endParaRPr kumimoji="0" lang="ru-RU" sz="1600" b="0" i="0" u="none" strike="noStrike" cap="none" normalizeH="0" baseline="0" smtClean="0">
                        <a:ln>
                          <a:noFill/>
                        </a:ln>
                        <a:solidFill>
                          <a:schemeClr val="tx1"/>
                        </a:solidFill>
                        <a:effectLst/>
                        <a:latin typeface="Arial" charset="0"/>
                      </a:endParaRPr>
                    </a:p>
                  </a:txBody>
                  <a:tcP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ru-RU" sz="1600" b="0" i="0" u="none" strike="noStrike" cap="none" normalizeH="0" baseline="0" smtClean="0">
                          <a:ln>
                            <a:noFill/>
                          </a:ln>
                          <a:solidFill>
                            <a:schemeClr val="tx1"/>
                          </a:solidFill>
                          <a:effectLst/>
                          <a:latin typeface="Verdana" pitchFamily="34" charset="0"/>
                          <a:cs typeface="Times New Roman" pitchFamily="18" charset="0"/>
                        </a:rPr>
                        <a:t>ручей,</a:t>
                      </a:r>
                      <a:endParaRPr kumimoji="0" lang="ru-RU" sz="1600" b="0" i="0" u="none" strike="noStrike" cap="none" normalizeH="0" baseline="0" smtClean="0">
                        <a:ln>
                          <a:noFill/>
                        </a:ln>
                        <a:solidFill>
                          <a:schemeClr val="tx1"/>
                        </a:solidFill>
                        <a:effectLst/>
                        <a:latin typeface="Arial" charset="0"/>
                      </a:endParaRPr>
                    </a:p>
                  </a:txBody>
                  <a:tcP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r>
              <a:tr h="617538">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ru-RU" sz="1600" b="0" i="0" u="none" strike="noStrike" cap="none" normalizeH="0" baseline="0" smtClean="0">
                          <a:ln>
                            <a:noFill/>
                          </a:ln>
                          <a:solidFill>
                            <a:schemeClr val="tx1"/>
                          </a:solidFill>
                          <a:effectLst/>
                          <a:latin typeface="Verdana" pitchFamily="34" charset="0"/>
                          <a:cs typeface="Times New Roman" pitchFamily="18" charset="0"/>
                        </a:rPr>
                        <a:t>на дорогах</a:t>
                      </a:r>
                      <a:endParaRPr kumimoji="0" lang="ru-RU" sz="1600" b="0" i="0" u="none" strike="noStrike" cap="none" normalizeH="0" baseline="0" smtClean="0">
                        <a:ln>
                          <a:noFill/>
                        </a:ln>
                        <a:solidFill>
                          <a:schemeClr val="tx1"/>
                        </a:solidFill>
                        <a:effectLst/>
                        <a:latin typeface="Arial" charset="0"/>
                      </a:endParaRPr>
                    </a:p>
                  </a:txBody>
                  <a:tcP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ru-RU" sz="1600" b="0" i="0" u="none" strike="noStrike" cap="none" normalizeH="0" baseline="0" smtClean="0">
                          <a:ln>
                            <a:noFill/>
                          </a:ln>
                          <a:solidFill>
                            <a:schemeClr val="tx1"/>
                          </a:solidFill>
                          <a:effectLst/>
                          <a:latin typeface="Verdana" pitchFamily="34" charset="0"/>
                          <a:cs typeface="Times New Roman" pitchFamily="18" charset="0"/>
                        </a:rPr>
                        <a:t>лужи.</a:t>
                      </a:r>
                      <a:endParaRPr kumimoji="0" lang="ru-RU" sz="1600" b="0" i="0" u="none" strike="noStrike" cap="none" normalizeH="0" baseline="0" smtClean="0">
                        <a:ln>
                          <a:noFill/>
                        </a:ln>
                        <a:solidFill>
                          <a:schemeClr val="tx1"/>
                        </a:solidFill>
                        <a:effectLst/>
                        <a:latin typeface="Arial" charset="0"/>
                      </a:endParaRPr>
                    </a:p>
                  </a:txBody>
                  <a:tcP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ru-RU" sz="1600" b="0" i="0" u="none" strike="noStrike" cap="none" normalizeH="0" baseline="0" smtClean="0">
                          <a:ln>
                            <a:noFill/>
                          </a:ln>
                          <a:solidFill>
                            <a:schemeClr val="tx1"/>
                          </a:solidFill>
                          <a:effectLst/>
                          <a:latin typeface="Verdana" pitchFamily="34" charset="0"/>
                          <a:cs typeface="Times New Roman" pitchFamily="18" charset="0"/>
                        </a:rPr>
                        <a:t>Скоро выйдут</a:t>
                      </a:r>
                      <a:endParaRPr kumimoji="0" lang="ru-RU" sz="1600" b="0" i="0" u="none" strike="noStrike" cap="none" normalizeH="0" baseline="0" smtClean="0">
                        <a:ln>
                          <a:noFill/>
                        </a:ln>
                        <a:solidFill>
                          <a:schemeClr val="tx1"/>
                        </a:solidFill>
                        <a:effectLst/>
                        <a:latin typeface="Arial" charset="0"/>
                      </a:endParaRPr>
                    </a:p>
                  </a:txBody>
                  <a:tcP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r>
              <a:tr h="612775">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ru-RU" sz="1600" b="0" i="0" u="none" strike="noStrike" cap="none" normalizeH="0" baseline="0" smtClean="0">
                          <a:ln>
                            <a:noFill/>
                          </a:ln>
                          <a:solidFill>
                            <a:schemeClr val="tx1"/>
                          </a:solidFill>
                          <a:effectLst/>
                          <a:latin typeface="Verdana" pitchFamily="34" charset="0"/>
                          <a:cs typeface="Times New Roman" pitchFamily="18" charset="0"/>
                        </a:rPr>
                        <a:t>муравьи</a:t>
                      </a:r>
                      <a:endParaRPr kumimoji="0" lang="ru-RU" sz="1600" b="0" i="0" u="none" strike="noStrike" cap="none" normalizeH="0" baseline="0" smtClean="0">
                        <a:ln>
                          <a:noFill/>
                        </a:ln>
                        <a:solidFill>
                          <a:schemeClr val="tx1"/>
                        </a:solidFill>
                        <a:effectLst/>
                        <a:latin typeface="Arial" charset="0"/>
                      </a:endParaRPr>
                    </a:p>
                  </a:txBody>
                  <a:tcP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ru-RU" sz="1600" b="0" i="0" u="none" strike="noStrike" cap="none" normalizeH="0" baseline="0" smtClean="0">
                          <a:ln>
                            <a:noFill/>
                          </a:ln>
                          <a:solidFill>
                            <a:schemeClr val="tx1"/>
                          </a:solidFill>
                          <a:effectLst/>
                          <a:latin typeface="Verdana" pitchFamily="34" charset="0"/>
                          <a:cs typeface="Times New Roman" pitchFamily="18" charset="0"/>
                        </a:rPr>
                        <a:t>после</a:t>
                      </a:r>
                      <a:endParaRPr kumimoji="0" lang="ru-RU" sz="1600" b="0" i="0" u="none" strike="noStrike" cap="none" normalizeH="0" baseline="0" smtClean="0">
                        <a:ln>
                          <a:noFill/>
                        </a:ln>
                        <a:solidFill>
                          <a:schemeClr val="tx1"/>
                        </a:solidFill>
                        <a:effectLst/>
                        <a:latin typeface="Arial" charset="0"/>
                      </a:endParaRPr>
                    </a:p>
                  </a:txBody>
                  <a:tcP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ru-RU" sz="1600" b="0" i="0" u="none" strike="noStrike" cap="none" normalizeH="0" baseline="0" smtClean="0">
                          <a:ln>
                            <a:noFill/>
                          </a:ln>
                          <a:solidFill>
                            <a:schemeClr val="tx1"/>
                          </a:solidFill>
                          <a:effectLst/>
                          <a:latin typeface="Verdana" pitchFamily="34" charset="0"/>
                          <a:cs typeface="Times New Roman" pitchFamily="18" charset="0"/>
                        </a:rPr>
                        <a:t>зимней стужи.</a:t>
                      </a:r>
                      <a:endParaRPr kumimoji="0" lang="ru-RU" sz="1600" b="0" i="0" u="none" strike="noStrike" cap="none" normalizeH="0" baseline="0" smtClean="0">
                        <a:ln>
                          <a:noFill/>
                        </a:ln>
                        <a:solidFill>
                          <a:schemeClr val="tx1"/>
                        </a:solidFill>
                        <a:effectLst/>
                        <a:latin typeface="Arial" charset="0"/>
                      </a:endParaRPr>
                    </a:p>
                  </a:txBody>
                  <a:tcP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r>
              <a:tr h="615950">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ru-RU" sz="1600" b="0" i="0" u="none" strike="noStrike" cap="none" normalizeH="0" baseline="0" smtClean="0">
                          <a:ln>
                            <a:noFill/>
                          </a:ln>
                          <a:solidFill>
                            <a:schemeClr val="tx1"/>
                          </a:solidFill>
                          <a:effectLst/>
                          <a:latin typeface="Verdana" pitchFamily="34" charset="0"/>
                          <a:cs typeface="Times New Roman" pitchFamily="18" charset="0"/>
                        </a:rPr>
                        <a:t>Пробирается</a:t>
                      </a:r>
                      <a:endParaRPr kumimoji="0" lang="ru-RU" sz="1600" b="0" i="0" u="none" strike="noStrike" cap="none" normalizeH="0" baseline="0" smtClean="0">
                        <a:ln>
                          <a:noFill/>
                        </a:ln>
                        <a:solidFill>
                          <a:schemeClr val="tx1"/>
                        </a:solidFill>
                        <a:effectLst/>
                        <a:latin typeface="Arial" charset="0"/>
                      </a:endParaRPr>
                    </a:p>
                  </a:txBody>
                  <a:tcP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ru-RU" sz="1600" b="0" i="0" u="none" strike="noStrike" cap="none" normalizeH="0" baseline="0" smtClean="0">
                          <a:ln>
                            <a:noFill/>
                          </a:ln>
                          <a:solidFill>
                            <a:schemeClr val="tx1"/>
                          </a:solidFill>
                          <a:effectLst/>
                          <a:latin typeface="Verdana" pitchFamily="34" charset="0"/>
                          <a:cs typeface="Times New Roman" pitchFamily="18" charset="0"/>
                        </a:rPr>
                        <a:t>медведь</a:t>
                      </a:r>
                      <a:endParaRPr kumimoji="0" lang="ru-RU" sz="1600" b="0" i="0" u="none" strike="noStrike" cap="none" normalizeH="0" baseline="0" smtClean="0">
                        <a:ln>
                          <a:noFill/>
                        </a:ln>
                        <a:solidFill>
                          <a:schemeClr val="tx1"/>
                        </a:solidFill>
                        <a:effectLst/>
                        <a:latin typeface="Arial" charset="0"/>
                      </a:endParaRPr>
                    </a:p>
                  </a:txBody>
                  <a:tcP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ru-RU" sz="1600" b="0" i="0" u="none" strike="noStrike" cap="none" normalizeH="0" baseline="0" smtClean="0">
                          <a:ln>
                            <a:noFill/>
                          </a:ln>
                          <a:solidFill>
                            <a:schemeClr val="tx1"/>
                          </a:solidFill>
                          <a:effectLst/>
                          <a:latin typeface="Verdana" pitchFamily="34" charset="0"/>
                          <a:cs typeface="Times New Roman" pitchFamily="18" charset="0"/>
                        </a:rPr>
                        <a:t>сквозь</a:t>
                      </a:r>
                      <a:endParaRPr kumimoji="0" lang="ru-RU" sz="1600" b="0" i="0" u="none" strike="noStrike" cap="none" normalizeH="0" baseline="0" smtClean="0">
                        <a:ln>
                          <a:noFill/>
                        </a:ln>
                        <a:solidFill>
                          <a:schemeClr val="tx1"/>
                        </a:solidFill>
                        <a:effectLst/>
                        <a:latin typeface="Arial" charset="0"/>
                      </a:endParaRPr>
                    </a:p>
                  </a:txBody>
                  <a:tcP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r>
              <a:tr h="614363">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ru-RU" sz="1600" b="0" i="0" u="none" strike="noStrike" cap="none" normalizeH="0" baseline="0" smtClean="0">
                          <a:ln>
                            <a:noFill/>
                          </a:ln>
                          <a:solidFill>
                            <a:schemeClr val="tx1"/>
                          </a:solidFill>
                          <a:effectLst/>
                          <a:latin typeface="Verdana" pitchFamily="34" charset="0"/>
                          <a:cs typeface="Times New Roman" pitchFamily="18" charset="0"/>
                        </a:rPr>
                        <a:t>лесной</a:t>
                      </a:r>
                      <a:endParaRPr kumimoji="0" lang="ru-RU" sz="1600" b="0" i="0" u="none" strike="noStrike" cap="none" normalizeH="0" baseline="0" smtClean="0">
                        <a:ln>
                          <a:noFill/>
                        </a:ln>
                        <a:solidFill>
                          <a:schemeClr val="tx1"/>
                        </a:solidFill>
                        <a:effectLst/>
                        <a:latin typeface="Arial" charset="0"/>
                      </a:endParaRPr>
                    </a:p>
                  </a:txBody>
                  <a:tcP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ru-RU" sz="1600" b="0" i="0" u="none" strike="noStrike" cap="none" normalizeH="0" baseline="0" smtClean="0">
                          <a:ln>
                            <a:noFill/>
                          </a:ln>
                          <a:solidFill>
                            <a:schemeClr val="tx1"/>
                          </a:solidFill>
                          <a:effectLst/>
                          <a:latin typeface="Verdana" pitchFamily="34" charset="0"/>
                          <a:cs typeface="Times New Roman" pitchFamily="18" charset="0"/>
                        </a:rPr>
                        <a:t>валежник.</a:t>
                      </a:r>
                      <a:endParaRPr kumimoji="0" lang="ru-RU" sz="1600" b="0" i="0" u="none" strike="noStrike" cap="none" normalizeH="0" baseline="0" smtClean="0">
                        <a:ln>
                          <a:noFill/>
                        </a:ln>
                        <a:solidFill>
                          <a:schemeClr val="tx1"/>
                        </a:solidFill>
                        <a:effectLst/>
                        <a:latin typeface="Arial" charset="0"/>
                      </a:endParaRPr>
                    </a:p>
                  </a:txBody>
                  <a:tcP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ru-RU" sz="1600" b="0" i="0" u="none" strike="noStrike" cap="none" normalizeH="0" baseline="0" smtClean="0">
                          <a:ln>
                            <a:noFill/>
                          </a:ln>
                          <a:solidFill>
                            <a:schemeClr val="tx1"/>
                          </a:solidFill>
                          <a:effectLst/>
                          <a:latin typeface="Verdana" pitchFamily="34" charset="0"/>
                          <a:cs typeface="Times New Roman" pitchFamily="18" charset="0"/>
                        </a:rPr>
                        <a:t>Стали птицы</a:t>
                      </a:r>
                      <a:endParaRPr kumimoji="0" lang="ru-RU" sz="1600" b="0" i="0" u="none" strike="noStrike" cap="none" normalizeH="0" baseline="0" smtClean="0">
                        <a:ln>
                          <a:noFill/>
                        </a:ln>
                        <a:solidFill>
                          <a:schemeClr val="tx1"/>
                        </a:solidFill>
                        <a:effectLst/>
                        <a:latin typeface="Arial" charset="0"/>
                      </a:endParaRPr>
                    </a:p>
                  </a:txBody>
                  <a:tcP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r>
              <a:tr h="628650">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ru-RU" sz="1600" b="0" i="0" u="none" strike="noStrike" cap="none" normalizeH="0" baseline="0" smtClean="0">
                          <a:ln>
                            <a:noFill/>
                          </a:ln>
                          <a:solidFill>
                            <a:schemeClr val="tx1"/>
                          </a:solidFill>
                          <a:effectLst/>
                          <a:latin typeface="Verdana" pitchFamily="34" charset="0"/>
                          <a:cs typeface="Times New Roman" pitchFamily="18" charset="0"/>
                        </a:rPr>
                        <a:t>песни</a:t>
                      </a:r>
                      <a:endParaRPr kumimoji="0" lang="ru-RU" sz="1600" b="0" i="0" u="none" strike="noStrike" cap="none" normalizeH="0" baseline="0" smtClean="0">
                        <a:ln>
                          <a:noFill/>
                        </a:ln>
                        <a:solidFill>
                          <a:schemeClr val="tx1"/>
                        </a:solidFill>
                        <a:effectLst/>
                        <a:latin typeface="Arial" charset="0"/>
                      </a:endParaRPr>
                    </a:p>
                  </a:txBody>
                  <a:tcP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ru-RU" sz="1600" b="0" i="0" u="none" strike="noStrike" cap="none" normalizeH="0" baseline="0" smtClean="0">
                          <a:ln>
                            <a:noFill/>
                          </a:ln>
                          <a:solidFill>
                            <a:schemeClr val="tx1"/>
                          </a:solidFill>
                          <a:effectLst/>
                          <a:latin typeface="Verdana" pitchFamily="34" charset="0"/>
                          <a:cs typeface="Times New Roman" pitchFamily="18" charset="0"/>
                        </a:rPr>
                        <a:t>петь,</a:t>
                      </a:r>
                      <a:endParaRPr kumimoji="0" lang="ru-RU" sz="1600" b="0" i="0" u="none" strike="noStrike" cap="none" normalizeH="0" baseline="0" smtClean="0">
                        <a:ln>
                          <a:noFill/>
                        </a:ln>
                        <a:solidFill>
                          <a:schemeClr val="tx1"/>
                        </a:solidFill>
                        <a:effectLst/>
                        <a:latin typeface="Arial" charset="0"/>
                      </a:endParaRPr>
                    </a:p>
                  </a:txBody>
                  <a:tcP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ru-RU" sz="1600" b="0" i="0" u="none" strike="noStrike" cap="none" normalizeH="0" baseline="0" smtClean="0">
                          <a:ln>
                            <a:noFill/>
                          </a:ln>
                          <a:solidFill>
                            <a:schemeClr val="tx1"/>
                          </a:solidFill>
                          <a:effectLst/>
                          <a:latin typeface="Verdana" pitchFamily="34" charset="0"/>
                          <a:cs typeface="Times New Roman" pitchFamily="18" charset="0"/>
                        </a:rPr>
                        <a:t>и зацвёл подснежник.</a:t>
                      </a:r>
                      <a:endParaRPr kumimoji="0" lang="ru-RU" sz="1600" b="0" i="0" u="none" strike="noStrike" cap="none" normalizeH="0" baseline="0" smtClean="0">
                        <a:ln>
                          <a:noFill/>
                        </a:ln>
                        <a:solidFill>
                          <a:schemeClr val="tx1"/>
                        </a:solidFill>
                        <a:effectLst/>
                        <a:latin typeface="Arial" charset="0"/>
                      </a:endParaRPr>
                    </a:p>
                  </a:txBody>
                  <a:tcP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94209" name="Rectangle 138"/>
          <p:cNvSpPr>
            <a:spLocks noGrp="1" noChangeArrowheads="1"/>
          </p:cNvSpPr>
          <p:nvPr>
            <p:ph type="title"/>
          </p:nvPr>
        </p:nvSpPr>
        <p:spPr/>
        <p:txBody>
          <a:bodyPr/>
          <a:lstStyle/>
          <a:p>
            <a:pPr algn="ctr"/>
            <a:r>
              <a:rPr lang="ru-RU" smtClean="0"/>
              <a:t>МНЕМОТАБЛИЦЫ</a:t>
            </a:r>
          </a:p>
        </p:txBody>
      </p:sp>
      <p:pic>
        <p:nvPicPr>
          <p:cNvPr id="94210" name="Picture 4" descr="весна"/>
          <p:cNvPicPr>
            <a:picLocks noChangeAspect="1" noChangeArrowheads="1"/>
          </p:cNvPicPr>
          <p:nvPr/>
        </p:nvPicPr>
        <p:blipFill>
          <a:blip r:embed="rId2"/>
          <a:srcRect/>
          <a:stretch>
            <a:fillRect/>
          </a:stretch>
        </p:blipFill>
        <p:spPr bwMode="auto">
          <a:xfrm>
            <a:off x="395288" y="1557338"/>
            <a:ext cx="3384550" cy="4724400"/>
          </a:xfrm>
          <a:prstGeom prst="rect">
            <a:avLst/>
          </a:prstGeom>
          <a:noFill/>
          <a:ln w="9525">
            <a:noFill/>
            <a:miter lim="800000"/>
            <a:headEnd/>
            <a:tailEnd/>
          </a:ln>
        </p:spPr>
      </p:pic>
      <p:sp>
        <p:nvSpPr>
          <p:cNvPr id="94245" name="Rectangle 143"/>
          <p:cNvSpPr>
            <a:spLocks noChangeArrowheads="1"/>
          </p:cNvSpPr>
          <p:nvPr/>
        </p:nvSpPr>
        <p:spPr bwMode="auto">
          <a:xfrm>
            <a:off x="5076825" y="1484313"/>
            <a:ext cx="2663825" cy="457200"/>
          </a:xfrm>
          <a:prstGeom prst="rect">
            <a:avLst/>
          </a:prstGeom>
          <a:noFill/>
          <a:ln w="9525">
            <a:noFill/>
            <a:miter lim="800000"/>
            <a:headEnd/>
            <a:tailEnd/>
          </a:ln>
        </p:spPr>
        <p:txBody>
          <a:bodyPr>
            <a:spAutoFit/>
          </a:bodyPr>
          <a:lstStyle/>
          <a:p>
            <a:pPr algn="ctr" eaLnBrk="0" hangingPunct="0">
              <a:spcBef>
                <a:spcPct val="20000"/>
              </a:spcBef>
            </a:pPr>
            <a:r>
              <a:rPr lang="ru-RU" sz="2400" b="1">
                <a:solidFill>
                  <a:schemeClr val="tx2"/>
                </a:solidFill>
              </a:rPr>
              <a:t>«Весна»</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0517" name="Group 101"/>
          <p:cNvGraphicFramePr>
            <a:graphicFrameLocks noGrp="1"/>
          </p:cNvGraphicFramePr>
          <p:nvPr>
            <p:ph idx="1"/>
          </p:nvPr>
        </p:nvGraphicFramePr>
        <p:xfrm>
          <a:off x="4211638" y="1773238"/>
          <a:ext cx="4475162" cy="4779963"/>
        </p:xfrm>
        <a:graphic>
          <a:graphicData uri="http://schemas.openxmlformats.org/drawingml/2006/table">
            <a:tbl>
              <a:tblPr/>
              <a:tblGrid>
                <a:gridCol w="1492250"/>
                <a:gridCol w="1490662"/>
                <a:gridCol w="1492250"/>
              </a:tblGrid>
              <a:tr h="955675">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ru-RU" sz="1600" b="0" i="0" u="none" strike="noStrike" cap="none" normalizeH="0" baseline="0" smtClean="0">
                          <a:ln>
                            <a:noFill/>
                          </a:ln>
                          <a:solidFill>
                            <a:schemeClr val="tx1"/>
                          </a:solidFill>
                          <a:effectLst/>
                          <a:latin typeface="Verdana" pitchFamily="34" charset="0"/>
                          <a:cs typeface="Times New Roman" pitchFamily="18" charset="0"/>
                        </a:rPr>
                        <a:t>Встали</a:t>
                      </a:r>
                      <a:endParaRPr kumimoji="0" lang="ru-RU" sz="1600" b="0" i="0" u="none" strike="noStrike" cap="none" normalizeH="0" baseline="0" smtClean="0">
                        <a:ln>
                          <a:noFill/>
                        </a:ln>
                        <a:solidFill>
                          <a:schemeClr val="tx1"/>
                        </a:solidFill>
                        <a:effectLst/>
                        <a:latin typeface="Arial" charset="0"/>
                      </a:endParaRPr>
                    </a:p>
                  </a:txBody>
                  <a:tcP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ru-RU" sz="1600" b="0" i="0" u="none" strike="noStrike" cap="none" normalizeH="0" baseline="0" smtClean="0">
                          <a:ln>
                            <a:noFill/>
                          </a:ln>
                          <a:solidFill>
                            <a:schemeClr val="tx1"/>
                          </a:solidFill>
                          <a:effectLst/>
                          <a:latin typeface="Verdana" pitchFamily="34" charset="0"/>
                          <a:cs typeface="Times New Roman" pitchFamily="18" charset="0"/>
                        </a:rPr>
                        <a:t>девочки</a:t>
                      </a:r>
                      <a:endParaRPr kumimoji="0" lang="ru-RU" sz="1600" b="0" i="0" u="none" strike="noStrike" cap="none" normalizeH="0" baseline="0" smtClean="0">
                        <a:ln>
                          <a:noFill/>
                        </a:ln>
                        <a:solidFill>
                          <a:schemeClr val="tx1"/>
                        </a:solidFill>
                        <a:effectLst/>
                        <a:latin typeface="Arial" charset="0"/>
                      </a:endParaRPr>
                    </a:p>
                  </a:txBody>
                  <a:tcP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ru-RU" sz="1600" b="0" i="0" u="none" strike="noStrike" cap="none" normalizeH="0" baseline="0" smtClean="0">
                          <a:ln>
                            <a:noFill/>
                          </a:ln>
                          <a:solidFill>
                            <a:schemeClr val="tx1"/>
                          </a:solidFill>
                          <a:effectLst/>
                          <a:latin typeface="Verdana" pitchFamily="34" charset="0"/>
                          <a:cs typeface="Times New Roman" pitchFamily="18" charset="0"/>
                        </a:rPr>
                        <a:t>в кружок,</a:t>
                      </a:r>
                      <a:endParaRPr kumimoji="0" lang="ru-RU" sz="1600" b="0" i="0" u="none" strike="noStrike" cap="none" normalizeH="0" baseline="0" smtClean="0">
                        <a:ln>
                          <a:noFill/>
                        </a:ln>
                        <a:solidFill>
                          <a:schemeClr val="tx1"/>
                        </a:solidFill>
                        <a:effectLst/>
                        <a:latin typeface="Arial" charset="0"/>
                      </a:endParaRPr>
                    </a:p>
                  </a:txBody>
                  <a:tcP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r>
              <a:tr h="955675">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ru-RU" sz="1600" b="0" i="0" u="none" strike="noStrike" cap="none" normalizeH="0" baseline="0" smtClean="0">
                          <a:ln>
                            <a:noFill/>
                          </a:ln>
                          <a:solidFill>
                            <a:schemeClr val="tx1"/>
                          </a:solidFill>
                          <a:effectLst/>
                          <a:latin typeface="Verdana" pitchFamily="34" charset="0"/>
                          <a:cs typeface="Times New Roman" pitchFamily="18" charset="0"/>
                        </a:rPr>
                        <a:t>встали</a:t>
                      </a:r>
                      <a:endParaRPr kumimoji="0" lang="ru-RU" sz="1600" b="0" i="0" u="none" strike="noStrike" cap="none" normalizeH="0" baseline="0" smtClean="0">
                        <a:ln>
                          <a:noFill/>
                        </a:ln>
                        <a:solidFill>
                          <a:schemeClr val="tx1"/>
                        </a:solidFill>
                        <a:effectLst/>
                        <a:latin typeface="Arial" charset="0"/>
                      </a:endParaRPr>
                    </a:p>
                  </a:txBody>
                  <a:tcP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ru-RU" sz="1600" b="0" i="0" u="none" strike="noStrike" cap="none" normalizeH="0" baseline="0" smtClean="0">
                          <a:ln>
                            <a:noFill/>
                          </a:ln>
                          <a:solidFill>
                            <a:schemeClr val="tx1"/>
                          </a:solidFill>
                          <a:effectLst/>
                          <a:latin typeface="Verdana" pitchFamily="34" charset="0"/>
                          <a:cs typeface="Times New Roman" pitchFamily="18" charset="0"/>
                        </a:rPr>
                        <a:t>и примолкли.</a:t>
                      </a:r>
                      <a:endParaRPr kumimoji="0" lang="ru-RU" sz="1600" b="0" i="0" u="none" strike="noStrike" cap="none" normalizeH="0" baseline="0" smtClean="0">
                        <a:ln>
                          <a:noFill/>
                        </a:ln>
                        <a:solidFill>
                          <a:schemeClr val="tx1"/>
                        </a:solidFill>
                        <a:effectLst/>
                        <a:latin typeface="Arial" charset="0"/>
                      </a:endParaRPr>
                    </a:p>
                  </a:txBody>
                  <a:tcP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ru-RU" sz="1600" b="0" i="0" u="none" strike="noStrike" cap="none" normalizeH="0" baseline="0" smtClean="0">
                          <a:ln>
                            <a:noFill/>
                          </a:ln>
                          <a:solidFill>
                            <a:schemeClr val="tx1"/>
                          </a:solidFill>
                          <a:effectLst/>
                          <a:latin typeface="Verdana" pitchFamily="34" charset="0"/>
                          <a:cs typeface="Times New Roman" pitchFamily="18" charset="0"/>
                        </a:rPr>
                        <a:t>Дед Мороз</a:t>
                      </a:r>
                      <a:endParaRPr kumimoji="0" lang="ru-RU" sz="1600" b="0" i="0" u="none" strike="noStrike" cap="none" normalizeH="0" baseline="0" smtClean="0">
                        <a:ln>
                          <a:noFill/>
                        </a:ln>
                        <a:solidFill>
                          <a:schemeClr val="tx1"/>
                        </a:solidFill>
                        <a:effectLst/>
                        <a:latin typeface="Arial" charset="0"/>
                      </a:endParaRPr>
                    </a:p>
                  </a:txBody>
                  <a:tcP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r>
              <a:tr h="957263">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ru-RU" sz="1600" b="0" i="0" u="none" strike="noStrike" cap="none" normalizeH="0" baseline="0" smtClean="0">
                          <a:ln>
                            <a:noFill/>
                          </a:ln>
                          <a:solidFill>
                            <a:schemeClr val="tx1"/>
                          </a:solidFill>
                          <a:effectLst/>
                          <a:latin typeface="Verdana" pitchFamily="34" charset="0"/>
                          <a:cs typeface="Times New Roman" pitchFamily="18" charset="0"/>
                        </a:rPr>
                        <a:t>огни зажёг</a:t>
                      </a:r>
                      <a:endParaRPr kumimoji="0" lang="ru-RU" sz="1600" b="0" i="0" u="none" strike="noStrike" cap="none" normalizeH="0" baseline="0" smtClean="0">
                        <a:ln>
                          <a:noFill/>
                        </a:ln>
                        <a:solidFill>
                          <a:schemeClr val="tx1"/>
                        </a:solidFill>
                        <a:effectLst/>
                        <a:latin typeface="Arial" charset="0"/>
                      </a:endParaRPr>
                    </a:p>
                  </a:txBody>
                  <a:tcP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ru-RU" sz="1600" b="0" i="0" u="none" strike="noStrike" cap="none" normalizeH="0" baseline="0" smtClean="0">
                          <a:ln>
                            <a:noFill/>
                          </a:ln>
                          <a:solidFill>
                            <a:schemeClr val="tx1"/>
                          </a:solidFill>
                          <a:effectLst/>
                          <a:latin typeface="Verdana" pitchFamily="34" charset="0"/>
                          <a:cs typeface="Times New Roman" pitchFamily="18" charset="0"/>
                        </a:rPr>
                        <a:t>на высокой ёлке.</a:t>
                      </a:r>
                      <a:endParaRPr kumimoji="0" lang="ru-RU" sz="1600" b="0" i="0" u="none" strike="noStrike" cap="none" normalizeH="0" baseline="0" smtClean="0">
                        <a:ln>
                          <a:noFill/>
                        </a:ln>
                        <a:solidFill>
                          <a:schemeClr val="tx1"/>
                        </a:solidFill>
                        <a:effectLst/>
                        <a:latin typeface="Arial" charset="0"/>
                      </a:endParaRPr>
                    </a:p>
                  </a:txBody>
                  <a:tcP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ru-RU" sz="1600" b="0" i="0" u="none" strike="noStrike" cap="none" normalizeH="0" baseline="0" smtClean="0">
                          <a:ln>
                            <a:noFill/>
                          </a:ln>
                          <a:solidFill>
                            <a:schemeClr val="tx1"/>
                          </a:solidFill>
                          <a:effectLst/>
                          <a:latin typeface="Verdana" pitchFamily="34" charset="0"/>
                          <a:cs typeface="Times New Roman" pitchFamily="18" charset="0"/>
                        </a:rPr>
                        <a:t>Наверху -</a:t>
                      </a:r>
                      <a:endParaRPr kumimoji="0" lang="ru-RU" sz="1600" b="0" i="0" u="none" strike="noStrike" cap="none" normalizeH="0" baseline="0" smtClean="0">
                        <a:ln>
                          <a:noFill/>
                        </a:ln>
                        <a:solidFill>
                          <a:schemeClr val="tx1"/>
                        </a:solidFill>
                        <a:effectLst/>
                        <a:latin typeface="Arial" charset="0"/>
                      </a:endParaRPr>
                    </a:p>
                  </a:txBody>
                  <a:tcP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r>
              <a:tr h="955675">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ru-RU" sz="1600" b="0" i="0" u="none" strike="noStrike" cap="none" normalizeH="0" baseline="0" smtClean="0">
                          <a:ln>
                            <a:noFill/>
                          </a:ln>
                          <a:solidFill>
                            <a:schemeClr val="tx1"/>
                          </a:solidFill>
                          <a:effectLst/>
                          <a:latin typeface="Verdana" pitchFamily="34" charset="0"/>
                          <a:cs typeface="Times New Roman" pitchFamily="18" charset="0"/>
                        </a:rPr>
                        <a:t>звезда,</a:t>
                      </a:r>
                      <a:endParaRPr kumimoji="0" lang="ru-RU" sz="1600" b="0" i="0" u="none" strike="noStrike" cap="none" normalizeH="0" baseline="0" smtClean="0">
                        <a:ln>
                          <a:noFill/>
                        </a:ln>
                        <a:solidFill>
                          <a:schemeClr val="tx1"/>
                        </a:solidFill>
                        <a:effectLst/>
                        <a:latin typeface="Arial" charset="0"/>
                      </a:endParaRPr>
                    </a:p>
                  </a:txBody>
                  <a:tcP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ru-RU" sz="1600" b="0" i="0" u="none" strike="noStrike" cap="none" normalizeH="0" baseline="0" smtClean="0">
                          <a:ln>
                            <a:noFill/>
                          </a:ln>
                          <a:solidFill>
                            <a:schemeClr val="tx1"/>
                          </a:solidFill>
                          <a:effectLst/>
                          <a:latin typeface="Verdana" pitchFamily="34" charset="0"/>
                          <a:cs typeface="Times New Roman" pitchFamily="18" charset="0"/>
                        </a:rPr>
                        <a:t>бусы в два ряда.</a:t>
                      </a:r>
                      <a:endParaRPr kumimoji="0" lang="ru-RU" sz="1600" b="0" i="0" u="none" strike="noStrike" cap="none" normalizeH="0" baseline="0" smtClean="0">
                        <a:ln>
                          <a:noFill/>
                        </a:ln>
                        <a:solidFill>
                          <a:schemeClr val="tx1"/>
                        </a:solidFill>
                        <a:effectLst/>
                        <a:latin typeface="Arial" charset="0"/>
                      </a:endParaRPr>
                    </a:p>
                  </a:txBody>
                  <a:tcP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ru-RU" sz="1600" b="0" i="0" u="none" strike="noStrike" cap="none" normalizeH="0" baseline="0" smtClean="0">
                          <a:ln>
                            <a:noFill/>
                          </a:ln>
                          <a:solidFill>
                            <a:schemeClr val="tx1"/>
                          </a:solidFill>
                          <a:effectLst/>
                          <a:latin typeface="Verdana" pitchFamily="34" charset="0"/>
                          <a:cs typeface="Times New Roman" pitchFamily="18" charset="0"/>
                        </a:rPr>
                        <a:t>Пусть не гаснет</a:t>
                      </a:r>
                      <a:endParaRPr kumimoji="0" lang="ru-RU" sz="1600" b="0" i="0" u="none" strike="noStrike" cap="none" normalizeH="0" baseline="0" smtClean="0">
                        <a:ln>
                          <a:noFill/>
                        </a:ln>
                        <a:solidFill>
                          <a:schemeClr val="tx1"/>
                        </a:solidFill>
                        <a:effectLst/>
                        <a:latin typeface="Arial" charset="0"/>
                      </a:endParaRPr>
                    </a:p>
                  </a:txBody>
                  <a:tcP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r>
              <a:tr h="955675">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ru-RU" sz="1600" b="0" i="0" u="none" strike="noStrike" cap="none" normalizeH="0" baseline="0" smtClean="0">
                          <a:ln>
                            <a:noFill/>
                          </a:ln>
                          <a:solidFill>
                            <a:schemeClr val="tx1"/>
                          </a:solidFill>
                          <a:effectLst/>
                          <a:latin typeface="Verdana" pitchFamily="34" charset="0"/>
                          <a:cs typeface="Times New Roman" pitchFamily="18" charset="0"/>
                        </a:rPr>
                        <a:t>ёлка, </a:t>
                      </a:r>
                      <a:endParaRPr kumimoji="0" lang="ru-RU" sz="1600" b="0" i="0" u="none" strike="noStrike" cap="none" normalizeH="0" baseline="0" smtClean="0">
                        <a:ln>
                          <a:noFill/>
                        </a:ln>
                        <a:solidFill>
                          <a:schemeClr val="tx1"/>
                        </a:solidFill>
                        <a:effectLst/>
                        <a:latin typeface="Arial" charset="0"/>
                      </a:endParaRPr>
                    </a:p>
                  </a:txBody>
                  <a:tcP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ru-RU" sz="1600" b="0" i="0" u="none" strike="noStrike" cap="none" normalizeH="0" baseline="0" smtClean="0">
                          <a:ln>
                            <a:noFill/>
                          </a:ln>
                          <a:solidFill>
                            <a:schemeClr val="tx1"/>
                          </a:solidFill>
                          <a:effectLst/>
                          <a:latin typeface="Verdana" pitchFamily="34" charset="0"/>
                          <a:cs typeface="Times New Roman" pitchFamily="18" charset="0"/>
                        </a:rPr>
                        <a:t>пусть горит</a:t>
                      </a:r>
                      <a:endParaRPr kumimoji="0" lang="ru-RU" sz="1600" b="0" i="0" u="none" strike="noStrike" cap="none" normalizeH="0" baseline="0" smtClean="0">
                        <a:ln>
                          <a:noFill/>
                        </a:ln>
                        <a:solidFill>
                          <a:schemeClr val="tx1"/>
                        </a:solidFill>
                        <a:effectLst/>
                        <a:latin typeface="Arial" charset="0"/>
                      </a:endParaRPr>
                    </a:p>
                  </a:txBody>
                  <a:tcP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Tx/>
                        <a:buFontTx/>
                        <a:buNone/>
                        <a:tabLst/>
                      </a:pPr>
                      <a:r>
                        <a:rPr kumimoji="0" lang="ru-RU" sz="1600" b="0" i="0" u="none" strike="noStrike" cap="none" normalizeH="0" baseline="0" smtClean="0">
                          <a:ln>
                            <a:noFill/>
                          </a:ln>
                          <a:solidFill>
                            <a:schemeClr val="tx1"/>
                          </a:solidFill>
                          <a:effectLst/>
                          <a:latin typeface="Verdana" pitchFamily="34" charset="0"/>
                          <a:cs typeface="Times New Roman" pitchFamily="18" charset="0"/>
                        </a:rPr>
                        <a:t>всегда!</a:t>
                      </a:r>
                      <a:endParaRPr kumimoji="0" lang="ru-RU" sz="1600" b="0" i="0" u="none" strike="noStrike" cap="none" normalizeH="0" baseline="0" smtClean="0">
                        <a:ln>
                          <a:noFill/>
                        </a:ln>
                        <a:solidFill>
                          <a:schemeClr val="tx1"/>
                        </a:solidFill>
                        <a:effectLst/>
                        <a:latin typeface="Arial" charset="0"/>
                      </a:endParaRPr>
                    </a:p>
                  </a:txBody>
                  <a:tcP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95233" name="Rectangle 2"/>
          <p:cNvSpPr>
            <a:spLocks noGrp="1" noChangeArrowheads="1"/>
          </p:cNvSpPr>
          <p:nvPr>
            <p:ph type="title"/>
          </p:nvPr>
        </p:nvSpPr>
        <p:spPr/>
        <p:txBody>
          <a:bodyPr/>
          <a:lstStyle/>
          <a:p>
            <a:pPr algn="ctr"/>
            <a:r>
              <a:rPr lang="ru-RU" smtClean="0"/>
              <a:t>«Новый Год»</a:t>
            </a:r>
          </a:p>
        </p:txBody>
      </p:sp>
      <p:pic>
        <p:nvPicPr>
          <p:cNvPr id="60422" name="Picture 6" descr="новый год"/>
          <p:cNvPicPr>
            <a:picLocks noGrp="1" noChangeAspect="1" noChangeArrowheads="1"/>
          </p:cNvPicPr>
          <p:nvPr>
            <p:ph type="body" idx="4294967295"/>
          </p:nvPr>
        </p:nvPicPr>
        <p:blipFill>
          <a:blip r:embed="rId2"/>
          <a:srcRect/>
          <a:stretch>
            <a:fillRect/>
          </a:stretch>
        </p:blipFill>
        <p:spPr>
          <a:xfrm>
            <a:off x="0" y="1700213"/>
            <a:ext cx="3671888" cy="4824412"/>
          </a:xfr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0422"/>
                                        </p:tgtEl>
                                        <p:attrNameLst>
                                          <p:attrName>style.visibility</p:attrName>
                                        </p:attrNameLst>
                                      </p:cBhvr>
                                      <p:to>
                                        <p:strVal val="visible"/>
                                      </p:to>
                                    </p:set>
                                    <p:anim calcmode="lin" valueType="num">
                                      <p:cBhvr additive="base">
                                        <p:cTn id="7" dur="500" fill="hold"/>
                                        <p:tgtEl>
                                          <p:spTgt spid="60422"/>
                                        </p:tgtEl>
                                        <p:attrNameLst>
                                          <p:attrName>ppt_x</p:attrName>
                                        </p:attrNameLst>
                                      </p:cBhvr>
                                      <p:tavLst>
                                        <p:tav tm="0">
                                          <p:val>
                                            <p:strVal val="#ppt_x"/>
                                          </p:val>
                                        </p:tav>
                                        <p:tav tm="100000">
                                          <p:val>
                                            <p:strVal val="#ppt_x"/>
                                          </p:val>
                                        </p:tav>
                                      </p:tavLst>
                                    </p:anim>
                                    <p:anim calcmode="lin" valueType="num">
                                      <p:cBhvr additive="base">
                                        <p:cTn id="8" dur="500" fill="hold"/>
                                        <p:tgtEl>
                                          <p:spTgt spid="6042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60517"/>
                                        </p:tgtEl>
                                        <p:attrNameLst>
                                          <p:attrName>style.visibility</p:attrName>
                                        </p:attrNameLst>
                                      </p:cBhvr>
                                      <p:to>
                                        <p:strVal val="visible"/>
                                      </p:to>
                                    </p:set>
                                    <p:anim calcmode="lin" valueType="num">
                                      <p:cBhvr additive="base">
                                        <p:cTn id="13" dur="500" fill="hold"/>
                                        <p:tgtEl>
                                          <p:spTgt spid="60517"/>
                                        </p:tgtEl>
                                        <p:attrNameLst>
                                          <p:attrName>ppt_x</p:attrName>
                                        </p:attrNameLst>
                                      </p:cBhvr>
                                      <p:tavLst>
                                        <p:tav tm="0">
                                          <p:val>
                                            <p:strVal val="#ppt_x"/>
                                          </p:val>
                                        </p:tav>
                                        <p:tav tm="100000">
                                          <p:val>
                                            <p:strVal val="#ppt_x"/>
                                          </p:val>
                                        </p:tav>
                                      </p:tavLst>
                                    </p:anim>
                                    <p:anim calcmode="lin" valueType="num">
                                      <p:cBhvr additive="base">
                                        <p:cTn id="14" dur="500" fill="hold"/>
                                        <p:tgtEl>
                                          <p:spTgt spid="605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Открытая">
  <a:themeElements>
    <a:clrScheme name="Открытая">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Открытая">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Открытая">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95000" t="-106500" r="5000" b="2065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Тема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2780</TotalTime>
  <Words>3351</Words>
  <Application>Microsoft Office PowerPoint</Application>
  <PresentationFormat>Экран (4:3)</PresentationFormat>
  <Paragraphs>458</Paragraphs>
  <Slides>37</Slides>
  <Notes>12</Notes>
  <HiddenSlides>0</HiddenSlides>
  <MMClips>0</MMClips>
  <ScaleCrop>false</ScaleCrop>
  <HeadingPairs>
    <vt:vector size="6" baseType="variant">
      <vt:variant>
        <vt:lpstr>Тема</vt:lpstr>
      </vt:variant>
      <vt:variant>
        <vt:i4>1</vt:i4>
      </vt:variant>
      <vt:variant>
        <vt:lpstr>Внедренные серверы OLE</vt:lpstr>
      </vt:variant>
      <vt:variant>
        <vt:i4>0</vt:i4>
      </vt:variant>
      <vt:variant>
        <vt:lpstr>Заголовки слайдов</vt:lpstr>
      </vt:variant>
      <vt:variant>
        <vt:i4>37</vt:i4>
      </vt:variant>
    </vt:vector>
  </HeadingPairs>
  <TitlesOfParts>
    <vt:vector size="38" baseType="lpstr">
      <vt:lpstr>Открытая</vt:lpstr>
      <vt:lpstr>Презентация PowerPoint</vt:lpstr>
      <vt:lpstr>Актуальность проблемы речевого развития</vt:lpstr>
      <vt:lpstr>Условия успешного речевого развития. </vt:lpstr>
      <vt:lpstr>Презентация PowerPoint</vt:lpstr>
      <vt:lpstr>Презентация PowerPoint</vt:lpstr>
      <vt:lpstr>Мнемотехника</vt:lpstr>
      <vt:lpstr>Мнемотехнику в дошкольной педагогике называют по-разному</vt:lpstr>
      <vt:lpstr>МНЕМОТАБЛИЦЫ</vt:lpstr>
      <vt:lpstr>«Новый Год»</vt:lpstr>
      <vt:lpstr>Методика развития связной речи  В.К. Воробьевой (картографическая схема)</vt:lpstr>
      <vt:lpstr>Рассказ «Зима»  (по методике В.К. Воробьевой)</vt:lpstr>
      <vt:lpstr>Предметно-схематические модели Т.А.Ткаченко</vt:lpstr>
      <vt:lpstr>Методика коллаж Т.В. Большева</vt:lpstr>
      <vt:lpstr>Мнемотехника</vt:lpstr>
      <vt:lpstr>Задание: Переведите пословицы на русский язык</vt:lpstr>
      <vt:lpstr>Задание: объясни выражения</vt:lpstr>
      <vt:lpstr>Задание: назвать полностью пословицу (по 2 данным словам)</vt:lpstr>
      <vt:lpstr>Задание: каждое слово замени противоположным и получи название сказок</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Образовательная ситуация</vt:lpstr>
      <vt:lpstr>Презентация PowerPoint</vt:lpstr>
      <vt:lpstr>Ситуация общения</vt:lpstr>
      <vt:lpstr>Примерами ситуации общения на развитие коммуникативных умений может быть: </vt:lpstr>
      <vt:lpstr>Примеры специально планируемых ситуаций общения</vt:lpstr>
      <vt:lpstr>Интегрированный метод «ЛЕГО»</vt:lpstr>
      <vt:lpstr>Разноообразные формы работы с ЛЕГО</vt:lpstr>
      <vt:lpstr>Синквейн </vt:lpstr>
      <vt:lpstr>Примеры синквейна</vt:lpstr>
      <vt:lpstr>Составить синквейн на тему семья</vt:lpstr>
      <vt:lpstr>Синквейн </vt:lpstr>
      <vt:lpstr>Правила для смелых и упорных педагогов</vt:lpstr>
      <vt:lpstr>Презентация PowerPoint</vt:lpstr>
    </vt:vector>
  </TitlesOfParts>
  <Company>HomeLab</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Организация предметно-развивающей среды, способствующей речевому развитию детей младшего дошкольного возраста</dc:title>
  <dc:creator>User</dc:creator>
  <cp:lastModifiedBy>Людмила Васильевна</cp:lastModifiedBy>
  <cp:revision>223</cp:revision>
  <dcterms:created xsi:type="dcterms:W3CDTF">2011-02-05T18:02:26Z</dcterms:created>
  <dcterms:modified xsi:type="dcterms:W3CDTF">2017-03-20T14:22:25Z</dcterms:modified>
</cp:coreProperties>
</file>