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notesSlides/notesSlide5.xml" ContentType="application/vnd.openxmlformats-officedocument.presentationml.notesSl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256" r:id="rId2"/>
    <p:sldId id="257" r:id="rId3"/>
    <p:sldId id="258" r:id="rId4"/>
    <p:sldId id="259" r:id="rId5"/>
    <p:sldId id="262" r:id="rId6"/>
    <p:sldId id="266" r:id="rId7"/>
    <p:sldId id="276" r:id="rId8"/>
    <p:sldId id="271" r:id="rId9"/>
    <p:sldId id="274" r:id="rId10"/>
    <p:sldId id="272" r:id="rId11"/>
    <p:sldId id="275" r:id="rId12"/>
    <p:sldId id="261" r:id="rId13"/>
    <p:sldId id="265" r:id="rId14"/>
    <p:sldId id="260" r:id="rId15"/>
    <p:sldId id="267" r:id="rId16"/>
    <p:sldId id="268" r:id="rId17"/>
    <p:sldId id="269" r:id="rId18"/>
    <p:sldId id="270" r:id="rId19"/>
    <p:sldId id="273" r:id="rId20"/>
    <p:sldId id="264" r:id="rId21"/>
    <p:sldId id="290" r:id="rId22"/>
    <p:sldId id="277" r:id="rId23"/>
    <p:sldId id="289" r:id="rId24"/>
    <p:sldId id="299" r:id="rId25"/>
    <p:sldId id="278" r:id="rId26"/>
    <p:sldId id="280" r:id="rId27"/>
    <p:sldId id="281" r:id="rId28"/>
    <p:sldId id="284" r:id="rId29"/>
    <p:sldId id="286" r:id="rId30"/>
    <p:sldId id="282" r:id="rId31"/>
    <p:sldId id="283" r:id="rId32"/>
    <p:sldId id="302" r:id="rId33"/>
    <p:sldId id="285" r:id="rId34"/>
    <p:sldId id="287" r:id="rId35"/>
    <p:sldId id="297" r:id="rId36"/>
    <p:sldId id="303" r:id="rId37"/>
    <p:sldId id="294" r:id="rId38"/>
    <p:sldId id="295" r:id="rId39"/>
    <p:sldId id="298" r:id="rId40"/>
    <p:sldId id="296" r:id="rId41"/>
    <p:sldId id="300" r:id="rId42"/>
    <p:sldId id="304" r:id="rId43"/>
    <p:sldId id="301" r:id="rId44"/>
    <p:sldId id="291" r:id="rId45"/>
    <p:sldId id="288" r:id="rId4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A060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4" autoAdjust="0"/>
    <p:restoredTop sz="94671" autoAdjust="0"/>
  </p:normalViewPr>
  <p:slideViewPr>
    <p:cSldViewPr>
      <p:cViewPr varScale="1">
        <p:scale>
          <a:sx n="103" d="100"/>
          <a:sy n="103" d="100"/>
        </p:scale>
        <p:origin x="-17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1" d="100"/>
        <a:sy n="81" d="100"/>
      </p:scale>
      <p:origin x="0" y="31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90ED3D-A838-4ABC-A6A5-DAE495117886}"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ru-RU"/>
        </a:p>
      </dgm:t>
    </dgm:pt>
    <dgm:pt modelId="{C9C91801-42DF-481C-8DB8-24098C55D9D8}">
      <dgm:prSet phldrT="[Текст]" custT="1"/>
      <dgm:spPr>
        <a:solidFill>
          <a:srgbClr val="FF0000"/>
        </a:solidFill>
      </dgm:spPr>
      <dgm:t>
        <a:bodyPr/>
        <a:lstStyle/>
        <a:p>
          <a:r>
            <a:rPr lang="ru-RU" sz="2000" dirty="0" smtClean="0">
              <a:solidFill>
                <a:schemeClr val="accent1">
                  <a:lumMod val="60000"/>
                  <a:lumOff val="40000"/>
                </a:schemeClr>
              </a:solidFill>
            </a:rPr>
            <a:t>ОГОНЬ</a:t>
          </a:r>
          <a:endParaRPr lang="ru-RU" sz="2000" dirty="0">
            <a:solidFill>
              <a:schemeClr val="accent1">
                <a:lumMod val="60000"/>
                <a:lumOff val="40000"/>
              </a:schemeClr>
            </a:solidFill>
          </a:endParaRPr>
        </a:p>
      </dgm:t>
    </dgm:pt>
    <dgm:pt modelId="{F955B769-6958-47B2-B755-8B545385E0F4}" type="parTrans" cxnId="{343A02C9-2F0C-4A2A-B3C8-F92202B2E1FE}">
      <dgm:prSet/>
      <dgm:spPr/>
      <dgm:t>
        <a:bodyPr/>
        <a:lstStyle/>
        <a:p>
          <a:endParaRPr lang="ru-RU"/>
        </a:p>
      </dgm:t>
    </dgm:pt>
    <dgm:pt modelId="{D12BA540-E480-4857-9B0A-A70C52E3CFF4}" type="sibTrans" cxnId="{343A02C9-2F0C-4A2A-B3C8-F92202B2E1FE}">
      <dgm:prSet/>
      <dgm:spPr>
        <a:solidFill>
          <a:schemeClr val="accent1">
            <a:lumMod val="60000"/>
            <a:lumOff val="40000"/>
          </a:schemeClr>
        </a:solidFill>
      </dgm:spPr>
      <dgm:t>
        <a:bodyPr/>
        <a:lstStyle/>
        <a:p>
          <a:endParaRPr lang="ru-RU"/>
        </a:p>
      </dgm:t>
    </dgm:pt>
    <dgm:pt modelId="{CF64CB1C-7582-4607-81F9-A62659F9BCFD}">
      <dgm:prSet phldrT="[Текст]"/>
      <dgm:spPr>
        <a:solidFill>
          <a:schemeClr val="accent3">
            <a:lumMod val="75000"/>
          </a:schemeClr>
        </a:solidFill>
      </dgm:spPr>
      <dgm:t>
        <a:bodyPr/>
        <a:lstStyle/>
        <a:p>
          <a:r>
            <a:rPr lang="ru-RU" dirty="0" smtClean="0"/>
            <a:t>ЗЕМЛЯ</a:t>
          </a:r>
          <a:endParaRPr lang="ru-RU" dirty="0"/>
        </a:p>
      </dgm:t>
    </dgm:pt>
    <dgm:pt modelId="{D1E27C08-68CC-4D26-B8F4-8A4BEB9F27A7}" type="parTrans" cxnId="{74D93B4D-D117-46E9-8B6B-F3895CE119F8}">
      <dgm:prSet/>
      <dgm:spPr/>
      <dgm:t>
        <a:bodyPr/>
        <a:lstStyle/>
        <a:p>
          <a:endParaRPr lang="ru-RU"/>
        </a:p>
      </dgm:t>
    </dgm:pt>
    <dgm:pt modelId="{27CF2C4B-CDAF-4F91-93E6-19DD2362EF63}" type="sibTrans" cxnId="{74D93B4D-D117-46E9-8B6B-F3895CE119F8}">
      <dgm:prSet/>
      <dgm:spPr>
        <a:solidFill>
          <a:schemeClr val="accent1">
            <a:lumMod val="60000"/>
            <a:lumOff val="40000"/>
          </a:schemeClr>
        </a:solidFill>
      </dgm:spPr>
      <dgm:t>
        <a:bodyPr/>
        <a:lstStyle/>
        <a:p>
          <a:endParaRPr lang="ru-RU"/>
        </a:p>
      </dgm:t>
    </dgm:pt>
    <dgm:pt modelId="{5F34CCCB-9B3D-403C-9727-A0F444EEB327}">
      <dgm:prSet phldrT="[Текст]"/>
      <dgm:spPr>
        <a:solidFill>
          <a:schemeClr val="tx1">
            <a:lumMod val="50000"/>
          </a:schemeClr>
        </a:solidFill>
      </dgm:spPr>
      <dgm:t>
        <a:bodyPr/>
        <a:lstStyle/>
        <a:p>
          <a:r>
            <a:rPr lang="ru-RU" dirty="0" smtClean="0"/>
            <a:t>МЕТАЛЛ</a:t>
          </a:r>
          <a:endParaRPr lang="ru-RU" dirty="0"/>
        </a:p>
      </dgm:t>
    </dgm:pt>
    <dgm:pt modelId="{7F774088-37A6-4413-BA53-FAE23ACE5191}" type="parTrans" cxnId="{D8340514-1E3B-4D27-AE8B-E372AFFA2995}">
      <dgm:prSet/>
      <dgm:spPr/>
      <dgm:t>
        <a:bodyPr/>
        <a:lstStyle/>
        <a:p>
          <a:endParaRPr lang="ru-RU"/>
        </a:p>
      </dgm:t>
    </dgm:pt>
    <dgm:pt modelId="{D8590526-24A7-49F9-A5A7-EF0C2CF9C28C}" type="sibTrans" cxnId="{D8340514-1E3B-4D27-AE8B-E372AFFA2995}">
      <dgm:prSet/>
      <dgm:spPr>
        <a:solidFill>
          <a:schemeClr val="accent1">
            <a:lumMod val="60000"/>
            <a:lumOff val="40000"/>
          </a:schemeClr>
        </a:solidFill>
      </dgm:spPr>
      <dgm:t>
        <a:bodyPr/>
        <a:lstStyle/>
        <a:p>
          <a:endParaRPr lang="ru-RU"/>
        </a:p>
      </dgm:t>
    </dgm:pt>
    <dgm:pt modelId="{03F36109-FC75-4C48-99B3-7E7FFD5E2196}">
      <dgm:prSet phldrT="[Текст]"/>
      <dgm:spPr>
        <a:solidFill>
          <a:schemeClr val="tx2">
            <a:lumMod val="50000"/>
          </a:schemeClr>
        </a:solidFill>
      </dgm:spPr>
      <dgm:t>
        <a:bodyPr/>
        <a:lstStyle/>
        <a:p>
          <a:r>
            <a:rPr lang="ru-RU" dirty="0" smtClean="0"/>
            <a:t>ВОДА</a:t>
          </a:r>
          <a:endParaRPr lang="ru-RU" dirty="0"/>
        </a:p>
      </dgm:t>
    </dgm:pt>
    <dgm:pt modelId="{052C26E9-830B-4F96-B695-5E11B6540427}" type="parTrans" cxnId="{6373A077-465B-464C-92C3-DA27E0D81863}">
      <dgm:prSet/>
      <dgm:spPr/>
      <dgm:t>
        <a:bodyPr/>
        <a:lstStyle/>
        <a:p>
          <a:endParaRPr lang="ru-RU"/>
        </a:p>
      </dgm:t>
    </dgm:pt>
    <dgm:pt modelId="{E8BF5A2C-39BB-43F8-B44F-DC222041F5D8}" type="sibTrans" cxnId="{6373A077-465B-464C-92C3-DA27E0D81863}">
      <dgm:prSet/>
      <dgm:spPr>
        <a:solidFill>
          <a:schemeClr val="accent1">
            <a:lumMod val="60000"/>
            <a:lumOff val="40000"/>
          </a:schemeClr>
        </a:solidFill>
      </dgm:spPr>
      <dgm:t>
        <a:bodyPr/>
        <a:lstStyle/>
        <a:p>
          <a:endParaRPr lang="ru-RU">
            <a:solidFill>
              <a:schemeClr val="accent1">
                <a:lumMod val="60000"/>
                <a:lumOff val="40000"/>
              </a:schemeClr>
            </a:solidFill>
          </a:endParaRPr>
        </a:p>
      </dgm:t>
    </dgm:pt>
    <dgm:pt modelId="{ED7C3BE8-A2E9-4159-9BCE-399EB81A5418}">
      <dgm:prSet phldrT="[Текст]"/>
      <dgm:spPr>
        <a:solidFill>
          <a:schemeClr val="accent1">
            <a:lumMod val="50000"/>
          </a:schemeClr>
        </a:solidFill>
      </dgm:spPr>
      <dgm:t>
        <a:bodyPr/>
        <a:lstStyle/>
        <a:p>
          <a:r>
            <a:rPr lang="ru-RU" dirty="0" smtClean="0"/>
            <a:t>ДЕРЕВО</a:t>
          </a:r>
          <a:endParaRPr lang="ru-RU" dirty="0"/>
        </a:p>
      </dgm:t>
    </dgm:pt>
    <dgm:pt modelId="{5A47341A-F19A-4F7F-933C-AD8BBD89BC01}" type="parTrans" cxnId="{159B209A-AF8F-4DC4-8B03-48F0AD3A125F}">
      <dgm:prSet/>
      <dgm:spPr/>
      <dgm:t>
        <a:bodyPr/>
        <a:lstStyle/>
        <a:p>
          <a:endParaRPr lang="ru-RU"/>
        </a:p>
      </dgm:t>
    </dgm:pt>
    <dgm:pt modelId="{A3366656-1CF6-401E-871F-CAE940D12FC7}" type="sibTrans" cxnId="{159B209A-AF8F-4DC4-8B03-48F0AD3A125F}">
      <dgm:prSet/>
      <dgm:spPr>
        <a:solidFill>
          <a:schemeClr val="accent1">
            <a:lumMod val="60000"/>
            <a:lumOff val="40000"/>
          </a:schemeClr>
        </a:solidFill>
      </dgm:spPr>
      <dgm:t>
        <a:bodyPr/>
        <a:lstStyle/>
        <a:p>
          <a:endParaRPr lang="ru-RU"/>
        </a:p>
      </dgm:t>
    </dgm:pt>
    <dgm:pt modelId="{3897C39C-A952-45C2-BFBB-719A7D0BA9FB}" type="pres">
      <dgm:prSet presAssocID="{6390ED3D-A838-4ABC-A6A5-DAE495117886}" presName="cycle" presStyleCnt="0">
        <dgm:presLayoutVars>
          <dgm:dir/>
          <dgm:resizeHandles val="exact"/>
        </dgm:presLayoutVars>
      </dgm:prSet>
      <dgm:spPr/>
      <dgm:t>
        <a:bodyPr/>
        <a:lstStyle/>
        <a:p>
          <a:endParaRPr lang="ru-RU"/>
        </a:p>
      </dgm:t>
    </dgm:pt>
    <dgm:pt modelId="{4B5045F6-4F01-4655-A7EC-1726B0AB713F}" type="pres">
      <dgm:prSet presAssocID="{C9C91801-42DF-481C-8DB8-24098C55D9D8}" presName="node" presStyleLbl="node1" presStyleIdx="0" presStyleCnt="5" custRadScaleRad="95728" custRadScaleInc="12532">
        <dgm:presLayoutVars>
          <dgm:bulletEnabled val="1"/>
        </dgm:presLayoutVars>
      </dgm:prSet>
      <dgm:spPr/>
      <dgm:t>
        <a:bodyPr/>
        <a:lstStyle/>
        <a:p>
          <a:endParaRPr lang="ru-RU"/>
        </a:p>
      </dgm:t>
    </dgm:pt>
    <dgm:pt modelId="{DD1141F0-E6C9-4F60-8F6A-441C12678529}" type="pres">
      <dgm:prSet presAssocID="{D12BA540-E480-4857-9B0A-A70C52E3CFF4}" presName="sibTrans" presStyleLbl="sibTrans2D1" presStyleIdx="0" presStyleCnt="5"/>
      <dgm:spPr/>
      <dgm:t>
        <a:bodyPr/>
        <a:lstStyle/>
        <a:p>
          <a:endParaRPr lang="ru-RU"/>
        </a:p>
      </dgm:t>
    </dgm:pt>
    <dgm:pt modelId="{3CFB878D-4D43-469E-BD63-0B195BBF6A9F}" type="pres">
      <dgm:prSet presAssocID="{D12BA540-E480-4857-9B0A-A70C52E3CFF4}" presName="connectorText" presStyleLbl="sibTrans2D1" presStyleIdx="0" presStyleCnt="5"/>
      <dgm:spPr/>
      <dgm:t>
        <a:bodyPr/>
        <a:lstStyle/>
        <a:p>
          <a:endParaRPr lang="ru-RU"/>
        </a:p>
      </dgm:t>
    </dgm:pt>
    <dgm:pt modelId="{2BA404D3-6173-4E1B-80C4-7B01AB33E2C8}" type="pres">
      <dgm:prSet presAssocID="{CF64CB1C-7582-4607-81F9-A62659F9BCFD}" presName="node" presStyleLbl="node1" presStyleIdx="1" presStyleCnt="5">
        <dgm:presLayoutVars>
          <dgm:bulletEnabled val="1"/>
        </dgm:presLayoutVars>
      </dgm:prSet>
      <dgm:spPr/>
      <dgm:t>
        <a:bodyPr/>
        <a:lstStyle/>
        <a:p>
          <a:endParaRPr lang="ru-RU"/>
        </a:p>
      </dgm:t>
    </dgm:pt>
    <dgm:pt modelId="{EED3CA0F-B9ED-4018-9618-EAF79D3D4434}" type="pres">
      <dgm:prSet presAssocID="{27CF2C4B-CDAF-4F91-93E6-19DD2362EF63}" presName="sibTrans" presStyleLbl="sibTrans2D1" presStyleIdx="1" presStyleCnt="5"/>
      <dgm:spPr/>
      <dgm:t>
        <a:bodyPr/>
        <a:lstStyle/>
        <a:p>
          <a:endParaRPr lang="ru-RU"/>
        </a:p>
      </dgm:t>
    </dgm:pt>
    <dgm:pt modelId="{1563F314-E696-40C4-A3C6-1C271F7825B2}" type="pres">
      <dgm:prSet presAssocID="{27CF2C4B-CDAF-4F91-93E6-19DD2362EF63}" presName="connectorText" presStyleLbl="sibTrans2D1" presStyleIdx="1" presStyleCnt="5"/>
      <dgm:spPr/>
      <dgm:t>
        <a:bodyPr/>
        <a:lstStyle/>
        <a:p>
          <a:endParaRPr lang="ru-RU"/>
        </a:p>
      </dgm:t>
    </dgm:pt>
    <dgm:pt modelId="{8F00BA24-B3A0-4DBD-BEC5-CEE1C30DFDC3}" type="pres">
      <dgm:prSet presAssocID="{5F34CCCB-9B3D-403C-9727-A0F444EEB327}" presName="node" presStyleLbl="node1" presStyleIdx="2" presStyleCnt="5">
        <dgm:presLayoutVars>
          <dgm:bulletEnabled val="1"/>
        </dgm:presLayoutVars>
      </dgm:prSet>
      <dgm:spPr/>
      <dgm:t>
        <a:bodyPr/>
        <a:lstStyle/>
        <a:p>
          <a:endParaRPr lang="ru-RU"/>
        </a:p>
      </dgm:t>
    </dgm:pt>
    <dgm:pt modelId="{EF456100-975F-4319-ABCF-37D3C0D7A9EC}" type="pres">
      <dgm:prSet presAssocID="{D8590526-24A7-49F9-A5A7-EF0C2CF9C28C}" presName="sibTrans" presStyleLbl="sibTrans2D1" presStyleIdx="2" presStyleCnt="5"/>
      <dgm:spPr/>
      <dgm:t>
        <a:bodyPr/>
        <a:lstStyle/>
        <a:p>
          <a:endParaRPr lang="ru-RU"/>
        </a:p>
      </dgm:t>
    </dgm:pt>
    <dgm:pt modelId="{432A95D3-8D87-4A48-BF1A-F8B973D2E719}" type="pres">
      <dgm:prSet presAssocID="{D8590526-24A7-49F9-A5A7-EF0C2CF9C28C}" presName="connectorText" presStyleLbl="sibTrans2D1" presStyleIdx="2" presStyleCnt="5"/>
      <dgm:spPr/>
      <dgm:t>
        <a:bodyPr/>
        <a:lstStyle/>
        <a:p>
          <a:endParaRPr lang="ru-RU"/>
        </a:p>
      </dgm:t>
    </dgm:pt>
    <dgm:pt modelId="{35A3951E-900F-44D9-AE02-E26662F5CF8D}" type="pres">
      <dgm:prSet presAssocID="{03F36109-FC75-4C48-99B3-7E7FFD5E2196}" presName="node" presStyleLbl="node1" presStyleIdx="3" presStyleCnt="5">
        <dgm:presLayoutVars>
          <dgm:bulletEnabled val="1"/>
        </dgm:presLayoutVars>
      </dgm:prSet>
      <dgm:spPr/>
      <dgm:t>
        <a:bodyPr/>
        <a:lstStyle/>
        <a:p>
          <a:endParaRPr lang="ru-RU"/>
        </a:p>
      </dgm:t>
    </dgm:pt>
    <dgm:pt modelId="{3EBF46A1-615F-4A1B-A6F2-64AA40AA72FC}" type="pres">
      <dgm:prSet presAssocID="{E8BF5A2C-39BB-43F8-B44F-DC222041F5D8}" presName="sibTrans" presStyleLbl="sibTrans2D1" presStyleIdx="3" presStyleCnt="5"/>
      <dgm:spPr/>
      <dgm:t>
        <a:bodyPr/>
        <a:lstStyle/>
        <a:p>
          <a:endParaRPr lang="ru-RU"/>
        </a:p>
      </dgm:t>
    </dgm:pt>
    <dgm:pt modelId="{F147F703-C3CC-4F26-879A-6A727E236545}" type="pres">
      <dgm:prSet presAssocID="{E8BF5A2C-39BB-43F8-B44F-DC222041F5D8}" presName="connectorText" presStyleLbl="sibTrans2D1" presStyleIdx="3" presStyleCnt="5"/>
      <dgm:spPr/>
      <dgm:t>
        <a:bodyPr/>
        <a:lstStyle/>
        <a:p>
          <a:endParaRPr lang="ru-RU"/>
        </a:p>
      </dgm:t>
    </dgm:pt>
    <dgm:pt modelId="{1B4074C4-540A-4B92-9B23-A44AC1776ADF}" type="pres">
      <dgm:prSet presAssocID="{ED7C3BE8-A2E9-4159-9BCE-399EB81A5418}" presName="node" presStyleLbl="node1" presStyleIdx="4" presStyleCnt="5">
        <dgm:presLayoutVars>
          <dgm:bulletEnabled val="1"/>
        </dgm:presLayoutVars>
      </dgm:prSet>
      <dgm:spPr/>
      <dgm:t>
        <a:bodyPr/>
        <a:lstStyle/>
        <a:p>
          <a:endParaRPr lang="ru-RU"/>
        </a:p>
      </dgm:t>
    </dgm:pt>
    <dgm:pt modelId="{CA80F477-F962-4DB2-BE35-23AF80054E16}" type="pres">
      <dgm:prSet presAssocID="{A3366656-1CF6-401E-871F-CAE940D12FC7}" presName="sibTrans" presStyleLbl="sibTrans2D1" presStyleIdx="4" presStyleCnt="5"/>
      <dgm:spPr/>
      <dgm:t>
        <a:bodyPr/>
        <a:lstStyle/>
        <a:p>
          <a:endParaRPr lang="ru-RU"/>
        </a:p>
      </dgm:t>
    </dgm:pt>
    <dgm:pt modelId="{ACADC9BD-9E52-4A33-823B-7AD433ADD2C3}" type="pres">
      <dgm:prSet presAssocID="{A3366656-1CF6-401E-871F-CAE940D12FC7}" presName="connectorText" presStyleLbl="sibTrans2D1" presStyleIdx="4" presStyleCnt="5"/>
      <dgm:spPr/>
      <dgm:t>
        <a:bodyPr/>
        <a:lstStyle/>
        <a:p>
          <a:endParaRPr lang="ru-RU"/>
        </a:p>
      </dgm:t>
    </dgm:pt>
  </dgm:ptLst>
  <dgm:cxnLst>
    <dgm:cxn modelId="{B9A00746-98E1-4332-9797-975F312EDD6B}" type="presOf" srcId="{A3366656-1CF6-401E-871F-CAE940D12FC7}" destId="{CA80F477-F962-4DB2-BE35-23AF80054E16}" srcOrd="0" destOrd="0" presId="urn:microsoft.com/office/officeart/2005/8/layout/cycle2"/>
    <dgm:cxn modelId="{DCECF2BC-74A2-43C9-8831-64BF8785CD92}" type="presOf" srcId="{E8BF5A2C-39BB-43F8-B44F-DC222041F5D8}" destId="{F147F703-C3CC-4F26-879A-6A727E236545}" srcOrd="1" destOrd="0" presId="urn:microsoft.com/office/officeart/2005/8/layout/cycle2"/>
    <dgm:cxn modelId="{E510FB70-E5AC-4AFC-A411-35A78570FF65}" type="presOf" srcId="{6390ED3D-A838-4ABC-A6A5-DAE495117886}" destId="{3897C39C-A952-45C2-BFBB-719A7D0BA9FB}" srcOrd="0" destOrd="0" presId="urn:microsoft.com/office/officeart/2005/8/layout/cycle2"/>
    <dgm:cxn modelId="{6373A077-465B-464C-92C3-DA27E0D81863}" srcId="{6390ED3D-A838-4ABC-A6A5-DAE495117886}" destId="{03F36109-FC75-4C48-99B3-7E7FFD5E2196}" srcOrd="3" destOrd="0" parTransId="{052C26E9-830B-4F96-B695-5E11B6540427}" sibTransId="{E8BF5A2C-39BB-43F8-B44F-DC222041F5D8}"/>
    <dgm:cxn modelId="{E108DAFE-1A9B-4484-A727-097DB82F06AA}" type="presOf" srcId="{27CF2C4B-CDAF-4F91-93E6-19DD2362EF63}" destId="{1563F314-E696-40C4-A3C6-1C271F7825B2}" srcOrd="1" destOrd="0" presId="urn:microsoft.com/office/officeart/2005/8/layout/cycle2"/>
    <dgm:cxn modelId="{E7A41ED9-86BF-44BD-A6FF-52EB92EE1BFB}" type="presOf" srcId="{03F36109-FC75-4C48-99B3-7E7FFD5E2196}" destId="{35A3951E-900F-44D9-AE02-E26662F5CF8D}" srcOrd="0" destOrd="0" presId="urn:microsoft.com/office/officeart/2005/8/layout/cycle2"/>
    <dgm:cxn modelId="{FD502292-F071-422C-AA91-E310F86E78E3}" type="presOf" srcId="{5F34CCCB-9B3D-403C-9727-A0F444EEB327}" destId="{8F00BA24-B3A0-4DBD-BEC5-CEE1C30DFDC3}" srcOrd="0" destOrd="0" presId="urn:microsoft.com/office/officeart/2005/8/layout/cycle2"/>
    <dgm:cxn modelId="{5CBB3819-180E-4971-A6D4-6F30F6C80119}" type="presOf" srcId="{C9C91801-42DF-481C-8DB8-24098C55D9D8}" destId="{4B5045F6-4F01-4655-A7EC-1726B0AB713F}" srcOrd="0" destOrd="0" presId="urn:microsoft.com/office/officeart/2005/8/layout/cycle2"/>
    <dgm:cxn modelId="{F5CE2B26-1ACC-409F-B254-B101C823BA34}" type="presOf" srcId="{27CF2C4B-CDAF-4F91-93E6-19DD2362EF63}" destId="{EED3CA0F-B9ED-4018-9618-EAF79D3D4434}" srcOrd="0" destOrd="0" presId="urn:microsoft.com/office/officeart/2005/8/layout/cycle2"/>
    <dgm:cxn modelId="{B5B5A0BC-CA53-4B56-96FE-1AF83BDB5070}" type="presOf" srcId="{D8590526-24A7-49F9-A5A7-EF0C2CF9C28C}" destId="{EF456100-975F-4319-ABCF-37D3C0D7A9EC}" srcOrd="0" destOrd="0" presId="urn:microsoft.com/office/officeart/2005/8/layout/cycle2"/>
    <dgm:cxn modelId="{B1C92506-5781-4789-8E6A-84604F0B7477}" type="presOf" srcId="{D12BA540-E480-4857-9B0A-A70C52E3CFF4}" destId="{3CFB878D-4D43-469E-BD63-0B195BBF6A9F}" srcOrd="1" destOrd="0" presId="urn:microsoft.com/office/officeart/2005/8/layout/cycle2"/>
    <dgm:cxn modelId="{2130B381-3181-4351-BE57-071927638587}" type="presOf" srcId="{CF64CB1C-7582-4607-81F9-A62659F9BCFD}" destId="{2BA404D3-6173-4E1B-80C4-7B01AB33E2C8}" srcOrd="0" destOrd="0" presId="urn:microsoft.com/office/officeart/2005/8/layout/cycle2"/>
    <dgm:cxn modelId="{159B209A-AF8F-4DC4-8B03-48F0AD3A125F}" srcId="{6390ED3D-A838-4ABC-A6A5-DAE495117886}" destId="{ED7C3BE8-A2E9-4159-9BCE-399EB81A5418}" srcOrd="4" destOrd="0" parTransId="{5A47341A-F19A-4F7F-933C-AD8BBD89BC01}" sibTransId="{A3366656-1CF6-401E-871F-CAE940D12FC7}"/>
    <dgm:cxn modelId="{74D93B4D-D117-46E9-8B6B-F3895CE119F8}" srcId="{6390ED3D-A838-4ABC-A6A5-DAE495117886}" destId="{CF64CB1C-7582-4607-81F9-A62659F9BCFD}" srcOrd="1" destOrd="0" parTransId="{D1E27C08-68CC-4D26-B8F4-8A4BEB9F27A7}" sibTransId="{27CF2C4B-CDAF-4F91-93E6-19DD2362EF63}"/>
    <dgm:cxn modelId="{997ACBD9-DFFE-4F88-9744-3F5C109CCC8B}" type="presOf" srcId="{A3366656-1CF6-401E-871F-CAE940D12FC7}" destId="{ACADC9BD-9E52-4A33-823B-7AD433ADD2C3}" srcOrd="1" destOrd="0" presId="urn:microsoft.com/office/officeart/2005/8/layout/cycle2"/>
    <dgm:cxn modelId="{81545926-02D7-4FAF-9A74-CF8C87435E81}" type="presOf" srcId="{ED7C3BE8-A2E9-4159-9BCE-399EB81A5418}" destId="{1B4074C4-540A-4B92-9B23-A44AC1776ADF}" srcOrd="0" destOrd="0" presId="urn:microsoft.com/office/officeart/2005/8/layout/cycle2"/>
    <dgm:cxn modelId="{EB170813-2DE7-4943-B967-A95FDE8C11EB}" type="presOf" srcId="{E8BF5A2C-39BB-43F8-B44F-DC222041F5D8}" destId="{3EBF46A1-615F-4A1B-A6F2-64AA40AA72FC}" srcOrd="0" destOrd="0" presId="urn:microsoft.com/office/officeart/2005/8/layout/cycle2"/>
    <dgm:cxn modelId="{A4D8A869-3D64-4E32-A7A7-E9772F3BBC37}" type="presOf" srcId="{D8590526-24A7-49F9-A5A7-EF0C2CF9C28C}" destId="{432A95D3-8D87-4A48-BF1A-F8B973D2E719}" srcOrd="1" destOrd="0" presId="urn:microsoft.com/office/officeart/2005/8/layout/cycle2"/>
    <dgm:cxn modelId="{343A02C9-2F0C-4A2A-B3C8-F92202B2E1FE}" srcId="{6390ED3D-A838-4ABC-A6A5-DAE495117886}" destId="{C9C91801-42DF-481C-8DB8-24098C55D9D8}" srcOrd="0" destOrd="0" parTransId="{F955B769-6958-47B2-B755-8B545385E0F4}" sibTransId="{D12BA540-E480-4857-9B0A-A70C52E3CFF4}"/>
    <dgm:cxn modelId="{AA73A51B-B765-46D6-93F8-EB5D4A2F3E5F}" type="presOf" srcId="{D12BA540-E480-4857-9B0A-A70C52E3CFF4}" destId="{DD1141F0-E6C9-4F60-8F6A-441C12678529}" srcOrd="0" destOrd="0" presId="urn:microsoft.com/office/officeart/2005/8/layout/cycle2"/>
    <dgm:cxn modelId="{D8340514-1E3B-4D27-AE8B-E372AFFA2995}" srcId="{6390ED3D-A838-4ABC-A6A5-DAE495117886}" destId="{5F34CCCB-9B3D-403C-9727-A0F444EEB327}" srcOrd="2" destOrd="0" parTransId="{7F774088-37A6-4413-BA53-FAE23ACE5191}" sibTransId="{D8590526-24A7-49F9-A5A7-EF0C2CF9C28C}"/>
    <dgm:cxn modelId="{A43F3812-2D4D-4C48-AE49-507F890EC67C}" type="presParOf" srcId="{3897C39C-A952-45C2-BFBB-719A7D0BA9FB}" destId="{4B5045F6-4F01-4655-A7EC-1726B0AB713F}" srcOrd="0" destOrd="0" presId="urn:microsoft.com/office/officeart/2005/8/layout/cycle2"/>
    <dgm:cxn modelId="{B422E2A1-D138-4161-968D-4B1DBFF4F76F}" type="presParOf" srcId="{3897C39C-A952-45C2-BFBB-719A7D0BA9FB}" destId="{DD1141F0-E6C9-4F60-8F6A-441C12678529}" srcOrd="1" destOrd="0" presId="urn:microsoft.com/office/officeart/2005/8/layout/cycle2"/>
    <dgm:cxn modelId="{690D8CEB-BF54-4BC2-B028-8E8465E34621}" type="presParOf" srcId="{DD1141F0-E6C9-4F60-8F6A-441C12678529}" destId="{3CFB878D-4D43-469E-BD63-0B195BBF6A9F}" srcOrd="0" destOrd="0" presId="urn:microsoft.com/office/officeart/2005/8/layout/cycle2"/>
    <dgm:cxn modelId="{CDFB5971-3F49-4E17-8D20-2C637E9BC1D2}" type="presParOf" srcId="{3897C39C-A952-45C2-BFBB-719A7D0BA9FB}" destId="{2BA404D3-6173-4E1B-80C4-7B01AB33E2C8}" srcOrd="2" destOrd="0" presId="urn:microsoft.com/office/officeart/2005/8/layout/cycle2"/>
    <dgm:cxn modelId="{B8BE4A30-3166-49AA-8865-95BDE3F779AE}" type="presParOf" srcId="{3897C39C-A952-45C2-BFBB-719A7D0BA9FB}" destId="{EED3CA0F-B9ED-4018-9618-EAF79D3D4434}" srcOrd="3" destOrd="0" presId="urn:microsoft.com/office/officeart/2005/8/layout/cycle2"/>
    <dgm:cxn modelId="{9F3F0A82-9B2A-4521-9F00-104572B3DD4C}" type="presParOf" srcId="{EED3CA0F-B9ED-4018-9618-EAF79D3D4434}" destId="{1563F314-E696-40C4-A3C6-1C271F7825B2}" srcOrd="0" destOrd="0" presId="urn:microsoft.com/office/officeart/2005/8/layout/cycle2"/>
    <dgm:cxn modelId="{93980285-6225-47D4-BF6E-D4DB83B61058}" type="presParOf" srcId="{3897C39C-A952-45C2-BFBB-719A7D0BA9FB}" destId="{8F00BA24-B3A0-4DBD-BEC5-CEE1C30DFDC3}" srcOrd="4" destOrd="0" presId="urn:microsoft.com/office/officeart/2005/8/layout/cycle2"/>
    <dgm:cxn modelId="{55983791-89FA-4E2D-957D-6A7A033B10E9}" type="presParOf" srcId="{3897C39C-A952-45C2-BFBB-719A7D0BA9FB}" destId="{EF456100-975F-4319-ABCF-37D3C0D7A9EC}" srcOrd="5" destOrd="0" presId="urn:microsoft.com/office/officeart/2005/8/layout/cycle2"/>
    <dgm:cxn modelId="{4EE0353A-2A52-44C8-B60E-23ECAC4BF68F}" type="presParOf" srcId="{EF456100-975F-4319-ABCF-37D3C0D7A9EC}" destId="{432A95D3-8D87-4A48-BF1A-F8B973D2E719}" srcOrd="0" destOrd="0" presId="urn:microsoft.com/office/officeart/2005/8/layout/cycle2"/>
    <dgm:cxn modelId="{32BD16B6-D190-4FFF-996D-7D232C9D0285}" type="presParOf" srcId="{3897C39C-A952-45C2-BFBB-719A7D0BA9FB}" destId="{35A3951E-900F-44D9-AE02-E26662F5CF8D}" srcOrd="6" destOrd="0" presId="urn:microsoft.com/office/officeart/2005/8/layout/cycle2"/>
    <dgm:cxn modelId="{F7667794-9F47-452B-B9FC-68C0D69F3A9D}" type="presParOf" srcId="{3897C39C-A952-45C2-BFBB-719A7D0BA9FB}" destId="{3EBF46A1-615F-4A1B-A6F2-64AA40AA72FC}" srcOrd="7" destOrd="0" presId="urn:microsoft.com/office/officeart/2005/8/layout/cycle2"/>
    <dgm:cxn modelId="{8CA40A75-59F9-402C-B38A-1141847B8B6B}" type="presParOf" srcId="{3EBF46A1-615F-4A1B-A6F2-64AA40AA72FC}" destId="{F147F703-C3CC-4F26-879A-6A727E236545}" srcOrd="0" destOrd="0" presId="urn:microsoft.com/office/officeart/2005/8/layout/cycle2"/>
    <dgm:cxn modelId="{2297FAD3-1DDD-4CBA-8A9A-32D1CAF50B37}" type="presParOf" srcId="{3897C39C-A952-45C2-BFBB-719A7D0BA9FB}" destId="{1B4074C4-540A-4B92-9B23-A44AC1776ADF}" srcOrd="8" destOrd="0" presId="urn:microsoft.com/office/officeart/2005/8/layout/cycle2"/>
    <dgm:cxn modelId="{CDE8FE43-2631-4D7F-B2AE-E544414FBEF1}" type="presParOf" srcId="{3897C39C-A952-45C2-BFBB-719A7D0BA9FB}" destId="{CA80F477-F962-4DB2-BE35-23AF80054E16}" srcOrd="9" destOrd="0" presId="urn:microsoft.com/office/officeart/2005/8/layout/cycle2"/>
    <dgm:cxn modelId="{7491BEA0-120E-45C4-B06F-F45E7E940850}" type="presParOf" srcId="{CA80F477-F962-4DB2-BE35-23AF80054E16}" destId="{ACADC9BD-9E52-4A33-823B-7AD433ADD2C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5045F6-4F01-4655-A7EC-1726B0AB713F}">
      <dsp:nvSpPr>
        <dsp:cNvPr id="0" name=""/>
        <dsp:cNvSpPr/>
      </dsp:nvSpPr>
      <dsp:spPr>
        <a:xfrm>
          <a:off x="2997994" y="89527"/>
          <a:ext cx="1509633" cy="1509633"/>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accent1">
                  <a:lumMod val="60000"/>
                  <a:lumOff val="40000"/>
                </a:schemeClr>
              </a:solidFill>
            </a:rPr>
            <a:t>ОГОНЬ</a:t>
          </a:r>
          <a:endParaRPr lang="ru-RU" sz="2000" kern="1200" dirty="0">
            <a:solidFill>
              <a:schemeClr val="accent1">
                <a:lumMod val="60000"/>
                <a:lumOff val="40000"/>
              </a:schemeClr>
            </a:solidFill>
          </a:endParaRPr>
        </a:p>
      </dsp:txBody>
      <dsp:txXfrm>
        <a:off x="3219075" y="310608"/>
        <a:ext cx="1067471" cy="1067471"/>
      </dsp:txXfrm>
    </dsp:sp>
    <dsp:sp modelId="{DD1141F0-E6C9-4F60-8F6A-441C12678529}">
      <dsp:nvSpPr>
        <dsp:cNvPr id="0" name=""/>
        <dsp:cNvSpPr/>
      </dsp:nvSpPr>
      <dsp:spPr>
        <a:xfrm rot="2183066">
          <a:off x="4434234" y="1206494"/>
          <a:ext cx="311593" cy="509501"/>
        </a:xfrm>
        <a:prstGeom prst="rightArrow">
          <a:avLst>
            <a:gd name="adj1" fmla="val 60000"/>
            <a:gd name="adj2" fmla="val 50000"/>
          </a:avLst>
        </a:prstGeom>
        <a:solidFill>
          <a:schemeClr val="accent1">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a:off x="4443346" y="1280668"/>
        <a:ext cx="218115" cy="305701"/>
      </dsp:txXfrm>
    </dsp:sp>
    <dsp:sp modelId="{2BA404D3-6173-4E1B-80C4-7B01AB33E2C8}">
      <dsp:nvSpPr>
        <dsp:cNvPr id="0" name=""/>
        <dsp:cNvSpPr/>
      </dsp:nvSpPr>
      <dsp:spPr>
        <a:xfrm>
          <a:off x="4686634" y="1333792"/>
          <a:ext cx="1509633" cy="1509633"/>
        </a:xfrm>
        <a:prstGeom prst="ellipse">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ru-RU" sz="1900" kern="1200" dirty="0" smtClean="0"/>
            <a:t>ЗЕМЛЯ</a:t>
          </a:r>
          <a:endParaRPr lang="ru-RU" sz="1900" kern="1200" dirty="0"/>
        </a:p>
      </dsp:txBody>
      <dsp:txXfrm>
        <a:off x="4907715" y="1554873"/>
        <a:ext cx="1067471" cy="1067471"/>
      </dsp:txXfrm>
    </dsp:sp>
    <dsp:sp modelId="{EED3CA0F-B9ED-4018-9618-EAF79D3D4434}">
      <dsp:nvSpPr>
        <dsp:cNvPr id="0" name=""/>
        <dsp:cNvSpPr/>
      </dsp:nvSpPr>
      <dsp:spPr>
        <a:xfrm rot="6480000">
          <a:off x="4894096" y="2900957"/>
          <a:ext cx="401267" cy="509501"/>
        </a:xfrm>
        <a:prstGeom prst="rightArrow">
          <a:avLst>
            <a:gd name="adj1" fmla="val 60000"/>
            <a:gd name="adj2" fmla="val 50000"/>
          </a:avLst>
        </a:prstGeom>
        <a:solidFill>
          <a:schemeClr val="accent1">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rot="10800000">
        <a:off x="4972886" y="2945613"/>
        <a:ext cx="280887" cy="305701"/>
      </dsp:txXfrm>
    </dsp:sp>
    <dsp:sp modelId="{8F00BA24-B3A0-4DBD-BEC5-CEE1C30DFDC3}">
      <dsp:nvSpPr>
        <dsp:cNvPr id="0" name=""/>
        <dsp:cNvSpPr/>
      </dsp:nvSpPr>
      <dsp:spPr>
        <a:xfrm>
          <a:off x="3986173" y="3489591"/>
          <a:ext cx="1509633" cy="1509633"/>
        </a:xfrm>
        <a:prstGeom prst="ellipse">
          <a:avLst/>
        </a:prstGeom>
        <a:solidFill>
          <a:schemeClr val="tx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ru-RU" sz="1900" kern="1200" dirty="0" smtClean="0"/>
            <a:t>МЕТАЛЛ</a:t>
          </a:r>
          <a:endParaRPr lang="ru-RU" sz="1900" kern="1200" dirty="0"/>
        </a:p>
      </dsp:txBody>
      <dsp:txXfrm>
        <a:off x="4207254" y="3710672"/>
        <a:ext cx="1067471" cy="1067471"/>
      </dsp:txXfrm>
    </dsp:sp>
    <dsp:sp modelId="{EF456100-975F-4319-ABCF-37D3C0D7A9EC}">
      <dsp:nvSpPr>
        <dsp:cNvPr id="0" name=""/>
        <dsp:cNvSpPr/>
      </dsp:nvSpPr>
      <dsp:spPr>
        <a:xfrm rot="10800000">
          <a:off x="3418341" y="3989657"/>
          <a:ext cx="401267" cy="509501"/>
        </a:xfrm>
        <a:prstGeom prst="rightArrow">
          <a:avLst>
            <a:gd name="adj1" fmla="val 60000"/>
            <a:gd name="adj2" fmla="val 50000"/>
          </a:avLst>
        </a:prstGeom>
        <a:solidFill>
          <a:schemeClr val="accent1">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rot="10800000">
        <a:off x="3538721" y="4091557"/>
        <a:ext cx="280887" cy="305701"/>
      </dsp:txXfrm>
    </dsp:sp>
    <dsp:sp modelId="{35A3951E-900F-44D9-AE02-E26662F5CF8D}">
      <dsp:nvSpPr>
        <dsp:cNvPr id="0" name=""/>
        <dsp:cNvSpPr/>
      </dsp:nvSpPr>
      <dsp:spPr>
        <a:xfrm>
          <a:off x="1719431" y="3489591"/>
          <a:ext cx="1509633" cy="1509633"/>
        </a:xfrm>
        <a:prstGeom prst="ellipse">
          <a:avLst/>
        </a:prstGeom>
        <a:solidFill>
          <a:schemeClr val="tx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ru-RU" sz="1900" kern="1200" dirty="0" smtClean="0"/>
            <a:t>ВОДА</a:t>
          </a:r>
          <a:endParaRPr lang="ru-RU" sz="1900" kern="1200" dirty="0"/>
        </a:p>
      </dsp:txBody>
      <dsp:txXfrm>
        <a:off x="1940512" y="3710672"/>
        <a:ext cx="1067471" cy="1067471"/>
      </dsp:txXfrm>
    </dsp:sp>
    <dsp:sp modelId="{3EBF46A1-615F-4A1B-A6F2-64AA40AA72FC}">
      <dsp:nvSpPr>
        <dsp:cNvPr id="0" name=""/>
        <dsp:cNvSpPr/>
      </dsp:nvSpPr>
      <dsp:spPr>
        <a:xfrm rot="15120000">
          <a:off x="1926893" y="2922558"/>
          <a:ext cx="401267" cy="509501"/>
        </a:xfrm>
        <a:prstGeom prst="rightArrow">
          <a:avLst>
            <a:gd name="adj1" fmla="val 60000"/>
            <a:gd name="adj2" fmla="val 50000"/>
          </a:avLst>
        </a:prstGeom>
        <a:solidFill>
          <a:schemeClr val="accent1">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solidFill>
              <a:schemeClr val="accent1">
                <a:lumMod val="60000"/>
                <a:lumOff val="40000"/>
              </a:schemeClr>
            </a:solidFill>
          </a:endParaRPr>
        </a:p>
      </dsp:txBody>
      <dsp:txXfrm rot="10800000">
        <a:off x="2005683" y="3081702"/>
        <a:ext cx="280887" cy="305701"/>
      </dsp:txXfrm>
    </dsp:sp>
    <dsp:sp modelId="{1B4074C4-540A-4B92-9B23-A44AC1776ADF}">
      <dsp:nvSpPr>
        <dsp:cNvPr id="0" name=""/>
        <dsp:cNvSpPr/>
      </dsp:nvSpPr>
      <dsp:spPr>
        <a:xfrm>
          <a:off x="1018969" y="1333792"/>
          <a:ext cx="1509633" cy="1509633"/>
        </a:xfrm>
        <a:prstGeom prst="ellipse">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ru-RU" sz="1900" kern="1200" dirty="0" smtClean="0"/>
            <a:t>ДЕРЕВО</a:t>
          </a:r>
          <a:endParaRPr lang="ru-RU" sz="1900" kern="1200" dirty="0"/>
        </a:p>
      </dsp:txBody>
      <dsp:txXfrm>
        <a:off x="1240050" y="1554873"/>
        <a:ext cx="1067471" cy="1067471"/>
      </dsp:txXfrm>
    </dsp:sp>
    <dsp:sp modelId="{CA80F477-F962-4DB2-BE35-23AF80054E16}">
      <dsp:nvSpPr>
        <dsp:cNvPr id="0" name=""/>
        <dsp:cNvSpPr/>
      </dsp:nvSpPr>
      <dsp:spPr>
        <a:xfrm rot="19670481">
          <a:off x="2533352" y="1218336"/>
          <a:ext cx="438863" cy="509501"/>
        </a:xfrm>
        <a:prstGeom prst="rightArrow">
          <a:avLst>
            <a:gd name="adj1" fmla="val 60000"/>
            <a:gd name="adj2" fmla="val 50000"/>
          </a:avLst>
        </a:prstGeom>
        <a:solidFill>
          <a:schemeClr val="accent1">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a:off x="2543452" y="1355275"/>
        <a:ext cx="307204" cy="30570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541049-B854-47B1-A32E-614FAC20A793}" type="datetimeFigureOut">
              <a:rPr lang="ru-RU" smtClean="0"/>
              <a:pPr/>
              <a:t>22.03.2018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D2B3A1-CF81-4AFC-A8DD-2454AADD31F5}" type="slidenum">
              <a:rPr lang="ru-RU" smtClean="0"/>
              <a:pPr/>
              <a:t>‹#›</a:t>
            </a:fld>
            <a:endParaRPr lang="ru-RU"/>
          </a:p>
        </p:txBody>
      </p:sp>
    </p:spTree>
    <p:extLst>
      <p:ext uri="{BB962C8B-B14F-4D97-AF65-F5344CB8AC3E}">
        <p14:creationId xmlns:p14="http://schemas.microsoft.com/office/powerpoint/2010/main" val="36781800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3D2B3A1-CF81-4AFC-A8DD-2454AADD31F5}"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3D2B3A1-CF81-4AFC-A8DD-2454AADD31F5}"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solidFill>
                  <a:schemeClr val="tx2">
                    <a:lumMod val="25000"/>
                  </a:schemeClr>
                </a:solidFill>
              </a:rPr>
              <a:t>естественности</a:t>
            </a:r>
            <a:endParaRPr lang="ru-RU" dirty="0"/>
          </a:p>
        </p:txBody>
      </p:sp>
      <p:sp>
        <p:nvSpPr>
          <p:cNvPr id="4" name="Номер слайда 3"/>
          <p:cNvSpPr>
            <a:spLocks noGrp="1"/>
          </p:cNvSpPr>
          <p:nvPr>
            <p:ph type="sldNum" sz="quarter" idx="10"/>
          </p:nvPr>
        </p:nvSpPr>
        <p:spPr/>
        <p:txBody>
          <a:bodyPr/>
          <a:lstStyle/>
          <a:p>
            <a:fld id="{D3D2B3A1-CF81-4AFC-A8DD-2454AADD31F5}" type="slidenum">
              <a:rPr lang="ru-RU" smtClean="0"/>
              <a:pPr/>
              <a:t>12</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 Конфуций (</a:t>
            </a:r>
            <a:r>
              <a:rPr lang="ru-RU" sz="1200" kern="1200" dirty="0" err="1" smtClean="0">
                <a:solidFill>
                  <a:schemeClr val="tx1"/>
                </a:solidFill>
                <a:latin typeface="+mn-lt"/>
                <a:ea typeface="+mn-ea"/>
                <a:cs typeface="+mn-cs"/>
              </a:rPr>
              <a:t>Кун-Цзы</a:t>
            </a:r>
            <a:r>
              <a:rPr lang="ru-RU" sz="1200" kern="1200" dirty="0" smtClean="0">
                <a:solidFill>
                  <a:schemeClr val="tx1"/>
                </a:solidFill>
                <a:latin typeface="+mn-lt"/>
                <a:ea typeface="+mn-ea"/>
                <a:cs typeface="+mn-cs"/>
              </a:rPr>
              <a:t>) - древний философ и мыслитель Китая, основатель учения "Конфуцианство". Его учение, названное конфуцианством, оказало мощнейшее влияние на жизнь Китая и всей Восточной Азии, ставшее каркасом философской системы. </a:t>
            </a:r>
            <a:endParaRPr lang="ru-RU" dirty="0"/>
          </a:p>
        </p:txBody>
      </p:sp>
      <p:sp>
        <p:nvSpPr>
          <p:cNvPr id="4" name="Номер слайда 3"/>
          <p:cNvSpPr>
            <a:spLocks noGrp="1"/>
          </p:cNvSpPr>
          <p:nvPr>
            <p:ph type="sldNum" sz="quarter" idx="10"/>
          </p:nvPr>
        </p:nvSpPr>
        <p:spPr/>
        <p:txBody>
          <a:bodyPr/>
          <a:lstStyle/>
          <a:p>
            <a:fld id="{D3D2B3A1-CF81-4AFC-A8DD-2454AADD31F5}" type="slidenum">
              <a:rPr lang="ru-RU" smtClean="0"/>
              <a:pPr/>
              <a:t>22</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3 версии автор, редактор и комментатор</a:t>
            </a:r>
            <a:r>
              <a:rPr lang="ru-RU" baseline="0" dirty="0" smtClean="0"/>
              <a:t> 5 и автор 1</a:t>
            </a:r>
            <a:endParaRPr lang="ru-RU" dirty="0"/>
          </a:p>
        </p:txBody>
      </p:sp>
      <p:sp>
        <p:nvSpPr>
          <p:cNvPr id="4" name="Номер слайда 3"/>
          <p:cNvSpPr>
            <a:spLocks noGrp="1"/>
          </p:cNvSpPr>
          <p:nvPr>
            <p:ph type="sldNum" sz="quarter" idx="10"/>
          </p:nvPr>
        </p:nvSpPr>
        <p:spPr/>
        <p:txBody>
          <a:bodyPr/>
          <a:lstStyle/>
          <a:p>
            <a:fld id="{D3D2B3A1-CF81-4AFC-A8DD-2454AADD31F5}" type="slidenum">
              <a:rPr lang="ru-RU" smtClean="0"/>
              <a:pPr/>
              <a:t>25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22.03.2018</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22.03.2018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22.03.2018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22.03.2018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22.03.2018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22.03.2018</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Documents%20and%20Settings\zzzZZZzzz\&#1056;&#1072;&#1073;&#1086;&#1095;&#1080;&#1081;%20&#1089;&#1090;&#1086;&#1083;\&#1057;&#1074;&#1077;&#1090;&#1083;&#1072;&#1085;&#1072;%20&#1070;&#1088;&#1100;&#1077;&#1074;&#1085;&#1072;\&#1060;&#1080;&#1083;&#1086;&#1089;&#1086;&#1092;&#1080;&#1103;\&#1060;&#1080;&#1083;&#1086;&#1089;&#1086;&#1092;&#1080;&#1103;%20&#1050;&#1080;&#1090;&#1072;&#1103;\tea%20song%20of%20shu%20mountain.mp3" TargetMode="Externa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1.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pic>
        <p:nvPicPr>
          <p:cNvPr id="1026" name="Picture 2" descr="H:\философия\32266883.jpg"/>
          <p:cNvPicPr>
            <a:picLocks noChangeAspect="1" noChangeArrowheads="1"/>
          </p:cNvPicPr>
          <p:nvPr/>
        </p:nvPicPr>
        <p:blipFill>
          <a:blip r:embed="rId5"/>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0" y="4929198"/>
            <a:ext cx="9144000" cy="1785950"/>
          </a:xfrm>
        </p:spPr>
        <p:txBody>
          <a:bodyPr>
            <a:normAutofit/>
          </a:bodyPr>
          <a:lstStyle/>
          <a:p>
            <a:r>
              <a:rPr lang="ru-RU" sz="5400" dirty="0" smtClean="0">
                <a:solidFill>
                  <a:schemeClr val="tx2">
                    <a:lumMod val="75000"/>
                  </a:schemeClr>
                </a:solidFill>
              </a:rPr>
              <a:t>Древнекитайская</a:t>
            </a:r>
            <a:r>
              <a:rPr lang="ru-RU" sz="5400" dirty="0" smtClean="0"/>
              <a:t/>
            </a:r>
            <a:br>
              <a:rPr lang="ru-RU" sz="5400" dirty="0" smtClean="0"/>
            </a:br>
            <a:r>
              <a:rPr lang="ru-RU" sz="5400" dirty="0" smtClean="0"/>
              <a:t> </a:t>
            </a:r>
            <a:r>
              <a:rPr lang="ru-RU" sz="5400" dirty="0" smtClean="0">
                <a:solidFill>
                  <a:schemeClr val="tx2">
                    <a:lumMod val="75000"/>
                  </a:schemeClr>
                </a:solidFill>
              </a:rPr>
              <a:t>философия.</a:t>
            </a:r>
            <a:endParaRPr lang="ru-RU" sz="5400" dirty="0">
              <a:solidFill>
                <a:schemeClr val="tx2">
                  <a:lumMod val="75000"/>
                </a:schemeClr>
              </a:solidFill>
            </a:endParaRPr>
          </a:p>
        </p:txBody>
      </p:sp>
      <p:pic>
        <p:nvPicPr>
          <p:cNvPr id="5" name="tea song of shu mountain.mp3">
            <a:hlinkClick r:id="" action="ppaction://media"/>
          </p:cNvPr>
          <p:cNvPicPr>
            <a:picLocks noRot="1" noChangeAspect="1"/>
          </p:cNvPicPr>
          <p:nvPr>
            <a:audioFile r:link="rId2"/>
          </p:nvPr>
        </p:nvPicPr>
        <p:blipFill>
          <a:blip r:embed="rId6"/>
          <a:stretch>
            <a:fillRect/>
          </a:stretch>
        </p:blipFill>
        <p:spPr>
          <a:xfrm>
            <a:off x="8643966" y="6357958"/>
            <a:ext cx="304800" cy="304800"/>
          </a:xfrm>
          <a:prstGeom prst="rect">
            <a:avLst/>
          </a:prstGeom>
        </p:spPr>
      </p:pic>
    </p:spTree>
    <p:custDataLst>
      <p:tags r:id="rId1"/>
    </p:custDataLst>
  </p:cSld>
  <p:clrMapOvr>
    <a:masterClrMapping/>
  </p:clrMapOvr>
  <p:transition spd="slow" advClick="0"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down)">
                                      <p:cBhvr>
                                        <p:cTn id="7" dur="5000"/>
                                        <p:tgtEl>
                                          <p:spTgt spid="2"/>
                                        </p:tgtEl>
                                      </p:cBhvr>
                                    </p:animEffect>
                                  </p:childTnLst>
                                </p:cTn>
                              </p:par>
                              <p:par>
                                <p:cTn id="8" presetID="1" presetClass="mediacall" presetSubtype="0" fill="hold" nodeType="withEffect">
                                  <p:stCondLst>
                                    <p:cond delay="0"/>
                                  </p:stCondLst>
                                  <p:childTnLst>
                                    <p:cmd type="call" cmd="playFrom(0.0)">
                                      <p:cBhvr>
                                        <p:cTn id="9"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15" showWhenStopped="0">
                <p:cTn id="10" fill="hold" display="0">
                  <p:stCondLst>
                    <p:cond delay="indefinite"/>
                  </p:stCondLst>
                  <p:endCondLst>
                    <p:cond evt="onPrev" delay="0">
                      <p:tgtEl>
                        <p:sldTgt/>
                      </p:tgtEl>
                    </p:cond>
                    <p:cond evt="onStopAudio" delay="0">
                      <p:tgtEl>
                        <p:sldTgt/>
                      </p:tgtEl>
                    </p:cond>
                  </p:endCondLst>
                </p:cTn>
                <p:tgtEl>
                  <p:spTgt spid="5"/>
                </p:tgtEl>
              </p:cMediaNode>
            </p:audio>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0"/>
            <a:ext cx="8543956" cy="1000108"/>
          </a:xfrm>
        </p:spPr>
        <p:txBody>
          <a:bodyPr/>
          <a:lstStyle/>
          <a:p>
            <a:r>
              <a:rPr lang="ru-RU" sz="4400" dirty="0" smtClean="0">
                <a:solidFill>
                  <a:schemeClr val="tx2">
                    <a:lumMod val="50000"/>
                  </a:schemeClr>
                </a:solidFill>
              </a:rPr>
              <a:t>ЦИ – энергия жизни</a:t>
            </a:r>
            <a:endParaRPr lang="ru-RU" dirty="0"/>
          </a:p>
        </p:txBody>
      </p:sp>
      <p:pic>
        <p:nvPicPr>
          <p:cNvPr id="6146" name="Picture 2" descr="H:\философия\ci.jpg"/>
          <p:cNvPicPr>
            <a:picLocks noGrp="1" noChangeAspect="1" noChangeArrowheads="1"/>
          </p:cNvPicPr>
          <p:nvPr>
            <p:ph sz="half" idx="1"/>
          </p:nvPr>
        </p:nvPicPr>
        <p:blipFill>
          <a:blip r:embed="rId2"/>
          <a:srcRect/>
          <a:stretch>
            <a:fillRect/>
          </a:stretch>
        </p:blipFill>
        <p:spPr bwMode="auto">
          <a:xfrm>
            <a:off x="214282" y="928670"/>
            <a:ext cx="3571900" cy="3571900"/>
          </a:xfrm>
          <a:prstGeom prst="rect">
            <a:avLst/>
          </a:prstGeom>
          <a:noFill/>
        </p:spPr>
      </p:pic>
      <p:sp>
        <p:nvSpPr>
          <p:cNvPr id="10" name="Прямоугольник 9"/>
          <p:cNvSpPr/>
          <p:nvPr/>
        </p:nvSpPr>
        <p:spPr>
          <a:xfrm>
            <a:off x="0" y="4857760"/>
            <a:ext cx="4929190" cy="1323439"/>
          </a:xfrm>
          <a:prstGeom prst="rect">
            <a:avLst/>
          </a:prstGeom>
        </p:spPr>
        <p:txBody>
          <a:bodyPr wrap="square">
            <a:spAutoFit/>
          </a:bodyPr>
          <a:lstStyle/>
          <a:p>
            <a:pPr algn="ctr"/>
            <a:r>
              <a:rPr lang="ru-RU" sz="3200" dirty="0" err="1" smtClean="0"/>
              <a:t>Ци</a:t>
            </a:r>
            <a:r>
              <a:rPr lang="ru-RU" sz="3200" dirty="0" smtClean="0"/>
              <a:t> - является источником </a:t>
            </a:r>
          </a:p>
          <a:p>
            <a:pPr algn="ctr">
              <a:lnSpc>
                <a:spcPct val="150000"/>
              </a:lnSpc>
            </a:pPr>
            <a:r>
              <a:rPr lang="ru-RU" sz="3200" dirty="0" smtClean="0"/>
              <a:t>всего живого на планете</a:t>
            </a:r>
            <a:endParaRPr lang="ru-RU" sz="3200" dirty="0"/>
          </a:p>
        </p:txBody>
      </p:sp>
      <p:pic>
        <p:nvPicPr>
          <p:cNvPr id="1026" name="Picture 2" descr="H:\философия\energija-e1330541831439.jpg"/>
          <p:cNvPicPr>
            <a:picLocks noChangeAspect="1" noChangeArrowheads="1"/>
          </p:cNvPicPr>
          <p:nvPr/>
        </p:nvPicPr>
        <p:blipFill>
          <a:blip r:embed="rId3"/>
          <a:srcRect/>
          <a:stretch>
            <a:fillRect/>
          </a:stretch>
        </p:blipFill>
        <p:spPr bwMode="auto">
          <a:xfrm>
            <a:off x="4929190" y="4286256"/>
            <a:ext cx="4024324" cy="2571743"/>
          </a:xfrm>
          <a:prstGeom prst="rect">
            <a:avLst/>
          </a:prstGeom>
          <a:noFill/>
        </p:spPr>
      </p:pic>
      <p:sp>
        <p:nvSpPr>
          <p:cNvPr id="7" name="Содержимое 6"/>
          <p:cNvSpPr>
            <a:spLocks noGrp="1"/>
          </p:cNvSpPr>
          <p:nvPr>
            <p:ph sz="half" idx="2"/>
          </p:nvPr>
        </p:nvSpPr>
        <p:spPr>
          <a:xfrm>
            <a:off x="3786182" y="857233"/>
            <a:ext cx="5357818" cy="3643338"/>
          </a:xfrm>
        </p:spPr>
        <p:txBody>
          <a:bodyPr/>
          <a:lstStyle/>
          <a:p>
            <a:r>
              <a:rPr lang="ru-RU" dirty="0" smtClean="0"/>
              <a:t>"воздух", "пар", "дыхание". </a:t>
            </a:r>
          </a:p>
          <a:p>
            <a:r>
              <a:rPr lang="ru-RU" dirty="0" smtClean="0"/>
              <a:t>Верхняя часть иероглифа обозначает три вида энергии: энергию неба, земли и природы.</a:t>
            </a:r>
          </a:p>
          <a:p>
            <a:r>
              <a:rPr lang="ru-RU" dirty="0" smtClean="0"/>
              <a:t>Нижняя часть изображена в виде схемы направлений действия энергии на человека, животных и природу.</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par>
                          <p:cTn id="8" fill="hold">
                            <p:stCondLst>
                              <p:cond delay="2000"/>
                            </p:stCondLst>
                            <p:childTnLst>
                              <p:par>
                                <p:cTn id="9" presetID="20" presetClass="entr" presetSubtype="0" fill="hold" nodeType="after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wedge">
                                      <p:cBhvr>
                                        <p:cTn id="11" dur="2000"/>
                                        <p:tgtEl>
                                          <p:spTgt spid="6146"/>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wipe(left)">
                                      <p:cBhvr>
                                        <p:cTn id="15" dur="3000"/>
                                        <p:tgtEl>
                                          <p:spTgt spid="7">
                                            <p:txEl>
                                              <p:pRg st="0" end="0"/>
                                            </p:txEl>
                                          </p:spTgt>
                                        </p:tgtEl>
                                      </p:cBhvr>
                                    </p:animEffect>
                                  </p:childTnLst>
                                </p:cTn>
                              </p:par>
                            </p:childTnLst>
                          </p:cTn>
                        </p:par>
                        <p:par>
                          <p:cTn id="16" fill="hold">
                            <p:stCondLst>
                              <p:cond delay="7000"/>
                            </p:stCondLst>
                            <p:childTnLst>
                              <p:par>
                                <p:cTn id="17" presetID="22" presetClass="entr" presetSubtype="8" fill="hold" grpId="0"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Effect transition="in" filter="wipe(left)">
                                      <p:cBhvr>
                                        <p:cTn id="19" dur="3000"/>
                                        <p:tgtEl>
                                          <p:spTgt spid="7">
                                            <p:txEl>
                                              <p:pRg st="1" end="1"/>
                                            </p:txEl>
                                          </p:spTgt>
                                        </p:tgtEl>
                                      </p:cBhvr>
                                    </p:animEffect>
                                  </p:childTnLst>
                                </p:cTn>
                              </p:par>
                            </p:childTnLst>
                          </p:cTn>
                        </p:par>
                        <p:par>
                          <p:cTn id="20" fill="hold">
                            <p:stCondLst>
                              <p:cond delay="10000"/>
                            </p:stCondLst>
                            <p:childTnLst>
                              <p:par>
                                <p:cTn id="21" presetID="22" presetClass="entr" presetSubtype="8" fill="hold" grpId="0" nodeType="after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wipe(left)">
                                      <p:cBhvr>
                                        <p:cTn id="23" dur="3000"/>
                                        <p:tgtEl>
                                          <p:spTgt spid="7">
                                            <p:txEl>
                                              <p:pRg st="2" end="2"/>
                                            </p:txEl>
                                          </p:spTgt>
                                        </p:tgtEl>
                                      </p:cBhvr>
                                    </p:animEffect>
                                  </p:childTnLst>
                                </p:cTn>
                              </p:par>
                            </p:childTnLst>
                          </p:cTn>
                        </p:par>
                        <p:par>
                          <p:cTn id="24" fill="hold">
                            <p:stCondLst>
                              <p:cond delay="130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2000"/>
                                        <p:tgtEl>
                                          <p:spTgt spid="10"/>
                                        </p:tgtEl>
                                      </p:cBhvr>
                                    </p:animEffect>
                                  </p:childTnLst>
                                </p:cTn>
                              </p:par>
                              <p:par>
                                <p:cTn id="28" presetID="20" presetClass="entr" presetSubtype="0" fill="hold" nodeType="withEffect">
                                  <p:stCondLst>
                                    <p:cond delay="0"/>
                                  </p:stCondLst>
                                  <p:childTnLst>
                                    <p:set>
                                      <p:cBhvr>
                                        <p:cTn id="29" dur="1" fill="hold">
                                          <p:stCondLst>
                                            <p:cond delay="0"/>
                                          </p:stCondLst>
                                        </p:cTn>
                                        <p:tgtEl>
                                          <p:spTgt spid="1026"/>
                                        </p:tgtEl>
                                        <p:attrNameLst>
                                          <p:attrName>style.visibility</p:attrName>
                                        </p:attrNameLst>
                                      </p:cBhvr>
                                      <p:to>
                                        <p:strVal val="visible"/>
                                      </p:to>
                                    </p:set>
                                    <p:animEffect transition="in" filter="wedge">
                                      <p:cBhvr>
                                        <p:cTn id="30"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71546"/>
          </a:xfrm>
        </p:spPr>
        <p:txBody>
          <a:bodyPr/>
          <a:lstStyle/>
          <a:p>
            <a:r>
              <a:rPr lang="ru-RU" dirty="0" smtClean="0"/>
              <a:t>КРУГОВОРОТ  ПЯТИ  СТИХИЙ</a:t>
            </a:r>
            <a:endParaRPr lang="ru-RU" dirty="0"/>
          </a:p>
        </p:txBody>
      </p:sp>
      <p:sp>
        <p:nvSpPr>
          <p:cNvPr id="3" name="Содержимое 2"/>
          <p:cNvSpPr>
            <a:spLocks noGrp="1"/>
          </p:cNvSpPr>
          <p:nvPr>
            <p:ph sz="half" idx="1"/>
          </p:nvPr>
        </p:nvSpPr>
        <p:spPr>
          <a:xfrm>
            <a:off x="285720" y="6072206"/>
            <a:ext cx="8643998" cy="642942"/>
          </a:xfrm>
        </p:spPr>
        <p:txBody>
          <a:bodyPr/>
          <a:lstStyle/>
          <a:p>
            <a:pPr>
              <a:buNone/>
            </a:pPr>
            <a:r>
              <a:rPr lang="ru-RU" dirty="0" smtClean="0"/>
              <a:t>Взаимопревращение:                   </a:t>
            </a:r>
            <a:r>
              <a:rPr lang="ru-RU" dirty="0" err="1" smtClean="0"/>
              <a:t>Взаимопреодоление</a:t>
            </a:r>
            <a:r>
              <a:rPr lang="ru-RU" dirty="0" smtClean="0"/>
              <a:t>:</a:t>
            </a:r>
            <a:endParaRPr lang="ru-RU" dirty="0"/>
          </a:p>
        </p:txBody>
      </p:sp>
      <p:graphicFrame>
        <p:nvGraphicFramePr>
          <p:cNvPr id="5" name="Содержимое 4"/>
          <p:cNvGraphicFramePr>
            <a:graphicFrameLocks noGrp="1"/>
          </p:cNvGraphicFramePr>
          <p:nvPr>
            <p:ph sz="half" idx="2"/>
          </p:nvPr>
        </p:nvGraphicFramePr>
        <p:xfrm>
          <a:off x="928662" y="928670"/>
          <a:ext cx="7215238" cy="500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0" name="Прямая со стрелкой 9"/>
          <p:cNvCxnSpPr/>
          <p:nvPr/>
        </p:nvCxnSpPr>
        <p:spPr>
          <a:xfrm rot="5400000" flipH="1" flipV="1">
            <a:off x="3250397" y="2964653"/>
            <a:ext cx="1785950" cy="10001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Прямая со стрелкой 11"/>
          <p:cNvCxnSpPr/>
          <p:nvPr/>
        </p:nvCxnSpPr>
        <p:spPr>
          <a:xfrm rot="16200000" flipH="1">
            <a:off x="4250529" y="3036091"/>
            <a:ext cx="1857388" cy="92869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Прямая со стрелкой 13"/>
          <p:cNvCxnSpPr/>
          <p:nvPr/>
        </p:nvCxnSpPr>
        <p:spPr>
          <a:xfrm rot="10800000">
            <a:off x="3500430" y="3214686"/>
            <a:ext cx="2000264" cy="12144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Прямая со стрелкой 15"/>
          <p:cNvCxnSpPr/>
          <p:nvPr/>
        </p:nvCxnSpPr>
        <p:spPr>
          <a:xfrm>
            <a:off x="3500430" y="3143248"/>
            <a:ext cx="207170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Прямая со стрелкой 17"/>
          <p:cNvCxnSpPr/>
          <p:nvPr/>
        </p:nvCxnSpPr>
        <p:spPr>
          <a:xfrm rot="10800000" flipV="1">
            <a:off x="3714744" y="3214686"/>
            <a:ext cx="1857388" cy="12144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Стрелка вправо 24"/>
          <p:cNvSpPr/>
          <p:nvPr/>
        </p:nvSpPr>
        <p:spPr>
          <a:xfrm>
            <a:off x="3643306" y="6143644"/>
            <a:ext cx="621218" cy="484632"/>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7" name="Прямая со стрелкой 26"/>
          <p:cNvCxnSpPr/>
          <p:nvPr/>
        </p:nvCxnSpPr>
        <p:spPr>
          <a:xfrm>
            <a:off x="8143900" y="6357958"/>
            <a:ext cx="64294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000" fill="hold"/>
                                        <p:tgtEl>
                                          <p:spTgt spid="5"/>
                                        </p:tgtEl>
                                        <p:attrNameLst>
                                          <p:attrName>ppt_x</p:attrName>
                                        </p:attrNameLst>
                                      </p:cBhvr>
                                      <p:tavLst>
                                        <p:tav tm="0">
                                          <p:val>
                                            <p:strVal val="#ppt_x"/>
                                          </p:val>
                                        </p:tav>
                                        <p:tav tm="100000">
                                          <p:val>
                                            <p:strVal val="#ppt_x"/>
                                          </p:val>
                                        </p:tav>
                                      </p:tavLst>
                                    </p:anim>
                                    <p:anim calcmode="lin" valueType="num">
                                      <p:cBhvr additive="base">
                                        <p:cTn id="12" dur="20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4000"/>
                            </p:stCondLst>
                            <p:childTnLst>
                              <p:par>
                                <p:cTn id="14" presetID="22" presetClass="entr" presetSubtype="4" fill="hold"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wipe(down)">
                                      <p:cBhvr>
                                        <p:cTn id="16"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5"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G:\философия\laokun22.jpg"/>
          <p:cNvPicPr>
            <a:picLocks noGrp="1" noChangeAspect="1" noChangeArrowheads="1"/>
          </p:cNvPicPr>
          <p:nvPr>
            <p:ph sz="half" idx="1"/>
          </p:nvPr>
        </p:nvPicPr>
        <p:blipFill>
          <a:blip r:embed="rId3"/>
          <a:srcRect/>
          <a:stretch>
            <a:fillRect/>
          </a:stretch>
        </p:blipFill>
        <p:spPr bwMode="auto">
          <a:xfrm>
            <a:off x="1841621" y="0"/>
            <a:ext cx="7302379" cy="6858000"/>
          </a:xfrm>
          <a:prstGeom prst="rect">
            <a:avLst/>
          </a:prstGeom>
          <a:noFill/>
        </p:spPr>
      </p:pic>
      <p:sp>
        <p:nvSpPr>
          <p:cNvPr id="6" name="Содержимое 5"/>
          <p:cNvSpPr txBox="1">
            <a:spLocks/>
          </p:cNvSpPr>
          <p:nvPr/>
        </p:nvSpPr>
        <p:spPr>
          <a:xfrm>
            <a:off x="0" y="142852"/>
            <a:ext cx="5357818" cy="2500330"/>
          </a:xfrm>
          <a:prstGeom prst="rect">
            <a:avLst/>
          </a:prstGeom>
        </p:spPr>
        <p:txBody>
          <a:bodyPr vert="horz">
            <a:normAutofit fontScale="92500" lnSpcReduction="10000"/>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2600" b="1" i="0" u="none" strike="noStrike" kern="1200" cap="none" spc="0" normalizeH="0" baseline="0" noProof="0" dirty="0" smtClean="0">
                <a:ln>
                  <a:noFill/>
                </a:ln>
                <a:solidFill>
                  <a:schemeClr val="tx2">
                    <a:lumMod val="25000"/>
                  </a:schemeClr>
                </a:solidFill>
                <a:effectLst/>
                <a:uLnTx/>
                <a:uFillTx/>
                <a:latin typeface="+mn-lt"/>
                <a:ea typeface="+mn-ea"/>
                <a:cs typeface="+mn-cs"/>
              </a:rPr>
              <a:t>Человек</a:t>
            </a:r>
            <a:r>
              <a:rPr kumimoji="0" lang="ru-RU" sz="2600" b="0" i="0" u="none" strike="noStrike" kern="1200" cap="none" spc="0" normalizeH="0" baseline="0" noProof="0" dirty="0" smtClean="0">
                <a:ln>
                  <a:noFill/>
                </a:ln>
                <a:solidFill>
                  <a:schemeClr val="tx2">
                    <a:lumMod val="25000"/>
                  </a:schemeClr>
                </a:solidFill>
                <a:effectLst/>
                <a:uLnTx/>
                <a:uFillTx/>
                <a:latin typeface="+mn-lt"/>
                <a:ea typeface="+mn-ea"/>
                <a:cs typeface="+mn-cs"/>
              </a:rPr>
              <a:t>        следует (законам) Земли</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2600" b="1" i="0" u="none" strike="noStrike" kern="1200" cap="none" spc="0" normalizeH="0" baseline="0" noProof="0" dirty="0" smtClean="0">
                <a:ln>
                  <a:noFill/>
                </a:ln>
                <a:solidFill>
                  <a:schemeClr val="tx2">
                    <a:lumMod val="25000"/>
                  </a:schemeClr>
                </a:solidFill>
                <a:effectLst/>
                <a:uLnTx/>
                <a:uFillTx/>
                <a:latin typeface="+mn-lt"/>
                <a:ea typeface="+mn-ea"/>
                <a:cs typeface="+mn-cs"/>
              </a:rPr>
              <a:t>Земля</a:t>
            </a:r>
            <a:r>
              <a:rPr kumimoji="0" lang="ru-RU" sz="2600" b="0" i="0" u="none" strike="noStrike" kern="1200" cap="none" spc="0" normalizeH="0" baseline="0" noProof="0" dirty="0" smtClean="0">
                <a:ln>
                  <a:noFill/>
                </a:ln>
                <a:solidFill>
                  <a:schemeClr val="tx2">
                    <a:lumMod val="25000"/>
                  </a:schemeClr>
                </a:solidFill>
                <a:effectLst/>
                <a:uLnTx/>
                <a:uFillTx/>
                <a:latin typeface="+mn-lt"/>
                <a:ea typeface="+mn-ea"/>
                <a:cs typeface="+mn-cs"/>
              </a:rPr>
              <a:t>           </a:t>
            </a:r>
            <a:r>
              <a:rPr kumimoji="0" lang="ru-RU" sz="2600" b="0" i="0" u="none" strike="noStrike" kern="1200" cap="none" spc="0" normalizeH="0" noProof="0" dirty="0" smtClean="0">
                <a:ln>
                  <a:noFill/>
                </a:ln>
                <a:solidFill>
                  <a:schemeClr val="tx2">
                    <a:lumMod val="25000"/>
                  </a:schemeClr>
                </a:solidFill>
                <a:effectLst/>
                <a:uLnTx/>
                <a:uFillTx/>
                <a:latin typeface="+mn-lt"/>
                <a:ea typeface="+mn-ea"/>
                <a:cs typeface="+mn-cs"/>
              </a:rPr>
              <a:t> </a:t>
            </a:r>
            <a:r>
              <a:rPr kumimoji="0" lang="ru-RU" sz="2600" b="0" i="0" u="none" strike="noStrike" kern="1200" cap="none" spc="0" normalizeH="0" baseline="0" noProof="0" dirty="0" smtClean="0">
                <a:ln>
                  <a:noFill/>
                </a:ln>
                <a:solidFill>
                  <a:schemeClr val="tx2">
                    <a:lumMod val="25000"/>
                  </a:schemeClr>
                </a:solidFill>
                <a:effectLst/>
                <a:uLnTx/>
                <a:uFillTx/>
                <a:latin typeface="+mn-lt"/>
                <a:ea typeface="+mn-ea"/>
                <a:cs typeface="+mn-cs"/>
              </a:rPr>
              <a:t>следует (законам Неба)</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2600" b="1" i="0" u="none" strike="noStrike" kern="1200" cap="none" spc="0" normalizeH="0" baseline="0" noProof="0" dirty="0" smtClean="0">
                <a:ln>
                  <a:noFill/>
                </a:ln>
                <a:solidFill>
                  <a:schemeClr val="tx2">
                    <a:lumMod val="25000"/>
                  </a:schemeClr>
                </a:solidFill>
                <a:effectLst/>
                <a:uLnTx/>
                <a:uFillTx/>
                <a:latin typeface="+mn-lt"/>
                <a:ea typeface="+mn-ea"/>
                <a:cs typeface="+mn-cs"/>
              </a:rPr>
              <a:t>Небо</a:t>
            </a:r>
            <a:r>
              <a:rPr kumimoji="0" lang="ru-RU" sz="2600" b="0" i="0" u="none" strike="noStrike" kern="1200" cap="none" spc="0" normalizeH="0" baseline="0" noProof="0" dirty="0" smtClean="0">
                <a:ln>
                  <a:noFill/>
                </a:ln>
                <a:solidFill>
                  <a:schemeClr val="tx2">
                    <a:lumMod val="25000"/>
                  </a:schemeClr>
                </a:solidFill>
                <a:effectLst/>
                <a:uLnTx/>
                <a:uFillTx/>
                <a:latin typeface="+mn-lt"/>
                <a:ea typeface="+mn-ea"/>
                <a:cs typeface="+mn-cs"/>
              </a:rPr>
              <a:t>              (следует законам) Дао</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2600" b="1" i="0" u="none" strike="noStrike" kern="1200" cap="none" spc="0" normalizeH="0" baseline="0" noProof="0" dirty="0" smtClean="0">
                <a:ln>
                  <a:noFill/>
                </a:ln>
                <a:solidFill>
                  <a:schemeClr val="tx2">
                    <a:lumMod val="25000"/>
                  </a:schemeClr>
                </a:solidFill>
                <a:effectLst/>
                <a:uLnTx/>
                <a:uFillTx/>
                <a:latin typeface="+mn-lt"/>
                <a:ea typeface="+mn-ea"/>
                <a:cs typeface="+mn-cs"/>
              </a:rPr>
              <a:t>Дао </a:t>
            </a:r>
            <a:r>
              <a:rPr kumimoji="0" lang="ru-RU" sz="2600" b="0" i="0" u="none" strike="noStrike" kern="1200" cap="none" spc="0" normalizeH="0" baseline="0" noProof="0" dirty="0" smtClean="0">
                <a:ln>
                  <a:noFill/>
                </a:ln>
                <a:solidFill>
                  <a:schemeClr val="tx2">
                    <a:lumMod val="25000"/>
                  </a:schemeClr>
                </a:solidFill>
                <a:effectLst/>
                <a:uLnTx/>
                <a:uFillTx/>
                <a:latin typeface="+mn-lt"/>
                <a:ea typeface="+mn-ea"/>
                <a:cs typeface="+mn-cs"/>
              </a:rPr>
              <a:t>               следует самому себе.</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lang="ru-RU" sz="2600" dirty="0" smtClean="0">
                <a:solidFill>
                  <a:schemeClr val="tx2">
                    <a:lumMod val="25000"/>
                  </a:schemeClr>
                </a:solidFill>
              </a:rPr>
              <a:t>                       </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2600" b="0" i="0" u="none" strike="noStrike" kern="1200" cap="none" spc="0" normalizeH="0" baseline="0" noProof="0" dirty="0" smtClean="0">
                <a:ln>
                  <a:noFill/>
                </a:ln>
                <a:solidFill>
                  <a:schemeClr val="tx2">
                    <a:lumMod val="25000"/>
                  </a:schemeClr>
                </a:solidFill>
                <a:effectLst/>
                <a:uLnTx/>
                <a:uFillTx/>
                <a:latin typeface="+mn-lt"/>
                <a:ea typeface="+mn-ea"/>
                <a:cs typeface="+mn-cs"/>
              </a:rPr>
              <a:t>				</a:t>
            </a:r>
            <a:r>
              <a:rPr kumimoji="0" lang="ru-RU" sz="2600" b="0" i="0" u="none" strike="noStrike" kern="1200" cap="none" spc="0" normalizeH="0" baseline="0" noProof="0" dirty="0" err="1" smtClean="0">
                <a:ln>
                  <a:noFill/>
                </a:ln>
                <a:solidFill>
                  <a:schemeClr val="tx2">
                    <a:lumMod val="25000"/>
                  </a:schemeClr>
                </a:solidFill>
                <a:effectLst/>
                <a:uLnTx/>
                <a:uFillTx/>
                <a:latin typeface="+mn-lt"/>
                <a:ea typeface="+mn-ea"/>
                <a:cs typeface="+mn-cs"/>
              </a:rPr>
              <a:t>Лао</a:t>
            </a:r>
            <a:r>
              <a:rPr kumimoji="0" lang="ru-RU" sz="2600" b="0" i="0" u="none" strike="noStrike" kern="1200" cap="none" spc="0" normalizeH="0" baseline="0" noProof="0" dirty="0" smtClean="0">
                <a:ln>
                  <a:noFill/>
                </a:ln>
                <a:solidFill>
                  <a:schemeClr val="tx2">
                    <a:lumMod val="25000"/>
                  </a:schemeClr>
                </a:solidFill>
                <a:effectLst/>
                <a:uLnTx/>
                <a:uFillTx/>
                <a:latin typeface="+mn-lt"/>
                <a:ea typeface="+mn-ea"/>
                <a:cs typeface="+mn-cs"/>
              </a:rPr>
              <a:t> </a:t>
            </a:r>
            <a:r>
              <a:rPr kumimoji="0" lang="ru-RU" sz="2600" b="0" i="0" u="none" strike="noStrike" kern="1200" cap="none" spc="0" normalizeH="0" baseline="0" noProof="0" dirty="0" err="1" smtClean="0">
                <a:ln>
                  <a:noFill/>
                </a:ln>
                <a:solidFill>
                  <a:schemeClr val="tx2">
                    <a:lumMod val="25000"/>
                  </a:schemeClr>
                </a:solidFill>
                <a:effectLst/>
                <a:uLnTx/>
                <a:uFillTx/>
                <a:latin typeface="+mn-lt"/>
                <a:ea typeface="+mn-ea"/>
                <a:cs typeface="+mn-cs"/>
              </a:rPr>
              <a:t>Цзы</a:t>
            </a:r>
            <a:endParaRPr kumimoji="0" lang="ru-RU" sz="2600" b="0" i="0" u="none" strike="noStrike" kern="1200" cap="none" spc="0" normalizeH="0" baseline="0" noProof="0" dirty="0">
              <a:ln>
                <a:noFill/>
              </a:ln>
              <a:solidFill>
                <a:schemeClr val="tx2">
                  <a:lumMod val="2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785794"/>
            <a:ext cx="8643998" cy="5786478"/>
          </a:xfrm>
        </p:spPr>
        <p:txBody>
          <a:bodyPr>
            <a:normAutofit/>
          </a:bodyPr>
          <a:lstStyle/>
          <a:p>
            <a:r>
              <a:rPr lang="ru-RU" sz="3200" dirty="0" smtClean="0"/>
              <a:t>Беда всего мира происходит из мелочи, как великое дело - из малых.</a:t>
            </a:r>
          </a:p>
          <a:p>
            <a:pPr>
              <a:spcBef>
                <a:spcPts val="1200"/>
              </a:spcBef>
            </a:pPr>
            <a:r>
              <a:rPr lang="ru-RU" dirty="0" smtClean="0"/>
              <a:t>Будьте внимательны к своим мыслям - они начало поступков.</a:t>
            </a:r>
          </a:p>
          <a:p>
            <a:r>
              <a:rPr lang="ru-RU" dirty="0" smtClean="0"/>
              <a:t>Осуществление </a:t>
            </a:r>
            <a:r>
              <a:rPr lang="ru-RU" dirty="0" err="1" smtClean="0"/>
              <a:t>недеяния</a:t>
            </a:r>
            <a:r>
              <a:rPr lang="ru-RU" dirty="0" smtClean="0"/>
              <a:t>  всегда приносит спокойствие. </a:t>
            </a:r>
          </a:p>
          <a:p>
            <a:r>
              <a:rPr lang="ru-RU" dirty="0" smtClean="0"/>
              <a:t>Нет беды тяжелее незнания удовлетворения.</a:t>
            </a:r>
          </a:p>
          <a:p>
            <a:pPr>
              <a:spcBef>
                <a:spcPts val="1200"/>
              </a:spcBef>
            </a:pPr>
            <a:r>
              <a:rPr lang="ru-RU" sz="3200" dirty="0" smtClean="0"/>
              <a:t>Кто берёт — наполняет ладони,  кто отдает — наполняет сердце.</a:t>
            </a:r>
          </a:p>
          <a:p>
            <a:endParaRPr lang="ru-RU" dirty="0" smtClean="0"/>
          </a:p>
          <a:p>
            <a:endParaRPr lang="ru-RU" dirty="0" smtClean="0"/>
          </a:p>
          <a:p>
            <a:pPr lvl="0"/>
            <a:endParaRPr lang="ru-RU" dirty="0" smtClean="0">
              <a:latin typeface="Arial" pitchFamily="34" charset="0"/>
            </a:endParaRPr>
          </a:p>
          <a:p>
            <a:endParaRPr lang="ru-RU" dirty="0" smtClean="0"/>
          </a:p>
          <a:p>
            <a:endParaRPr lang="ru-RU" dirty="0"/>
          </a:p>
        </p:txBody>
      </p:sp>
      <p:sp>
        <p:nvSpPr>
          <p:cNvPr id="4" name="Прямоугольник 3"/>
          <p:cNvSpPr/>
          <p:nvPr/>
        </p:nvSpPr>
        <p:spPr>
          <a:xfrm>
            <a:off x="1428728" y="0"/>
            <a:ext cx="6856707" cy="707886"/>
          </a:xfrm>
          <a:prstGeom prst="rect">
            <a:avLst/>
          </a:prstGeom>
        </p:spPr>
        <p:txBody>
          <a:bodyPr wrap="square">
            <a:spAutoFit/>
          </a:bodyPr>
          <a:lstStyle/>
          <a:p>
            <a:pPr algn="ctr"/>
            <a:r>
              <a:rPr lang="ru-RU" sz="4000" b="1" i="1" dirty="0" smtClean="0">
                <a:solidFill>
                  <a:schemeClr val="accent6">
                    <a:lumMod val="40000"/>
                    <a:lumOff val="60000"/>
                  </a:schemeClr>
                </a:solidFill>
              </a:rPr>
              <a:t>Хорошо  бы  подумать?!</a:t>
            </a:r>
            <a:endParaRPr lang="ru-RU" sz="4000" b="1" i="1" dirty="0">
              <a:solidFill>
                <a:schemeClr val="accent6">
                  <a:lumMod val="40000"/>
                  <a:lumOff val="6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001156" cy="75328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spcBef>
                <a:spcPts val="300"/>
              </a:spcBef>
            </a:pPr>
            <a:r>
              <a:rPr lang="ru-RU" sz="3600" i="1" dirty="0" smtClean="0">
                <a:solidFill>
                  <a:srgbClr val="FF7C80"/>
                </a:solidFill>
              </a:rPr>
              <a:t>О ЛЮБВИ</a:t>
            </a:r>
          </a:p>
          <a:p>
            <a:pPr>
              <a:lnSpc>
                <a:spcPct val="150000"/>
              </a:lnSpc>
            </a:pPr>
            <a:r>
              <a:rPr lang="ru-RU" sz="2400" dirty="0" smtClean="0"/>
              <a:t>     </a:t>
            </a:r>
            <a:r>
              <a:rPr lang="ru-RU" sz="2600" dirty="0" smtClean="0"/>
              <a:t>Долг без любви не радует. </a:t>
            </a:r>
          </a:p>
          <a:p>
            <a:pPr>
              <a:lnSpc>
                <a:spcPct val="150000"/>
              </a:lnSpc>
            </a:pPr>
            <a:r>
              <a:rPr lang="ru-RU" sz="2600" dirty="0" smtClean="0"/>
              <a:t>        Истина без любви делает человека критичным. </a:t>
            </a:r>
          </a:p>
          <a:p>
            <a:pPr>
              <a:lnSpc>
                <a:spcPct val="150000"/>
              </a:lnSpc>
            </a:pPr>
            <a:r>
              <a:rPr lang="ru-RU" sz="2600" dirty="0" smtClean="0"/>
              <a:t>     Воспитание без любви порождает противоречия. </a:t>
            </a:r>
          </a:p>
          <a:p>
            <a:pPr>
              <a:lnSpc>
                <a:spcPct val="150000"/>
              </a:lnSpc>
            </a:pPr>
            <a:r>
              <a:rPr lang="ru-RU" sz="2600" dirty="0" smtClean="0"/>
              <a:t>        Порядок без любви делает человека мелочным. </a:t>
            </a:r>
          </a:p>
          <a:p>
            <a:pPr>
              <a:lnSpc>
                <a:spcPct val="150000"/>
              </a:lnSpc>
            </a:pPr>
            <a:r>
              <a:rPr lang="ru-RU" sz="2500" dirty="0" smtClean="0"/>
              <a:t>  Предметные знания без любви делают человека всегда правым.</a:t>
            </a:r>
          </a:p>
          <a:p>
            <a:pPr>
              <a:lnSpc>
                <a:spcPct val="150000"/>
              </a:lnSpc>
            </a:pPr>
            <a:r>
              <a:rPr lang="ru-RU" sz="2600" dirty="0" smtClean="0"/>
              <a:t>        Обладание без любви делает человека скупым. </a:t>
            </a:r>
          </a:p>
          <a:p>
            <a:pPr>
              <a:lnSpc>
                <a:spcPct val="150000"/>
              </a:lnSpc>
            </a:pPr>
            <a:r>
              <a:rPr lang="ru-RU" sz="2600" dirty="0" smtClean="0"/>
              <a:t>     Вера без любви делает человека фанатиком. </a:t>
            </a:r>
          </a:p>
          <a:p>
            <a:pPr>
              <a:lnSpc>
                <a:spcPct val="150000"/>
              </a:lnSpc>
            </a:pPr>
            <a:r>
              <a:rPr lang="ru-RU" sz="2600" dirty="0" smtClean="0"/>
              <a:t>        Горе тем, кто скуп на любовь. </a:t>
            </a:r>
          </a:p>
          <a:p>
            <a:pPr>
              <a:lnSpc>
                <a:spcPct val="150000"/>
              </a:lnSpc>
            </a:pPr>
            <a:r>
              <a:rPr lang="ru-RU" sz="2600" dirty="0" smtClean="0"/>
              <a:t>     Зачем жить, если не для того, чтобы любить?</a:t>
            </a:r>
            <a:r>
              <a:rPr lang="ru-RU" sz="2600" b="1" dirty="0" smtClean="0">
                <a:latin typeface="Calibri" pitchFamily="34" charset="0"/>
                <a:ea typeface="Calibri" pitchFamily="34" charset="0"/>
                <a:cs typeface="Times New Roman" pitchFamily="18" charset="0"/>
              </a:rPr>
              <a:t> </a:t>
            </a:r>
          </a:p>
          <a:p>
            <a:r>
              <a:rPr lang="ru-RU" sz="3200" i="1" dirty="0" smtClean="0"/>
              <a:t>        </a:t>
            </a:r>
          </a:p>
          <a:p>
            <a:endParaRPr lang="ru-RU" sz="2400" b="1" dirty="0" smtClean="0">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00108"/>
          </a:xfrm>
        </p:spPr>
        <p:txBody>
          <a:bodyPr/>
          <a:lstStyle/>
          <a:p>
            <a:r>
              <a:rPr lang="ru-RU" i="1" dirty="0" smtClean="0">
                <a:solidFill>
                  <a:schemeClr val="accent2">
                    <a:lumMod val="50000"/>
                  </a:schemeClr>
                </a:solidFill>
              </a:rPr>
              <a:t>О войне </a:t>
            </a:r>
            <a:endParaRPr lang="ru-RU" i="1" dirty="0">
              <a:solidFill>
                <a:schemeClr val="accent2">
                  <a:lumMod val="50000"/>
                </a:schemeClr>
              </a:solidFill>
            </a:endParaRPr>
          </a:p>
        </p:txBody>
      </p:sp>
      <p:sp>
        <p:nvSpPr>
          <p:cNvPr id="3" name="Содержимое 2"/>
          <p:cNvSpPr>
            <a:spLocks noGrp="1"/>
          </p:cNvSpPr>
          <p:nvPr>
            <p:ph idx="1"/>
          </p:nvPr>
        </p:nvSpPr>
        <p:spPr>
          <a:xfrm>
            <a:off x="0" y="785794"/>
            <a:ext cx="9144000" cy="6072206"/>
          </a:xfrm>
        </p:spPr>
        <p:txBody>
          <a:bodyPr>
            <a:normAutofit fontScale="92500"/>
          </a:bodyPr>
          <a:lstStyle/>
          <a:p>
            <a:r>
              <a:rPr lang="ru-RU" dirty="0" smtClean="0"/>
              <a:t>Хотя война ставит, быть может, целью спокойствие, но она несомненное зло.</a:t>
            </a:r>
          </a:p>
          <a:p>
            <a:r>
              <a:rPr lang="ru-RU" dirty="0" smtClean="0"/>
              <a:t>Нет беды тяжелее, чем презирать врагов.</a:t>
            </a:r>
          </a:p>
          <a:p>
            <a:r>
              <a:rPr lang="ru-RU" dirty="0" smtClean="0"/>
              <a:t>Умный полководец не бывает воинственен. Умелый воин не бывает гневен. Умеющий побеждать врага не нападает.</a:t>
            </a:r>
          </a:p>
          <a:p>
            <a:r>
              <a:rPr lang="ru-RU" dirty="0" smtClean="0"/>
              <a:t> Когда нет врагов, то не бывает войны.</a:t>
            </a:r>
          </a:p>
          <a:p>
            <a:r>
              <a:rPr lang="ru-RU" dirty="0" smtClean="0"/>
              <a:t>Прославлять себя победой - это значит радоваться убийству людей.</a:t>
            </a:r>
          </a:p>
          <a:p>
            <a:r>
              <a:rPr lang="ru-RU" dirty="0" smtClean="0"/>
              <a:t>Кто ведет войну ради человеколюбия, тот победит врагов.</a:t>
            </a:r>
          </a:p>
          <a:p>
            <a:r>
              <a:rPr lang="ru-RU" dirty="0" smtClean="0"/>
              <a:t>Тебя обидели? Не кидайся в бой и не спеши мстить, просто сядь на берегу реки и жди пока труп обидчика проплывет мимо…</a:t>
            </a:r>
          </a:p>
          <a:p>
            <a:r>
              <a:rPr lang="ru-RU" dirty="0" smtClean="0"/>
              <a:t>Вами управляет тот кто вас злит.</a:t>
            </a:r>
          </a:p>
          <a:p>
            <a:endParaRPr lang="ru-RU" dirty="0" smtClean="0"/>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7356" y="0"/>
            <a:ext cx="5286412" cy="1071546"/>
          </a:xfrm>
        </p:spPr>
        <p:txBody>
          <a:bodyPr/>
          <a:lstStyle/>
          <a:p>
            <a:r>
              <a:rPr lang="ru-RU" i="1" dirty="0" smtClean="0">
                <a:solidFill>
                  <a:srgbClr val="FFC000"/>
                </a:solidFill>
              </a:rPr>
              <a:t>О знании</a:t>
            </a:r>
            <a:endParaRPr lang="ru-RU" i="1" dirty="0">
              <a:solidFill>
                <a:srgbClr val="FFC000"/>
              </a:solidFill>
            </a:endParaRPr>
          </a:p>
        </p:txBody>
      </p:sp>
      <p:sp>
        <p:nvSpPr>
          <p:cNvPr id="3" name="Содержимое 2"/>
          <p:cNvSpPr>
            <a:spLocks noGrp="1"/>
          </p:cNvSpPr>
          <p:nvPr>
            <p:ph idx="1"/>
          </p:nvPr>
        </p:nvSpPr>
        <p:spPr>
          <a:xfrm>
            <a:off x="0" y="928670"/>
            <a:ext cx="9144000" cy="5929330"/>
          </a:xfrm>
        </p:spPr>
        <p:txBody>
          <a:bodyPr>
            <a:normAutofit lnSpcReduction="10000"/>
          </a:bodyPr>
          <a:lstStyle/>
          <a:p>
            <a:r>
              <a:rPr lang="ru-RU" dirty="0" smtClean="0"/>
              <a:t>Знающий людей разумен. Знающий себя просвещен. Побеждающий людей силен. Побеждающий самого себя могуществен. Знающий достаток богат. Кто действует с упорством, обладает волей. Кто не теряет свою природу, долговечен. Кто умер, но не забыт, тот бессмертен. </a:t>
            </a:r>
          </a:p>
          <a:p>
            <a:pPr>
              <a:spcBef>
                <a:spcPts val="1200"/>
              </a:spcBef>
            </a:pPr>
            <a:r>
              <a:rPr lang="ru-RU" dirty="0" smtClean="0"/>
              <a:t>Кто, зная много, держит себя, как не знающий ничего, тот - нравственный муж.</a:t>
            </a:r>
          </a:p>
          <a:p>
            <a:r>
              <a:rPr lang="ru-RU" dirty="0" smtClean="0"/>
              <a:t>Кто, не зная ничего, держит себя как знающий много, тот болен.</a:t>
            </a:r>
          </a:p>
          <a:p>
            <a:r>
              <a:rPr lang="ru-RU" dirty="0" smtClean="0"/>
              <a:t>Кто свободен от всякого рода знаний, тот никогда не будет болеть.</a:t>
            </a:r>
          </a:p>
          <a:p>
            <a:r>
              <a:rPr lang="ru-RU" dirty="0" smtClean="0"/>
              <a:t>Когда будет уничтожена ученость, тогда не будет и печали. </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2984"/>
          </a:xfrm>
        </p:spPr>
        <p:txBody>
          <a:bodyPr/>
          <a:lstStyle/>
          <a:p>
            <a:r>
              <a:rPr lang="ru-RU" i="1" dirty="0" smtClean="0"/>
              <a:t>Об управлении</a:t>
            </a:r>
            <a:endParaRPr lang="ru-RU" i="1" dirty="0"/>
          </a:p>
        </p:txBody>
      </p:sp>
      <p:sp>
        <p:nvSpPr>
          <p:cNvPr id="3" name="Содержимое 2"/>
          <p:cNvSpPr>
            <a:spLocks noGrp="1"/>
          </p:cNvSpPr>
          <p:nvPr>
            <p:ph idx="1"/>
          </p:nvPr>
        </p:nvSpPr>
        <p:spPr>
          <a:xfrm>
            <a:off x="0" y="928670"/>
            <a:ext cx="9144000" cy="5929330"/>
          </a:xfrm>
        </p:spPr>
        <p:txBody>
          <a:bodyPr>
            <a:normAutofit fontScale="92500" lnSpcReduction="20000"/>
          </a:bodyPr>
          <a:lstStyle/>
          <a:p>
            <a:r>
              <a:rPr lang="ru-RU" dirty="0" smtClean="0"/>
              <a:t>Кто любит народ и управляет им, тот должен быть бездеятельным.</a:t>
            </a:r>
          </a:p>
          <a:p>
            <a:r>
              <a:rPr lang="ru-RU" dirty="0" smtClean="0"/>
              <a:t>Народ голодает оттого, что власти берут слишком много налогов. </a:t>
            </a:r>
          </a:p>
          <a:p>
            <a:r>
              <a:rPr lang="ru-RU" dirty="0" smtClean="0"/>
              <a:t>Трудно управлять народом оттого, что власти слишком деятельны. </a:t>
            </a:r>
          </a:p>
          <a:p>
            <a:pPr>
              <a:spcBef>
                <a:spcPts val="1200"/>
              </a:spcBef>
            </a:pPr>
            <a:r>
              <a:rPr lang="ru-RU" dirty="0" smtClean="0"/>
              <a:t>Народ, делая дела, приближаясь к их завершению, постоянно портит их, а если ты так же осторожен в конце дела, как и в начале, тогда не испортишь его.   </a:t>
            </a:r>
          </a:p>
          <a:p>
            <a:pPr>
              <a:spcBef>
                <a:spcPts val="1200"/>
              </a:spcBef>
            </a:pPr>
            <a:r>
              <a:rPr lang="ru-RU" dirty="0" smtClean="0"/>
              <a:t>Если дворец роскошен, то поля покрыты сорняками и хлебохранилища пусты. Знать одевается в роскошные ткани, носит острые мечи, не удовлетворяется обычной пищей и накапливает излишние богатства. Все это называется разбоем и расточительством</a:t>
            </a:r>
          </a:p>
          <a:p>
            <a:r>
              <a:rPr lang="ru-RU" dirty="0" smtClean="0"/>
              <a:t>Управление большим царством напоминает приготовление блюда из </a:t>
            </a:r>
            <a:r>
              <a:rPr lang="ru-RU" dirty="0" err="1" smtClean="0"/>
              <a:t>мелкиих</a:t>
            </a:r>
            <a:r>
              <a:rPr lang="ru-RU" dirty="0" smtClean="0"/>
              <a:t> рыб.</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14290"/>
            <a:ext cx="9144000" cy="6643710"/>
          </a:xfrm>
        </p:spPr>
        <p:txBody>
          <a:bodyPr>
            <a:normAutofit/>
          </a:bodyPr>
          <a:lstStyle/>
          <a:p>
            <a:pPr>
              <a:spcBef>
                <a:spcPts val="1800"/>
              </a:spcBef>
            </a:pPr>
            <a:r>
              <a:rPr lang="ru-RU" dirty="0" smtClean="0"/>
              <a:t>Кто поднялся на цыпочки, не может [долго] стоять. Кто делает большие шаги, не может [долго] идти. Кто сам себя выставляет на свет, тот не блестит. Кто сам себя восхваляет, тот не добудет славы. Кто нападает, тот не достигает успеха. Кто сам себя возвышает, не может стать старшим среди других. Если исходить из </a:t>
            </a:r>
            <a:r>
              <a:rPr lang="ru-RU" dirty="0" err="1" smtClean="0"/>
              <a:t>дао</a:t>
            </a:r>
            <a:r>
              <a:rPr lang="ru-RU" dirty="0" smtClean="0"/>
              <a:t>, все это называется лишним желанием и бесполезным поведением. Таких ненавидят все существа. Поэтому человек, обладающий </a:t>
            </a:r>
            <a:r>
              <a:rPr lang="ru-RU" dirty="0" err="1" smtClean="0"/>
              <a:t>дао</a:t>
            </a:r>
            <a:r>
              <a:rPr lang="ru-RU" dirty="0" smtClean="0"/>
              <a:t>, этого не делает. </a:t>
            </a:r>
          </a:p>
          <a:p>
            <a:pPr>
              <a:spcBef>
                <a:spcPts val="1800"/>
              </a:spcBef>
            </a:pPr>
            <a:r>
              <a:rPr lang="ru-RU" dirty="0" smtClean="0"/>
              <a:t>В одном колесе тридцать спиц, но пользуются колесницей из-за пустоты между ними. Вазы делают из глины, но пользуются пустотой в вазе. В доме пробивают окна и двери, но пользуются пустотой в доме. Вот это польза бытия и небытия. </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normAutofit fontScale="92500" lnSpcReduction="10000"/>
          </a:bodyPr>
          <a:lstStyle/>
          <a:p>
            <a:pPr>
              <a:lnSpc>
                <a:spcPct val="150000"/>
              </a:lnSpc>
            </a:pPr>
            <a:r>
              <a:rPr lang="ru-RU" i="1" dirty="0" smtClean="0"/>
              <a:t>То, что спокойно, легко сохранить.. </a:t>
            </a:r>
          </a:p>
          <a:p>
            <a:pPr>
              <a:lnSpc>
                <a:spcPct val="150000"/>
              </a:lnSpc>
            </a:pPr>
            <a:r>
              <a:rPr lang="ru-RU" i="1" dirty="0" smtClean="0"/>
              <a:t>То, что еще не показало признаков, легко направить. </a:t>
            </a:r>
          </a:p>
          <a:p>
            <a:pPr>
              <a:lnSpc>
                <a:spcPct val="150000"/>
              </a:lnSpc>
            </a:pPr>
            <a:r>
              <a:rPr lang="ru-RU" i="1" dirty="0" smtClean="0"/>
              <a:t>То, что слабо, легко разделить. </a:t>
            </a:r>
          </a:p>
          <a:p>
            <a:pPr>
              <a:lnSpc>
                <a:spcPct val="150000"/>
              </a:lnSpc>
            </a:pPr>
            <a:r>
              <a:rPr lang="ru-RU" i="1" dirty="0" smtClean="0"/>
              <a:t>То, что мелко, легко рассеять. </a:t>
            </a:r>
          </a:p>
          <a:p>
            <a:pPr>
              <a:lnSpc>
                <a:spcPct val="150000"/>
              </a:lnSpc>
            </a:pPr>
            <a:r>
              <a:rPr lang="ru-RU" i="1" dirty="0" smtClean="0"/>
              <a:t>Действие надо начать с того, чего еще нет. </a:t>
            </a:r>
          </a:p>
          <a:p>
            <a:pPr>
              <a:lnSpc>
                <a:spcPct val="150000"/>
              </a:lnSpc>
            </a:pPr>
            <a:r>
              <a:rPr lang="ru-RU" i="1" dirty="0" smtClean="0"/>
              <a:t>Наведение порядка надо начать тогда, когда еще нет смуты. </a:t>
            </a:r>
          </a:p>
          <a:p>
            <a:pPr>
              <a:lnSpc>
                <a:spcPct val="150000"/>
              </a:lnSpc>
            </a:pPr>
            <a:r>
              <a:rPr lang="ru-RU" i="1" dirty="0" smtClean="0"/>
              <a:t>Ибо большое дерево вырастает из малого, девятиэтажная башня начинает строиться из горстки земли,</a:t>
            </a:r>
          </a:p>
          <a:p>
            <a:pPr>
              <a:lnSpc>
                <a:spcPct val="150000"/>
              </a:lnSpc>
            </a:pPr>
            <a:r>
              <a:rPr lang="ru-RU" i="1" dirty="0" smtClean="0"/>
              <a:t> Путешествие в тысячу ли начинается с одного шага. </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H:\философия\32266845.jpg"/>
          <p:cNvPicPr>
            <a:picLocks noGrp="1" noChangeAspect="1" noChangeArrowheads="1"/>
          </p:cNvPicPr>
          <p:nvPr>
            <p:ph idx="1"/>
          </p:nvPr>
        </p:nvPicPr>
        <p:blipFill>
          <a:blip r:embed="rId4"/>
          <a:srcRect/>
          <a:stretch>
            <a:fillRect/>
          </a:stretch>
        </p:blipFill>
        <p:spPr bwMode="auto">
          <a:xfrm>
            <a:off x="0" y="11452"/>
            <a:ext cx="9200136" cy="6846548"/>
          </a:xfrm>
          <a:prstGeom prst="rect">
            <a:avLst/>
          </a:prstGeom>
          <a:noFill/>
        </p:spPr>
      </p:pic>
      <p:sp>
        <p:nvSpPr>
          <p:cNvPr id="2" name="Заголовок 1"/>
          <p:cNvSpPr>
            <a:spLocks noGrp="1"/>
          </p:cNvSpPr>
          <p:nvPr>
            <p:ph type="title"/>
          </p:nvPr>
        </p:nvSpPr>
        <p:spPr>
          <a:xfrm>
            <a:off x="142844" y="4857760"/>
            <a:ext cx="8786874" cy="2000240"/>
          </a:xfrm>
        </p:spPr>
        <p:txBody>
          <a:bodyPr>
            <a:normAutofit fontScale="90000"/>
          </a:bodyPr>
          <a:lstStyle/>
          <a:p>
            <a:r>
              <a:rPr lang="ru-RU" dirty="0" smtClean="0">
                <a:solidFill>
                  <a:schemeClr val="accent3">
                    <a:lumMod val="60000"/>
                    <a:lumOff val="40000"/>
                  </a:schemeClr>
                </a:solidFill>
              </a:rPr>
              <a:t>Философия   в   Китае  зародилась </a:t>
            </a:r>
            <a:br>
              <a:rPr lang="ru-RU" dirty="0" smtClean="0">
                <a:solidFill>
                  <a:schemeClr val="accent3">
                    <a:lumMod val="60000"/>
                    <a:lumOff val="40000"/>
                  </a:schemeClr>
                </a:solidFill>
              </a:rPr>
            </a:br>
            <a:r>
              <a:rPr lang="ru-RU" dirty="0" smtClean="0">
                <a:solidFill>
                  <a:schemeClr val="accent3">
                    <a:lumMod val="60000"/>
                    <a:lumOff val="40000"/>
                  </a:schemeClr>
                </a:solidFill>
              </a:rPr>
              <a:t> в </a:t>
            </a:r>
            <a:r>
              <a:rPr lang="en-US" dirty="0" smtClean="0">
                <a:solidFill>
                  <a:schemeClr val="accent3">
                    <a:lumMod val="60000"/>
                    <a:lumOff val="40000"/>
                  </a:schemeClr>
                </a:solidFill>
              </a:rPr>
              <a:t>VI – III</a:t>
            </a:r>
            <a:r>
              <a:rPr lang="ru-RU" dirty="0" smtClean="0">
                <a:solidFill>
                  <a:schemeClr val="accent3">
                    <a:lumMod val="60000"/>
                    <a:lumOff val="40000"/>
                  </a:schemeClr>
                </a:solidFill>
              </a:rPr>
              <a:t> веках до нашей эры </a:t>
            </a:r>
            <a:br>
              <a:rPr lang="ru-RU" dirty="0" smtClean="0">
                <a:solidFill>
                  <a:schemeClr val="accent3">
                    <a:lumMod val="60000"/>
                    <a:lumOff val="40000"/>
                  </a:schemeClr>
                </a:solidFill>
              </a:rPr>
            </a:br>
            <a:r>
              <a:rPr lang="ru-RU" dirty="0" smtClean="0">
                <a:solidFill>
                  <a:schemeClr val="accent3">
                    <a:lumMod val="60000"/>
                    <a:lumOff val="40000"/>
                  </a:schemeClr>
                </a:solidFill>
              </a:rPr>
              <a:t>на основе мифологии</a:t>
            </a:r>
            <a:endParaRPr lang="ru-RU" dirty="0">
              <a:solidFill>
                <a:schemeClr val="accent3">
                  <a:lumMod val="60000"/>
                  <a:lumOff val="40000"/>
                </a:schemeClr>
              </a:solidFill>
            </a:endParaRPr>
          </a:p>
        </p:txBody>
      </p:sp>
    </p:spTree>
    <p:custDataLst>
      <p:tags r:id="rId1"/>
    </p:custDataLst>
  </p:cSld>
  <p:clrMapOvr>
    <a:masterClrMapping/>
  </p:clrMapOvr>
  <p:transition spd="slow" advClick="0" advTm="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1"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философия\рис\110482293a4962cad8bfc386dff448fc.jpg"/>
          <p:cNvPicPr>
            <a:picLocks noChangeAspect="1" noChangeArrowheads="1"/>
          </p:cNvPicPr>
          <p:nvPr/>
        </p:nvPicPr>
        <p:blipFill>
          <a:blip r:embed="rId2"/>
          <a:srcRect/>
          <a:stretch>
            <a:fillRect/>
          </a:stretch>
        </p:blipFill>
        <p:spPr bwMode="auto">
          <a:xfrm>
            <a:off x="285720" y="0"/>
            <a:ext cx="8572560" cy="5072074"/>
          </a:xfrm>
          <a:prstGeom prst="rect">
            <a:avLst/>
          </a:prstGeom>
          <a:noFill/>
        </p:spPr>
      </p:pic>
      <p:sp>
        <p:nvSpPr>
          <p:cNvPr id="4" name="Содержимое 3"/>
          <p:cNvSpPr>
            <a:spLocks noGrp="1"/>
          </p:cNvSpPr>
          <p:nvPr>
            <p:ph sz="half" idx="1"/>
          </p:nvPr>
        </p:nvSpPr>
        <p:spPr>
          <a:xfrm>
            <a:off x="-142908" y="4643446"/>
            <a:ext cx="9286908" cy="2214554"/>
          </a:xfrm>
        </p:spPr>
        <p:txBody>
          <a:bodyPr>
            <a:normAutofit fontScale="92500"/>
          </a:bodyPr>
          <a:lstStyle/>
          <a:p>
            <a:r>
              <a:rPr lang="ru-RU" b="1" dirty="0" smtClean="0">
                <a:solidFill>
                  <a:schemeClr val="accent3">
                    <a:lumMod val="40000"/>
                    <a:lumOff val="60000"/>
                  </a:schemeClr>
                </a:solidFill>
              </a:rPr>
              <a:t>Только   что  распустившееся   растение   нежно   и   слабо.    3асохшее  растение  твердо  и  не  гибко.  Отсюда  ясно,  что нежное  и  слабое  живет.</a:t>
            </a:r>
          </a:p>
          <a:p>
            <a:r>
              <a:rPr lang="ru-RU" b="1" dirty="0" smtClean="0">
                <a:solidFill>
                  <a:schemeClr val="tx2">
                    <a:lumMod val="75000"/>
                  </a:schemeClr>
                </a:solidFill>
              </a:rPr>
              <a:t>Хотя в мире нет предмета, который был бы слабее и нежнее воды, но она может разрушить самый твердый предмет.</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edge">
                                      <p:cBhvr>
                                        <p:cTn id="7" dur="2000"/>
                                        <p:tgtEl>
                                          <p:spTgt spid="2050"/>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ipe(left)">
                                      <p:cBhvr>
                                        <p:cTn id="11" dur="3000"/>
                                        <p:tgtEl>
                                          <p:spTgt spid="4">
                                            <p:txEl>
                                              <p:pRg st="0" end="0"/>
                                            </p:txEl>
                                          </p:spTgt>
                                        </p:tgtEl>
                                      </p:cBhvr>
                                    </p:animEffect>
                                  </p:childTnLst>
                                </p:cTn>
                              </p:par>
                            </p:childTnLst>
                          </p:cTn>
                        </p:par>
                        <p:par>
                          <p:cTn id="12" fill="hold">
                            <p:stCondLst>
                              <p:cond delay="5000"/>
                            </p:stCondLst>
                            <p:childTnLst>
                              <p:par>
                                <p:cTn id="13" presetID="22" presetClass="entr" presetSubtype="8" fill="hold" nodeType="after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wipe(left)">
                                      <p:cBhvr>
                                        <p:cTn id="15" dur="5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0" y="0"/>
            <a:ext cx="9001156" cy="1571612"/>
          </a:xfrm>
        </p:spPr>
        <p:txBody>
          <a:bodyPr>
            <a:normAutofit fontScale="90000"/>
          </a:bodyPr>
          <a:lstStyle/>
          <a:p>
            <a:r>
              <a:rPr lang="ru-RU" sz="6000" dirty="0" smtClean="0">
                <a:solidFill>
                  <a:schemeClr val="accent5">
                    <a:lumMod val="50000"/>
                  </a:schemeClr>
                </a:solidFill>
              </a:rPr>
              <a:t>Конфуцианство</a:t>
            </a:r>
            <a:r>
              <a:rPr lang="ru-RU" dirty="0" smtClean="0">
                <a:solidFill>
                  <a:schemeClr val="accent5">
                    <a:lumMod val="50000"/>
                  </a:schemeClr>
                </a:solidFill>
              </a:rPr>
              <a:t> </a:t>
            </a:r>
            <a:br>
              <a:rPr lang="ru-RU" dirty="0" smtClean="0">
                <a:solidFill>
                  <a:schemeClr val="accent5">
                    <a:lumMod val="50000"/>
                  </a:schemeClr>
                </a:solidFill>
              </a:rPr>
            </a:br>
            <a:r>
              <a:rPr lang="ru-RU" dirty="0" smtClean="0">
                <a:solidFill>
                  <a:schemeClr val="accent5">
                    <a:lumMod val="50000"/>
                  </a:schemeClr>
                </a:solidFill>
              </a:rPr>
              <a:t>этико-философское учение</a:t>
            </a:r>
            <a:endParaRPr lang="ru-RU" dirty="0">
              <a:solidFill>
                <a:schemeClr val="accent5">
                  <a:lumMod val="50000"/>
                </a:schemeClr>
              </a:solidFill>
            </a:endParaRPr>
          </a:p>
        </p:txBody>
      </p:sp>
      <p:pic>
        <p:nvPicPr>
          <p:cNvPr id="3074" name="Picture 2" descr="C:\Documents and Settings\zzzZZZzzz\Рабочий стол\Светлана Юрьевна\Философия\Философия Китая\кон.jpg"/>
          <p:cNvPicPr>
            <a:picLocks noGrp="1" noChangeAspect="1" noChangeArrowheads="1"/>
          </p:cNvPicPr>
          <p:nvPr>
            <p:ph idx="1"/>
          </p:nvPr>
        </p:nvPicPr>
        <p:blipFill>
          <a:blip r:embed="rId3"/>
          <a:srcRect/>
          <a:stretch>
            <a:fillRect/>
          </a:stretch>
        </p:blipFill>
        <p:spPr bwMode="auto">
          <a:xfrm>
            <a:off x="785786" y="1643050"/>
            <a:ext cx="7336387" cy="4992144"/>
          </a:xfrm>
          <a:prstGeom prst="rect">
            <a:avLst/>
          </a:prstGeom>
          <a:noFill/>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428868"/>
            <a:ext cx="4643438" cy="4429132"/>
          </a:xfrm>
        </p:spPr>
        <p:txBody>
          <a:bodyPr>
            <a:normAutofit/>
          </a:bodyPr>
          <a:lstStyle/>
          <a:p>
            <a:r>
              <a:rPr lang="ru-RU" dirty="0" smtClean="0">
                <a:solidFill>
                  <a:schemeClr val="accent2">
                    <a:lumMod val="50000"/>
                  </a:schemeClr>
                </a:solidFill>
              </a:rPr>
              <a:t>Годы жизни 551-479 гг.</a:t>
            </a:r>
          </a:p>
          <a:p>
            <a:r>
              <a:rPr lang="ru-RU" dirty="0" smtClean="0">
                <a:solidFill>
                  <a:schemeClr val="accent2">
                    <a:lumMod val="50000"/>
                  </a:schemeClr>
                </a:solidFill>
              </a:rPr>
              <a:t>Родился в небольшом царстве Лу</a:t>
            </a:r>
          </a:p>
          <a:p>
            <a:r>
              <a:rPr lang="ru-RU" dirty="0" smtClean="0">
                <a:solidFill>
                  <a:schemeClr val="accent2">
                    <a:lumMod val="50000"/>
                  </a:schemeClr>
                </a:solidFill>
              </a:rPr>
              <a:t>Родом из обедневшей  аристократической семьи</a:t>
            </a:r>
          </a:p>
          <a:p>
            <a:r>
              <a:rPr lang="ru-RU" dirty="0" smtClean="0">
                <a:solidFill>
                  <a:schemeClr val="accent2">
                    <a:lumMod val="50000"/>
                  </a:schemeClr>
                </a:solidFill>
              </a:rPr>
              <a:t>В 15 лет начал учиться  получил хорошее образование</a:t>
            </a:r>
          </a:p>
          <a:p>
            <a:r>
              <a:rPr lang="ru-RU" dirty="0" smtClean="0">
                <a:solidFill>
                  <a:schemeClr val="accent2">
                    <a:lumMod val="50000"/>
                  </a:schemeClr>
                </a:solidFill>
              </a:rPr>
              <a:t>Создал свою школу</a:t>
            </a:r>
          </a:p>
        </p:txBody>
      </p:sp>
      <p:pic>
        <p:nvPicPr>
          <p:cNvPr id="2050" name="Picture 2" descr="C:\Documents and Settings\zzzZZZzzz\Рабочий стол\Светлана Юрьевна\Философия\Философия Китая\Confucius04.jpg"/>
          <p:cNvPicPr>
            <a:picLocks noChangeAspect="1" noChangeArrowheads="1"/>
          </p:cNvPicPr>
          <p:nvPr/>
        </p:nvPicPr>
        <p:blipFill>
          <a:blip r:embed="rId3"/>
          <a:srcRect/>
          <a:stretch>
            <a:fillRect/>
          </a:stretch>
        </p:blipFill>
        <p:spPr bwMode="auto">
          <a:xfrm>
            <a:off x="4682165" y="142864"/>
            <a:ext cx="4461835" cy="6715136"/>
          </a:xfrm>
          <a:prstGeom prst="rect">
            <a:avLst/>
          </a:prstGeom>
          <a:noFill/>
        </p:spPr>
      </p:pic>
      <p:sp>
        <p:nvSpPr>
          <p:cNvPr id="5" name="Заголовок 4"/>
          <p:cNvSpPr>
            <a:spLocks noGrp="1"/>
          </p:cNvSpPr>
          <p:nvPr>
            <p:ph type="title"/>
          </p:nvPr>
        </p:nvSpPr>
        <p:spPr>
          <a:xfrm>
            <a:off x="0" y="0"/>
            <a:ext cx="4714876" cy="2571744"/>
          </a:xfrm>
        </p:spPr>
        <p:txBody>
          <a:bodyPr>
            <a:normAutofit fontScale="90000"/>
          </a:bodyPr>
          <a:lstStyle/>
          <a:p>
            <a:r>
              <a:rPr lang="ru-RU" dirty="0" smtClean="0">
                <a:solidFill>
                  <a:schemeClr val="accent5">
                    <a:lumMod val="50000"/>
                  </a:schemeClr>
                </a:solidFill>
              </a:rPr>
              <a:t>Основоположник  </a:t>
            </a:r>
            <a:r>
              <a:rPr lang="ru-RU" sz="4900" dirty="0" smtClean="0">
                <a:solidFill>
                  <a:schemeClr val="accent5">
                    <a:lumMod val="50000"/>
                  </a:schemeClr>
                </a:solidFill>
              </a:rPr>
              <a:t>Конфуций</a:t>
            </a:r>
            <a:r>
              <a:rPr lang="ru-RU" dirty="0" smtClean="0">
                <a:solidFill>
                  <a:schemeClr val="accent5">
                    <a:lumMod val="50000"/>
                  </a:schemeClr>
                </a:solidFill>
              </a:rPr>
              <a:t> – </a:t>
            </a:r>
            <a:br>
              <a:rPr lang="ru-RU" dirty="0" smtClean="0">
                <a:solidFill>
                  <a:schemeClr val="accent5">
                    <a:lumMod val="50000"/>
                  </a:schemeClr>
                </a:solidFill>
              </a:rPr>
            </a:br>
            <a:r>
              <a:rPr lang="ru-RU" sz="4000" dirty="0" smtClean="0">
                <a:solidFill>
                  <a:schemeClr val="accent5">
                    <a:lumMod val="50000"/>
                  </a:schemeClr>
                </a:solidFill>
              </a:rPr>
              <a:t>Кун </a:t>
            </a:r>
            <a:r>
              <a:rPr lang="ru-RU" sz="4000" dirty="0" err="1" smtClean="0">
                <a:solidFill>
                  <a:schemeClr val="accent5">
                    <a:lumMod val="50000"/>
                  </a:schemeClr>
                </a:solidFill>
              </a:rPr>
              <a:t>Цзы</a:t>
            </a:r>
            <a:r>
              <a:rPr lang="ru-RU" sz="4000" dirty="0" smtClean="0">
                <a:solidFill>
                  <a:schemeClr val="accent5">
                    <a:lumMod val="50000"/>
                  </a:schemeClr>
                </a:solidFill>
              </a:rPr>
              <a:t> – </a:t>
            </a:r>
            <a:br>
              <a:rPr lang="ru-RU" sz="4000" dirty="0" smtClean="0">
                <a:solidFill>
                  <a:schemeClr val="accent5">
                    <a:lumMod val="50000"/>
                  </a:schemeClr>
                </a:solidFill>
              </a:rPr>
            </a:br>
            <a:r>
              <a:rPr lang="ru-RU" sz="4000" dirty="0" smtClean="0">
                <a:solidFill>
                  <a:schemeClr val="accent5">
                    <a:lumMod val="50000"/>
                  </a:schemeClr>
                </a:solidFill>
              </a:rPr>
              <a:t>учитель Кун</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8000"/>
            <a:duotone>
              <a:schemeClr val="bg2">
                <a:shade val="3000"/>
                <a:satMod val="110000"/>
              </a:schemeClr>
              <a:schemeClr val="bg2">
                <a:tint val="60000"/>
                <a:satMod val="425000"/>
              </a:schemeClr>
            </a:duotone>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500438"/>
            <a:ext cx="9144000" cy="3357562"/>
          </a:xfrm>
        </p:spPr>
        <p:txBody>
          <a:bodyPr>
            <a:normAutofit fontScale="90000"/>
          </a:bodyPr>
          <a:lstStyle/>
          <a:p>
            <a:r>
              <a:rPr lang="ru-RU" sz="3600" u="sng" dirty="0" smtClean="0">
                <a:solidFill>
                  <a:schemeClr val="accent5">
                    <a:lumMod val="50000"/>
                  </a:schemeClr>
                </a:solidFill>
              </a:rPr>
              <a:t>Главным своим долгом Конфуций считал – передать древние учения.</a:t>
            </a:r>
            <a:r>
              <a:rPr lang="ru-RU" sz="3600" dirty="0" smtClean="0">
                <a:solidFill>
                  <a:schemeClr val="accent5">
                    <a:lumMod val="50000"/>
                  </a:schemeClr>
                </a:solidFill>
              </a:rPr>
              <a:t/>
            </a:r>
            <a:br>
              <a:rPr lang="ru-RU" sz="3600" dirty="0" smtClean="0">
                <a:solidFill>
                  <a:schemeClr val="accent5">
                    <a:lumMod val="50000"/>
                  </a:schemeClr>
                </a:solidFill>
              </a:rPr>
            </a:br>
            <a:r>
              <a:rPr lang="ru-RU" sz="3600" dirty="0" smtClean="0">
                <a:solidFill>
                  <a:schemeClr val="accent5">
                    <a:lumMod val="50000"/>
                  </a:schemeClr>
                </a:solidFill>
              </a:rPr>
              <a:t>Он считал что для восстановления порядка      в мире (природе и обществе) необходимо исправление имён, т.е. изменение вещей       в соответствии с их названиями.</a:t>
            </a:r>
            <a:endParaRPr lang="ru-RU" dirty="0">
              <a:solidFill>
                <a:schemeClr val="accent5">
                  <a:lumMod val="50000"/>
                </a:schemeClr>
              </a:solidFill>
            </a:endParaRPr>
          </a:p>
        </p:txBody>
      </p:sp>
      <p:sp>
        <p:nvSpPr>
          <p:cNvPr id="3" name="Содержимое 2"/>
          <p:cNvSpPr>
            <a:spLocks noGrp="1"/>
          </p:cNvSpPr>
          <p:nvPr>
            <p:ph idx="1"/>
          </p:nvPr>
        </p:nvSpPr>
        <p:spPr>
          <a:xfrm>
            <a:off x="0" y="214290"/>
            <a:ext cx="9144000" cy="3571900"/>
          </a:xfrm>
        </p:spPr>
        <p:txBody>
          <a:bodyPr>
            <a:normAutofit/>
          </a:bodyPr>
          <a:lstStyle/>
          <a:p>
            <a:pPr>
              <a:buFont typeface="Wingdings" pitchFamily="2" charset="2"/>
              <a:buChar char="Ø"/>
            </a:pPr>
            <a:r>
              <a:rPr lang="ru-RU" dirty="0" smtClean="0">
                <a:solidFill>
                  <a:schemeClr val="accent2">
                    <a:lumMod val="50000"/>
                  </a:schemeClr>
                </a:solidFill>
              </a:rPr>
              <a:t>Около  50 лет получил высокий чиновничий ранг</a:t>
            </a:r>
          </a:p>
          <a:p>
            <a:pPr>
              <a:buFont typeface="Wingdings" pitchFamily="2" charset="2"/>
              <a:buChar char="Ø"/>
            </a:pPr>
            <a:r>
              <a:rPr lang="ru-RU" dirty="0" smtClean="0">
                <a:solidFill>
                  <a:schemeClr val="accent2">
                    <a:lumMod val="50000"/>
                  </a:schemeClr>
                </a:solidFill>
              </a:rPr>
              <a:t>Из-за политических  интриг подал в отставку</a:t>
            </a:r>
          </a:p>
          <a:p>
            <a:pPr>
              <a:buFont typeface="Wingdings" pitchFamily="2" charset="2"/>
              <a:buChar char="Ø"/>
            </a:pPr>
            <a:r>
              <a:rPr lang="ru-RU" dirty="0" smtClean="0">
                <a:solidFill>
                  <a:schemeClr val="accent2">
                    <a:lumMod val="50000"/>
                  </a:schemeClr>
                </a:solidFill>
              </a:rPr>
              <a:t>Несколько лет странствовал</a:t>
            </a:r>
          </a:p>
          <a:p>
            <a:pPr>
              <a:buFont typeface="Wingdings" pitchFamily="2" charset="2"/>
              <a:buChar char="Ø"/>
            </a:pPr>
            <a:r>
              <a:rPr lang="ru-RU" dirty="0" smtClean="0">
                <a:solidFill>
                  <a:schemeClr val="accent2">
                    <a:lumMod val="50000"/>
                  </a:schemeClr>
                </a:solidFill>
              </a:rPr>
              <a:t>Вернувшись домой продолжил  преподавание</a:t>
            </a:r>
          </a:p>
          <a:p>
            <a:pPr>
              <a:buFont typeface="Wingdings" pitchFamily="2" charset="2"/>
              <a:buChar char="Ø"/>
            </a:pPr>
            <a:r>
              <a:rPr lang="ru-RU" dirty="0" smtClean="0">
                <a:solidFill>
                  <a:schemeClr val="accent2">
                    <a:lumMod val="50000"/>
                  </a:schemeClr>
                </a:solidFill>
              </a:rPr>
              <a:t>Основной источник сведений об учении Конфуция  является  книга Лунь </a:t>
            </a:r>
            <a:r>
              <a:rPr lang="ru-RU" dirty="0" err="1" smtClean="0">
                <a:solidFill>
                  <a:schemeClr val="accent2">
                    <a:lumMod val="50000"/>
                  </a:schemeClr>
                </a:solidFill>
              </a:rPr>
              <a:t>Юй</a:t>
            </a:r>
            <a:r>
              <a:rPr lang="ru-RU" dirty="0" smtClean="0">
                <a:solidFill>
                  <a:schemeClr val="accent2">
                    <a:lumMod val="50000"/>
                  </a:schemeClr>
                </a:solidFill>
              </a:rPr>
              <a:t>  –   «Беседы и суждения» составленная учениками к запись бесед с ним</a:t>
            </a:r>
            <a:endParaRPr lang="ru-RU" dirty="0" smtClean="0"/>
          </a:p>
          <a:p>
            <a:pPr>
              <a:buNone/>
            </a:pPr>
            <a:endParaRPr lang="ru-RU"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43570" y="0"/>
            <a:ext cx="3500430" cy="6858000"/>
          </a:xfrm>
        </p:spPr>
        <p:txBody>
          <a:bodyPr>
            <a:normAutofit fontScale="90000"/>
          </a:bodyPr>
          <a:lstStyle/>
          <a:p>
            <a:r>
              <a:rPr lang="ru-RU" dirty="0" smtClean="0">
                <a:solidFill>
                  <a:schemeClr val="accent2">
                    <a:lumMod val="60000"/>
                    <a:lumOff val="40000"/>
                  </a:schemeClr>
                </a:solidFill>
              </a:rPr>
              <a:t>Люди в древности   не любили много говорить. Они считали позором для себя не поспеть за собственными словами.</a:t>
            </a:r>
            <a:r>
              <a:rPr lang="ru-RU" dirty="0" smtClean="0"/>
              <a:t/>
            </a:r>
            <a:br>
              <a:rPr lang="ru-RU" dirty="0" smtClean="0"/>
            </a:br>
            <a:endParaRPr lang="ru-RU" dirty="0"/>
          </a:p>
        </p:txBody>
      </p:sp>
      <p:pic>
        <p:nvPicPr>
          <p:cNvPr id="1026" name="Picture 2" descr="C:\Documents and Settings\zzzZZZzzz\Рабочий стол\Светлана Юрьевна\Философия\Философия Китая\114043-pic_13.jpg"/>
          <p:cNvPicPr>
            <a:picLocks noGrp="1" noChangeAspect="1" noChangeArrowheads="1"/>
          </p:cNvPicPr>
          <p:nvPr>
            <p:ph idx="1"/>
          </p:nvPr>
        </p:nvPicPr>
        <p:blipFill>
          <a:blip r:embed="rId2"/>
          <a:srcRect/>
          <a:stretch>
            <a:fillRect/>
          </a:stretch>
        </p:blipFill>
        <p:spPr bwMode="auto">
          <a:xfrm>
            <a:off x="0" y="0"/>
            <a:ext cx="5786446" cy="6865274"/>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68000"/>
            <a:duotone>
              <a:schemeClr val="bg2">
                <a:shade val="3000"/>
                <a:satMod val="110000"/>
              </a:schemeClr>
              <a:schemeClr val="bg2">
                <a:tint val="60000"/>
                <a:satMod val="425000"/>
              </a:schemeClr>
            </a:duotone>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29718" cy="1500174"/>
          </a:xfrm>
        </p:spPr>
        <p:txBody>
          <a:bodyPr>
            <a:normAutofit fontScale="90000"/>
          </a:bodyPr>
          <a:lstStyle/>
          <a:p>
            <a:r>
              <a:rPr lang="ru-RU" sz="4900" dirty="0" smtClean="0">
                <a:solidFill>
                  <a:schemeClr val="accent5">
                    <a:lumMod val="50000"/>
                  </a:schemeClr>
                </a:solidFill>
              </a:rPr>
              <a:t>Главный объект изучения </a:t>
            </a:r>
            <a:br>
              <a:rPr lang="ru-RU" sz="4900" dirty="0" smtClean="0">
                <a:solidFill>
                  <a:schemeClr val="accent5">
                    <a:lumMod val="50000"/>
                  </a:schemeClr>
                </a:solidFill>
              </a:rPr>
            </a:br>
            <a:r>
              <a:rPr lang="ru-RU" sz="4900" dirty="0" smtClean="0">
                <a:solidFill>
                  <a:schemeClr val="accent5">
                    <a:lumMod val="50000"/>
                  </a:schemeClr>
                </a:solidFill>
              </a:rPr>
              <a:t>6 канонов –  древних книг</a:t>
            </a:r>
            <a:endParaRPr lang="ru-RU" dirty="0"/>
          </a:p>
        </p:txBody>
      </p:sp>
      <p:sp>
        <p:nvSpPr>
          <p:cNvPr id="3" name="Содержимое 2"/>
          <p:cNvSpPr>
            <a:spLocks noGrp="1"/>
          </p:cNvSpPr>
          <p:nvPr>
            <p:ph idx="1"/>
          </p:nvPr>
        </p:nvSpPr>
        <p:spPr>
          <a:xfrm>
            <a:off x="571472" y="1600200"/>
            <a:ext cx="7858180" cy="4972072"/>
          </a:xfrm>
        </p:spPr>
        <p:txBody>
          <a:bodyPr>
            <a:normAutofit fontScale="92500" lnSpcReduction="20000"/>
          </a:bodyPr>
          <a:lstStyle/>
          <a:p>
            <a:pPr>
              <a:lnSpc>
                <a:spcPct val="150000"/>
              </a:lnSpc>
            </a:pPr>
            <a:r>
              <a:rPr lang="ru-RU" sz="3200" b="1" u="sng"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И </a:t>
            </a:r>
            <a:r>
              <a:rPr lang="ru-RU" sz="3200" b="1" u="sng" dirty="0" err="1"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цзин</a:t>
            </a:r>
            <a:r>
              <a:rPr lang="ru-RU" sz="3200" b="1"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   -  </a:t>
            </a:r>
            <a:r>
              <a:rPr lang="ru-RU" sz="3200" b="1" dirty="0" smtClean="0">
                <a:ln w="6350">
                  <a:noFill/>
                </a:ln>
                <a:solidFill>
                  <a:schemeClr val="accent2">
                    <a:lumMod val="50000"/>
                  </a:schemeClr>
                </a:solidFill>
                <a:effectLst>
                  <a:outerShdw blurRad="114300" dist="101600" dir="2700000" algn="tl" rotWithShape="0">
                    <a:srgbClr val="000000">
                      <a:alpha val="40000"/>
                    </a:srgbClr>
                  </a:outerShdw>
                </a:effectLst>
                <a:latin typeface="+mj-lt"/>
                <a:ea typeface="+mj-ea"/>
                <a:cs typeface="+mj-cs"/>
              </a:rPr>
              <a:t>книга перемен</a:t>
            </a:r>
          </a:p>
          <a:p>
            <a:pPr>
              <a:lnSpc>
                <a:spcPct val="150000"/>
              </a:lnSpc>
            </a:pPr>
            <a:r>
              <a:rPr lang="ru-RU" sz="3200" b="1" u="sng" dirty="0" err="1"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Ши</a:t>
            </a:r>
            <a:r>
              <a:rPr lang="ru-RU" sz="3200" b="1" u="sng"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 </a:t>
            </a:r>
            <a:r>
              <a:rPr lang="ru-RU" sz="3200" b="1" u="sng" dirty="0" err="1"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цзин</a:t>
            </a:r>
            <a:r>
              <a:rPr lang="ru-RU" sz="3200" b="1"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 - </a:t>
            </a:r>
            <a:r>
              <a:rPr lang="ru-RU" sz="3200" b="1" dirty="0" smtClean="0">
                <a:ln w="6350">
                  <a:noFill/>
                </a:ln>
                <a:solidFill>
                  <a:schemeClr val="accent2">
                    <a:lumMod val="50000"/>
                  </a:schemeClr>
                </a:solidFill>
                <a:effectLst>
                  <a:outerShdw blurRad="114300" dist="101600" dir="2700000" algn="tl" rotWithShape="0">
                    <a:srgbClr val="000000">
                      <a:alpha val="40000"/>
                    </a:srgbClr>
                  </a:outerShdw>
                </a:effectLst>
                <a:latin typeface="+mj-lt"/>
                <a:ea typeface="+mj-ea"/>
                <a:cs typeface="+mj-cs"/>
              </a:rPr>
              <a:t>книга песен</a:t>
            </a:r>
          </a:p>
          <a:p>
            <a:pPr>
              <a:lnSpc>
                <a:spcPct val="150000"/>
              </a:lnSpc>
            </a:pPr>
            <a:r>
              <a:rPr lang="ru-RU" sz="3200" b="1" u="sng" dirty="0" err="1"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Шу</a:t>
            </a:r>
            <a:r>
              <a:rPr lang="ru-RU" sz="3200" b="1" u="sng"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 </a:t>
            </a:r>
            <a:r>
              <a:rPr lang="ru-RU" sz="3200" b="1" u="sng" dirty="0" err="1"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цзин</a:t>
            </a:r>
            <a:r>
              <a:rPr lang="ru-RU" sz="3200" b="1" u="sng"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 </a:t>
            </a:r>
            <a:r>
              <a:rPr lang="ru-RU" sz="3200" b="1"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 </a:t>
            </a:r>
            <a:r>
              <a:rPr lang="ru-RU" sz="3200" b="1" dirty="0" smtClean="0">
                <a:ln w="6350">
                  <a:noFill/>
                </a:ln>
                <a:solidFill>
                  <a:schemeClr val="accent2">
                    <a:lumMod val="50000"/>
                  </a:schemeClr>
                </a:solidFill>
                <a:effectLst>
                  <a:outerShdw blurRad="114300" dist="101600" dir="2700000" algn="tl" rotWithShape="0">
                    <a:srgbClr val="000000">
                      <a:alpha val="40000"/>
                    </a:srgbClr>
                  </a:outerShdw>
                </a:effectLst>
                <a:latin typeface="+mj-lt"/>
                <a:ea typeface="+mj-ea"/>
                <a:cs typeface="+mj-cs"/>
              </a:rPr>
              <a:t>книга документов</a:t>
            </a:r>
          </a:p>
          <a:p>
            <a:pPr>
              <a:lnSpc>
                <a:spcPct val="150000"/>
              </a:lnSpc>
            </a:pPr>
            <a:r>
              <a:rPr lang="ru-RU" sz="3200" b="1" u="sng"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Ли </a:t>
            </a:r>
            <a:r>
              <a:rPr lang="ru-RU" sz="3200" b="1" u="sng" dirty="0" err="1"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цзи</a:t>
            </a:r>
            <a:r>
              <a:rPr lang="ru-RU" sz="3200" b="1" u="sng"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 </a:t>
            </a:r>
            <a:r>
              <a:rPr lang="ru-RU" sz="3200" b="1"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 </a:t>
            </a:r>
            <a:r>
              <a:rPr lang="ru-RU" sz="3200" b="1" dirty="0" smtClean="0">
                <a:ln w="6350">
                  <a:noFill/>
                </a:ln>
                <a:solidFill>
                  <a:schemeClr val="accent2">
                    <a:lumMod val="50000"/>
                  </a:schemeClr>
                </a:solidFill>
                <a:effectLst>
                  <a:outerShdw blurRad="114300" dist="101600" dir="2700000" algn="tl" rotWithShape="0">
                    <a:srgbClr val="000000">
                      <a:alpha val="40000"/>
                    </a:srgbClr>
                  </a:outerShdw>
                </a:effectLst>
                <a:latin typeface="+mj-lt"/>
                <a:ea typeface="+mj-ea"/>
                <a:cs typeface="+mj-cs"/>
              </a:rPr>
              <a:t>записи о ритуале</a:t>
            </a:r>
          </a:p>
          <a:p>
            <a:pPr>
              <a:lnSpc>
                <a:spcPct val="150000"/>
              </a:lnSpc>
            </a:pPr>
            <a:r>
              <a:rPr lang="ru-RU" sz="3200" b="1" u="sng" dirty="0" err="1"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Юэ</a:t>
            </a:r>
            <a:r>
              <a:rPr lang="ru-RU" sz="3200" b="1" u="sng"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 </a:t>
            </a:r>
            <a:r>
              <a:rPr lang="ru-RU" sz="3200" b="1" u="sng" dirty="0" err="1"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цзин</a:t>
            </a:r>
            <a:r>
              <a:rPr lang="ru-RU" sz="3200" b="1" u="sng"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 </a:t>
            </a:r>
            <a:r>
              <a:rPr lang="ru-RU" sz="3200" b="1"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 </a:t>
            </a:r>
            <a:r>
              <a:rPr lang="ru-RU" sz="3200" b="1" dirty="0" smtClean="0">
                <a:ln w="6350">
                  <a:noFill/>
                </a:ln>
                <a:solidFill>
                  <a:schemeClr val="accent2">
                    <a:lumMod val="50000"/>
                  </a:schemeClr>
                </a:solidFill>
                <a:effectLst>
                  <a:outerShdw blurRad="114300" dist="101600" dir="2700000" algn="tl" rotWithShape="0">
                    <a:srgbClr val="000000">
                      <a:alpha val="40000"/>
                    </a:srgbClr>
                  </a:outerShdw>
                </a:effectLst>
                <a:latin typeface="+mj-lt"/>
                <a:ea typeface="+mj-ea"/>
                <a:cs typeface="+mj-cs"/>
              </a:rPr>
              <a:t>книга музыки</a:t>
            </a:r>
          </a:p>
          <a:p>
            <a:pPr>
              <a:lnSpc>
                <a:spcPct val="150000"/>
              </a:lnSpc>
            </a:pPr>
            <a:r>
              <a:rPr lang="ru-RU" sz="3200" b="1" u="sng" dirty="0" err="1"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Чунь-цу</a:t>
            </a:r>
            <a:r>
              <a:rPr lang="ru-RU" sz="3200" b="1" dirty="0" smtClean="0">
                <a:ln w="6350">
                  <a:noFill/>
                </a:ln>
                <a:solidFill>
                  <a:schemeClr val="accent5">
                    <a:lumMod val="50000"/>
                  </a:schemeClr>
                </a:solidFill>
                <a:effectLst>
                  <a:outerShdw blurRad="114300" dist="101600" dir="2700000" algn="tl" rotWithShape="0">
                    <a:srgbClr val="000000">
                      <a:alpha val="40000"/>
                    </a:srgbClr>
                  </a:outerShdw>
                </a:effectLst>
                <a:latin typeface="+mj-lt"/>
                <a:ea typeface="+mj-ea"/>
                <a:cs typeface="+mj-cs"/>
              </a:rPr>
              <a:t> - </a:t>
            </a:r>
            <a:r>
              <a:rPr lang="ru-RU" sz="3200" b="1" dirty="0" smtClean="0">
                <a:ln w="6350">
                  <a:noFill/>
                </a:ln>
                <a:solidFill>
                  <a:schemeClr val="accent2">
                    <a:lumMod val="50000"/>
                  </a:schemeClr>
                </a:solidFill>
                <a:effectLst>
                  <a:outerShdw blurRad="114300" dist="101600" dir="2700000" algn="tl" rotWithShape="0">
                    <a:srgbClr val="000000">
                      <a:alpha val="40000"/>
                    </a:srgbClr>
                  </a:outerShdw>
                </a:effectLst>
                <a:latin typeface="+mj-lt"/>
                <a:ea typeface="+mj-ea"/>
                <a:cs typeface="+mj-cs"/>
              </a:rPr>
              <a:t>анналы вёсен и осеней - хроника царства Лу </a:t>
            </a:r>
            <a:endParaRPr lang="ru-RU" sz="3200" b="1" dirty="0">
              <a:ln w="6350">
                <a:noFill/>
              </a:ln>
              <a:solidFill>
                <a:schemeClr val="accent2">
                  <a:lumMod val="50000"/>
                </a:schemeClr>
              </a:solidFill>
              <a:effectLst>
                <a:outerShdw blurRad="114300" dist="101600" dir="2700000" algn="tl" rotWithShape="0">
                  <a:srgbClr val="000000">
                    <a:alpha val="40000"/>
                  </a:srgbClr>
                </a:outerShdw>
              </a:effectLst>
              <a:latin typeface="+mj-lt"/>
              <a:ea typeface="+mj-ea"/>
              <a:cs typeface="+mj-cs"/>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8000"/>
            <a:duotone>
              <a:schemeClr val="bg2">
                <a:shade val="3000"/>
                <a:satMod val="110000"/>
              </a:schemeClr>
              <a:schemeClr val="bg2">
                <a:tint val="60000"/>
                <a:satMod val="425000"/>
              </a:schemeClr>
            </a:duotone>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500174"/>
          </a:xfrm>
        </p:spPr>
        <p:txBody>
          <a:bodyPr>
            <a:normAutofit fontScale="90000"/>
          </a:bodyPr>
          <a:lstStyle/>
          <a:p>
            <a:r>
              <a:rPr lang="ru-RU" dirty="0" smtClean="0">
                <a:solidFill>
                  <a:schemeClr val="accent5">
                    <a:lumMod val="50000"/>
                  </a:schemeClr>
                </a:solidFill>
              </a:rPr>
              <a:t>Центральное место в учении </a:t>
            </a:r>
            <a:br>
              <a:rPr lang="ru-RU" dirty="0" smtClean="0">
                <a:solidFill>
                  <a:schemeClr val="accent5">
                    <a:lumMod val="50000"/>
                  </a:schemeClr>
                </a:solidFill>
              </a:rPr>
            </a:br>
            <a:r>
              <a:rPr lang="ru-RU" dirty="0" smtClean="0">
                <a:solidFill>
                  <a:schemeClr val="accent5">
                    <a:lumMod val="50000"/>
                  </a:schemeClr>
                </a:solidFill>
              </a:rPr>
              <a:t>концепция «благородного мужа»</a:t>
            </a:r>
            <a:endParaRPr lang="ru-RU" dirty="0">
              <a:solidFill>
                <a:schemeClr val="accent5">
                  <a:lumMod val="50000"/>
                </a:schemeClr>
              </a:solidFill>
            </a:endParaRPr>
          </a:p>
        </p:txBody>
      </p:sp>
      <p:sp>
        <p:nvSpPr>
          <p:cNvPr id="3" name="Содержимое 2"/>
          <p:cNvSpPr>
            <a:spLocks noGrp="1"/>
          </p:cNvSpPr>
          <p:nvPr>
            <p:ph idx="1"/>
          </p:nvPr>
        </p:nvSpPr>
        <p:spPr>
          <a:xfrm>
            <a:off x="0" y="1428736"/>
            <a:ext cx="9144000" cy="5429264"/>
          </a:xfrm>
        </p:spPr>
        <p:txBody>
          <a:bodyPr>
            <a:normAutofit fontScale="92500" lnSpcReduction="20000"/>
          </a:bodyPr>
          <a:lstStyle/>
          <a:p>
            <a:r>
              <a:rPr lang="ru-RU" sz="3500" b="1" dirty="0" err="1" smtClean="0">
                <a:solidFill>
                  <a:schemeClr val="accent5">
                    <a:lumMod val="50000"/>
                  </a:schemeClr>
                </a:solidFill>
              </a:rPr>
              <a:t>Жэнь</a:t>
            </a:r>
            <a:r>
              <a:rPr lang="ru-RU" dirty="0" smtClean="0"/>
              <a:t> – </a:t>
            </a:r>
            <a:r>
              <a:rPr lang="ru-RU" b="1" dirty="0" smtClean="0">
                <a:solidFill>
                  <a:schemeClr val="accent2">
                    <a:lumMod val="50000"/>
                  </a:schemeClr>
                </a:solidFill>
              </a:rPr>
              <a:t>гуманность </a:t>
            </a:r>
          </a:p>
          <a:p>
            <a:pPr>
              <a:buNone/>
            </a:pPr>
            <a:r>
              <a:rPr lang="ru-RU" b="1" dirty="0" smtClean="0">
                <a:solidFill>
                  <a:schemeClr val="accent2">
                    <a:lumMod val="50000"/>
                  </a:schemeClr>
                </a:solidFill>
              </a:rPr>
              <a:t>     «чего не желаешь себе, того не желай людям»</a:t>
            </a:r>
          </a:p>
          <a:p>
            <a:r>
              <a:rPr lang="ru-RU" sz="3500" b="1" dirty="0" err="1" smtClean="0">
                <a:solidFill>
                  <a:schemeClr val="accent5">
                    <a:lumMod val="50000"/>
                  </a:schemeClr>
                </a:solidFill>
              </a:rPr>
              <a:t>Сяо</a:t>
            </a:r>
            <a:r>
              <a:rPr lang="ru-RU" dirty="0" smtClean="0"/>
              <a:t> – </a:t>
            </a:r>
            <a:r>
              <a:rPr lang="ru-RU" b="1" dirty="0" smtClean="0">
                <a:solidFill>
                  <a:schemeClr val="accent2">
                    <a:lumMod val="50000"/>
                  </a:schemeClr>
                </a:solidFill>
              </a:rPr>
              <a:t>сыновья почтительность </a:t>
            </a:r>
          </a:p>
          <a:p>
            <a:pPr>
              <a:buNone/>
            </a:pPr>
            <a:r>
              <a:rPr lang="ru-RU" b="1" dirty="0" smtClean="0">
                <a:solidFill>
                  <a:schemeClr val="accent2">
                    <a:lumMod val="50000"/>
                  </a:schemeClr>
                </a:solidFill>
              </a:rPr>
              <a:t>     «служи своему отцу так, как бы требовал от сына служить себе. Служи своему правителю так, как бы требовал от подчинённого служить себе»</a:t>
            </a:r>
          </a:p>
          <a:p>
            <a:r>
              <a:rPr lang="ru-RU" sz="3500" b="1" dirty="0" smtClean="0">
                <a:solidFill>
                  <a:schemeClr val="accent5">
                    <a:lumMod val="50000"/>
                  </a:schemeClr>
                </a:solidFill>
              </a:rPr>
              <a:t>Ли</a:t>
            </a:r>
            <a:r>
              <a:rPr lang="ru-RU" dirty="0" smtClean="0"/>
              <a:t>  – </a:t>
            </a:r>
            <a:r>
              <a:rPr lang="ru-RU" b="1" dirty="0" smtClean="0">
                <a:solidFill>
                  <a:schemeClr val="accent2">
                    <a:lumMod val="50000"/>
                  </a:schemeClr>
                </a:solidFill>
              </a:rPr>
              <a:t>этикет – нормы общежития </a:t>
            </a:r>
          </a:p>
          <a:p>
            <a:pPr>
              <a:buNone/>
            </a:pPr>
            <a:r>
              <a:rPr lang="ru-RU" b="1" dirty="0" smtClean="0">
                <a:solidFill>
                  <a:schemeClr val="accent2">
                    <a:lumMod val="50000"/>
                  </a:schemeClr>
                </a:solidFill>
              </a:rPr>
              <a:t>     «не знать этикет – значит не иметь возможности укрепиться (в должном поведении)»</a:t>
            </a:r>
          </a:p>
          <a:p>
            <a:r>
              <a:rPr lang="ru-RU" sz="3500" b="1" dirty="0" smtClean="0">
                <a:solidFill>
                  <a:schemeClr val="accent5">
                    <a:lumMod val="50000"/>
                  </a:schemeClr>
                </a:solidFill>
              </a:rPr>
              <a:t>И </a:t>
            </a:r>
            <a:r>
              <a:rPr lang="ru-RU" dirty="0" smtClean="0"/>
              <a:t>– </a:t>
            </a:r>
            <a:r>
              <a:rPr lang="ru-RU" b="1" dirty="0" smtClean="0">
                <a:solidFill>
                  <a:schemeClr val="accent2">
                    <a:lumMod val="50000"/>
                  </a:schemeClr>
                </a:solidFill>
              </a:rPr>
              <a:t>долг, справедливость смысл жизни состоит в выполнении долга, даже если это противоречит собственным интересам и выгоде</a:t>
            </a:r>
          </a:p>
          <a:p>
            <a:r>
              <a:rPr lang="ru-RU" sz="3500" b="1" dirty="0" smtClean="0">
                <a:solidFill>
                  <a:schemeClr val="accent5">
                    <a:lumMod val="50000"/>
                  </a:schemeClr>
                </a:solidFill>
              </a:rPr>
              <a:t>Мин</a:t>
            </a:r>
            <a:r>
              <a:rPr lang="ru-RU" dirty="0" smtClean="0"/>
              <a:t> – </a:t>
            </a:r>
            <a:r>
              <a:rPr lang="ru-RU" b="1" dirty="0" smtClean="0">
                <a:solidFill>
                  <a:schemeClr val="accent2">
                    <a:lumMod val="50000"/>
                  </a:schemeClr>
                </a:solidFill>
              </a:rPr>
              <a:t>знание судьбы или Воли Небес</a:t>
            </a:r>
            <a:endParaRPr lang="ru-RU" b="1" dirty="0">
              <a:solidFill>
                <a:schemeClr val="accent2">
                  <a:lumMod val="50000"/>
                </a:schemeClr>
              </a:solidFill>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8000"/>
            <a:duotone>
              <a:schemeClr val="bg2">
                <a:shade val="3000"/>
                <a:satMod val="110000"/>
              </a:schemeClr>
              <a:schemeClr val="bg2">
                <a:tint val="60000"/>
                <a:satMod val="425000"/>
              </a:schemeClr>
            </a:duotone>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7" name="Таблица 6"/>
          <p:cNvGraphicFramePr>
            <a:graphicFrameLocks noGrp="1"/>
          </p:cNvGraphicFramePr>
          <p:nvPr>
            <p:extLst>
              <p:ext uri="{D42A27DB-BD31-4B8C-83A1-F6EECF244321}">
                <p14:modId xmlns:p14="http://schemas.microsoft.com/office/powerpoint/2010/main" val="1720017652"/>
              </p:ext>
            </p:extLst>
          </p:nvPr>
        </p:nvGraphicFramePr>
        <p:xfrm>
          <a:off x="0" y="0"/>
          <a:ext cx="9144000" cy="7317456"/>
        </p:xfrm>
        <a:graphic>
          <a:graphicData uri="http://schemas.openxmlformats.org/drawingml/2006/table">
            <a:tbl>
              <a:tblPr firstRow="1" bandRow="1">
                <a:tableStyleId>{35758FB7-9AC5-4552-8A53-C91805E547FA}</a:tableStyleId>
              </a:tblPr>
              <a:tblGrid>
                <a:gridCol w="4572000"/>
                <a:gridCol w="4572000"/>
              </a:tblGrid>
              <a:tr h="732272">
                <a:tc>
                  <a:txBody>
                    <a:bodyPr/>
                    <a:lstStyle/>
                    <a:p>
                      <a:pPr algn="ctr"/>
                      <a:r>
                        <a:rPr lang="ru-RU" sz="2800" dirty="0" smtClean="0">
                          <a:solidFill>
                            <a:schemeClr val="accent2">
                              <a:lumMod val="50000"/>
                            </a:schemeClr>
                          </a:solidFill>
                        </a:rPr>
                        <a:t>БЛАГОРОДНЫЙ МУЖ</a:t>
                      </a:r>
                      <a:endParaRPr lang="ru-RU" sz="2800" dirty="0">
                        <a:solidFill>
                          <a:schemeClr val="accent2">
                            <a:lumMod val="50000"/>
                          </a:schemeClr>
                        </a:solidFill>
                      </a:endParaRPr>
                    </a:p>
                  </a:txBody>
                  <a:tcPr/>
                </a:tc>
                <a:tc>
                  <a:txBody>
                    <a:bodyPr/>
                    <a:lstStyle/>
                    <a:p>
                      <a:pPr algn="ctr"/>
                      <a:r>
                        <a:rPr lang="ru-RU" sz="2800" dirty="0" smtClean="0">
                          <a:solidFill>
                            <a:schemeClr val="accent5">
                              <a:lumMod val="50000"/>
                            </a:schemeClr>
                          </a:solidFill>
                        </a:rPr>
                        <a:t>НИЗКИЙ ЧЕЛОВЕК</a:t>
                      </a:r>
                      <a:endParaRPr lang="ru-RU" sz="2800" dirty="0">
                        <a:solidFill>
                          <a:schemeClr val="accent5">
                            <a:lumMod val="50000"/>
                          </a:schemeClr>
                        </a:solidFill>
                      </a:endParaRPr>
                    </a:p>
                  </a:txBody>
                  <a:tcPr/>
                </a:tc>
              </a:tr>
              <a:tr h="732272">
                <a:tc>
                  <a:txBody>
                    <a:bodyPr/>
                    <a:lstStyle/>
                    <a:p>
                      <a:pPr algn="ctr"/>
                      <a:r>
                        <a:rPr lang="ru-RU" sz="2500" b="1" dirty="0" smtClean="0">
                          <a:solidFill>
                            <a:schemeClr val="accent2">
                              <a:lumMod val="50000"/>
                            </a:schemeClr>
                          </a:solidFill>
                        </a:rPr>
                        <a:t>Следует долгу и закону</a:t>
                      </a:r>
                      <a:endParaRPr lang="ru-RU" sz="2500" b="1" dirty="0">
                        <a:solidFill>
                          <a:schemeClr val="accent2">
                            <a:lumMod val="50000"/>
                          </a:schemeClr>
                        </a:solidFill>
                      </a:endParaRPr>
                    </a:p>
                  </a:txBody>
                  <a:tcPr/>
                </a:tc>
                <a:tc>
                  <a:txBody>
                    <a:bodyPr/>
                    <a:lstStyle/>
                    <a:p>
                      <a:pPr algn="ctr"/>
                      <a:r>
                        <a:rPr lang="ru-RU" sz="2500" b="1" dirty="0" smtClean="0">
                          <a:solidFill>
                            <a:schemeClr val="accent5">
                              <a:lumMod val="50000"/>
                            </a:schemeClr>
                          </a:solidFill>
                        </a:rPr>
                        <a:t>Думает лишь о своей выгоде</a:t>
                      </a:r>
                      <a:endParaRPr lang="ru-RU" sz="2500" b="1" dirty="0">
                        <a:solidFill>
                          <a:schemeClr val="accent5">
                            <a:lumMod val="50000"/>
                          </a:schemeClr>
                        </a:solidFill>
                      </a:endParaRPr>
                    </a:p>
                  </a:txBody>
                  <a:tcPr/>
                </a:tc>
              </a:tr>
              <a:tr h="7582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500" b="1" dirty="0" smtClean="0">
                          <a:solidFill>
                            <a:schemeClr val="accent2">
                              <a:lumMod val="50000"/>
                            </a:schemeClr>
                          </a:solidFill>
                        </a:rPr>
                        <a:t>Требователен к себе</a:t>
                      </a:r>
                    </a:p>
                    <a:p>
                      <a:pPr algn="ctr"/>
                      <a:endParaRPr lang="ru-RU" sz="2500" b="1" dirty="0">
                        <a:solidFill>
                          <a:schemeClr val="accent3">
                            <a:lumMod val="75000"/>
                          </a:schemeClr>
                        </a:solidFill>
                      </a:endParaRPr>
                    </a:p>
                  </a:txBody>
                  <a:tcPr/>
                </a:tc>
                <a:tc>
                  <a:txBody>
                    <a:bodyPr/>
                    <a:lstStyle/>
                    <a:p>
                      <a:pPr algn="ctr"/>
                      <a:r>
                        <a:rPr lang="ru-RU" sz="2500" b="1" dirty="0" smtClean="0">
                          <a:solidFill>
                            <a:schemeClr val="accent5">
                              <a:lumMod val="50000"/>
                            </a:schemeClr>
                          </a:solidFill>
                        </a:rPr>
                        <a:t>Требователен к другим</a:t>
                      </a:r>
                      <a:endParaRPr lang="ru-RU" sz="2500" b="1" dirty="0">
                        <a:solidFill>
                          <a:schemeClr val="accent5">
                            <a:lumMod val="50000"/>
                          </a:schemeClr>
                        </a:solidFill>
                      </a:endParaRPr>
                    </a:p>
                  </a:txBody>
                  <a:tcPr/>
                </a:tc>
              </a:tr>
              <a:tr h="750976">
                <a:tc>
                  <a:txBody>
                    <a:bodyPr/>
                    <a:lstStyle/>
                    <a:p>
                      <a:pPr algn="ctr"/>
                      <a:r>
                        <a:rPr lang="ru-RU" sz="2500" b="1" dirty="0" smtClean="0">
                          <a:solidFill>
                            <a:schemeClr val="accent2">
                              <a:lumMod val="50000"/>
                            </a:schemeClr>
                          </a:solidFill>
                        </a:rPr>
                        <a:t>Можно доверить великие дела</a:t>
                      </a:r>
                      <a:endParaRPr lang="ru-RU" sz="2500" b="1" dirty="0">
                        <a:solidFill>
                          <a:schemeClr val="accent2">
                            <a:lumMod val="50000"/>
                          </a:schemeClr>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500" b="1" dirty="0" smtClean="0">
                          <a:solidFill>
                            <a:schemeClr val="accent5">
                              <a:lumMod val="50000"/>
                            </a:schemeClr>
                          </a:solidFill>
                        </a:rPr>
                        <a:t>Нельзя доверить великие </a:t>
                      </a:r>
                      <a:r>
                        <a:rPr lang="ru-RU" sz="2500" b="1" dirty="0" smtClean="0">
                          <a:solidFill>
                            <a:schemeClr val="accent5">
                              <a:lumMod val="50000"/>
                            </a:schemeClr>
                          </a:solidFill>
                        </a:rPr>
                        <a:t>дела</a:t>
                      </a:r>
                      <a:endParaRPr lang="ru-RU" sz="2500" b="1" dirty="0">
                        <a:solidFill>
                          <a:schemeClr val="accent5">
                            <a:lumMod val="50000"/>
                          </a:schemeClr>
                        </a:solidFill>
                      </a:endParaRPr>
                    </a:p>
                  </a:txBody>
                  <a:tcPr/>
                </a:tc>
              </a:tr>
              <a:tr h="853050">
                <a:tc>
                  <a:txBody>
                    <a:bodyPr/>
                    <a:lstStyle/>
                    <a:p>
                      <a:pPr algn="ctr"/>
                      <a:r>
                        <a:rPr kumimoji="0" lang="ru-RU" sz="2500" b="1" kern="1200" dirty="0" smtClean="0">
                          <a:solidFill>
                            <a:schemeClr val="accent2">
                              <a:lumMod val="50000"/>
                            </a:schemeClr>
                          </a:solidFill>
                          <a:latin typeface="+mn-lt"/>
                          <a:ea typeface="+mn-ea"/>
                          <a:cs typeface="+mn-cs"/>
                        </a:rPr>
                        <a:t>Живёт в согласии с другими людьми, но не следует за ними</a:t>
                      </a:r>
                      <a:endParaRPr kumimoji="0" lang="ru-RU" sz="2500" b="1" kern="1200" dirty="0">
                        <a:solidFill>
                          <a:schemeClr val="accent2">
                            <a:lumMod val="50000"/>
                          </a:schemeClr>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400" b="1" dirty="0" smtClean="0">
                          <a:solidFill>
                            <a:schemeClr val="accent5">
                              <a:lumMod val="50000"/>
                            </a:schemeClr>
                          </a:solidFill>
                        </a:rPr>
                        <a:t>Следует</a:t>
                      </a:r>
                      <a:r>
                        <a:rPr lang="ru-RU" sz="2400" b="1" baseline="0" dirty="0" smtClean="0">
                          <a:solidFill>
                            <a:schemeClr val="accent5">
                              <a:lumMod val="50000"/>
                            </a:schemeClr>
                          </a:solidFill>
                        </a:rPr>
                        <a:t> за другими людьми</a:t>
                      </a:r>
                      <a:r>
                        <a:rPr lang="ru-RU" sz="2400" b="1" dirty="0" smtClean="0">
                          <a:solidFill>
                            <a:schemeClr val="accent5">
                              <a:lumMod val="50000"/>
                            </a:schemeClr>
                          </a:solidFill>
                        </a:rPr>
                        <a:t>,    но не живёт в согласии с</a:t>
                      </a:r>
                      <a:r>
                        <a:rPr lang="ru-RU" sz="2400" b="1" baseline="0" dirty="0" smtClean="0">
                          <a:solidFill>
                            <a:schemeClr val="accent5">
                              <a:lumMod val="50000"/>
                            </a:schemeClr>
                          </a:solidFill>
                        </a:rPr>
                        <a:t> </a:t>
                      </a:r>
                      <a:r>
                        <a:rPr lang="ru-RU" sz="2400" b="1" dirty="0" smtClean="0">
                          <a:solidFill>
                            <a:schemeClr val="accent5">
                              <a:lumMod val="50000"/>
                            </a:schemeClr>
                          </a:solidFill>
                        </a:rPr>
                        <a:t> ними</a:t>
                      </a:r>
                      <a:endParaRPr lang="ru-RU" sz="2400" b="1" dirty="0">
                        <a:solidFill>
                          <a:schemeClr val="accent5">
                            <a:lumMod val="50000"/>
                          </a:schemeClr>
                        </a:solidFill>
                      </a:endParaRPr>
                    </a:p>
                  </a:txBody>
                  <a:tcPr/>
                </a:tc>
              </a:tr>
              <a:tr h="732272">
                <a:tc>
                  <a:txBody>
                    <a:bodyPr/>
                    <a:lstStyle/>
                    <a:p>
                      <a:pPr algn="ctr"/>
                      <a:r>
                        <a:rPr lang="ru-RU" sz="2500" dirty="0" smtClean="0"/>
                        <a:t>Благородный муж стойко переносит беды</a:t>
                      </a:r>
                      <a:endParaRPr kumimoji="0" lang="ru-RU" sz="2500" kern="1200" dirty="0">
                        <a:solidFill>
                          <a:schemeClr val="accent2">
                            <a:lumMod val="50000"/>
                          </a:schemeClr>
                        </a:solidFill>
                        <a:latin typeface="+mn-lt"/>
                        <a:ea typeface="+mn-ea"/>
                        <a:cs typeface="+mn-cs"/>
                      </a:endParaRPr>
                    </a:p>
                  </a:txBody>
                  <a:tcPr/>
                </a:tc>
                <a:tc>
                  <a:txBody>
                    <a:bodyPr/>
                    <a:lstStyle/>
                    <a:p>
                      <a:pPr algn="ctr"/>
                      <a:r>
                        <a:rPr lang="ru-RU" sz="2500" dirty="0" smtClean="0"/>
                        <a:t>низкий человек в беде распускается.</a:t>
                      </a:r>
                      <a:endParaRPr lang="ru-RU" sz="2500" dirty="0"/>
                    </a:p>
                  </a:txBody>
                  <a:tcPr/>
                </a:tc>
              </a:tr>
              <a:tr h="732272">
                <a:tc>
                  <a:txBody>
                    <a:bodyPr/>
                    <a:lstStyle/>
                    <a:p>
                      <a:pPr algn="ctr"/>
                      <a:r>
                        <a:rPr lang="ru-RU" sz="2500" dirty="0" smtClean="0"/>
                        <a:t>с достоинством ожидает велений Неба</a:t>
                      </a:r>
                      <a:endParaRPr kumimoji="0" lang="ru-RU" sz="2500" kern="1200" dirty="0">
                        <a:solidFill>
                          <a:schemeClr val="accent2">
                            <a:lumMod val="50000"/>
                          </a:schemeClr>
                        </a:solidFill>
                        <a:latin typeface="+mn-lt"/>
                        <a:ea typeface="+mn-ea"/>
                        <a:cs typeface="+mn-cs"/>
                      </a:endParaRPr>
                    </a:p>
                  </a:txBody>
                  <a:tcPr/>
                </a:tc>
                <a:tc>
                  <a:txBody>
                    <a:bodyPr/>
                    <a:lstStyle/>
                    <a:p>
                      <a:pPr algn="ctr"/>
                      <a:r>
                        <a:rPr lang="ru-RU" sz="2500" dirty="0" smtClean="0"/>
                        <a:t>суетливо поджидает удачу</a:t>
                      </a:r>
                      <a:endParaRPr lang="ru-RU" sz="2500" dirty="0"/>
                    </a:p>
                  </a:txBody>
                  <a:tcPr/>
                </a:tc>
              </a:tr>
              <a:tr h="732272">
                <a:tc>
                  <a:txBody>
                    <a:bodyPr/>
                    <a:lstStyle/>
                    <a:p>
                      <a:pPr algn="ctr"/>
                      <a:r>
                        <a:rPr lang="ru-RU" sz="2500" dirty="0" smtClean="0"/>
                        <a:t>ставит на первое место долг</a:t>
                      </a:r>
                      <a:endParaRPr kumimoji="0" lang="ru-RU" sz="2500" kern="1200" dirty="0">
                        <a:solidFill>
                          <a:schemeClr val="accent2">
                            <a:lumMod val="50000"/>
                          </a:schemeClr>
                        </a:solidFill>
                        <a:latin typeface="+mn-lt"/>
                        <a:ea typeface="+mn-ea"/>
                        <a:cs typeface="+mn-cs"/>
                      </a:endParaRPr>
                    </a:p>
                  </a:txBody>
                  <a:tcPr/>
                </a:tc>
                <a:tc>
                  <a:txBody>
                    <a:bodyPr/>
                    <a:lstStyle/>
                    <a:p>
                      <a:pPr algn="ctr"/>
                      <a:r>
                        <a:rPr lang="ru-RU" sz="2500" dirty="0" smtClean="0"/>
                        <a:t>привязанный к домашнему уюту</a:t>
                      </a:r>
                      <a:endParaRPr lang="ru-RU" sz="2500" dirty="0"/>
                    </a:p>
                  </a:txBody>
                  <a:tcPr/>
                </a:tc>
              </a:tr>
              <a:tr h="732272">
                <a:tc>
                  <a:txBody>
                    <a:bodyPr/>
                    <a:lstStyle/>
                    <a:p>
                      <a:endParaRPr kumimoji="0" lang="ru-RU" sz="2400" kern="1200" dirty="0">
                        <a:solidFill>
                          <a:schemeClr val="accent2">
                            <a:lumMod val="50000"/>
                          </a:schemeClr>
                        </a:solidFill>
                        <a:latin typeface="+mn-lt"/>
                        <a:ea typeface="+mn-ea"/>
                        <a:cs typeface="+mn-cs"/>
                      </a:endParaRPr>
                    </a:p>
                  </a:txBody>
                  <a:tcPr/>
                </a:tc>
                <a:tc>
                  <a:txBody>
                    <a:bodyPr/>
                    <a:lstStyle/>
                    <a:p>
                      <a:endParaRPr lang="ru-RU" dirty="0"/>
                    </a:p>
                  </a:txBody>
                  <a:tcPr/>
                </a:tc>
              </a:tr>
            </a:tbl>
          </a:graphicData>
        </a:graphic>
      </p:graphicFrame>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lstStyle/>
          <a:p>
            <a:r>
              <a:rPr lang="ru-RU" dirty="0" smtClean="0"/>
              <a:t>Благородный муж</a:t>
            </a:r>
            <a:endParaRPr lang="ru-RU" dirty="0"/>
          </a:p>
        </p:txBody>
      </p:sp>
      <p:sp>
        <p:nvSpPr>
          <p:cNvPr id="3" name="Содержимое 2"/>
          <p:cNvSpPr>
            <a:spLocks noGrp="1"/>
          </p:cNvSpPr>
          <p:nvPr>
            <p:ph idx="1"/>
          </p:nvPr>
        </p:nvSpPr>
        <p:spPr>
          <a:xfrm>
            <a:off x="0" y="1071546"/>
            <a:ext cx="8929718" cy="5643602"/>
          </a:xfrm>
        </p:spPr>
        <p:txBody>
          <a:bodyPr>
            <a:noAutofit/>
          </a:bodyPr>
          <a:lstStyle/>
          <a:p>
            <a:r>
              <a:rPr lang="ru-RU" sz="2000" b="1" dirty="0" smtClean="0">
                <a:solidFill>
                  <a:srgbClr val="002060"/>
                </a:solidFill>
              </a:rPr>
              <a:t>Каждый может стать благородным мужем. Нужно только решиться им стать.</a:t>
            </a:r>
          </a:p>
          <a:p>
            <a:r>
              <a:rPr lang="ru-RU" sz="2000" b="1" dirty="0" smtClean="0">
                <a:solidFill>
                  <a:srgbClr val="002060"/>
                </a:solidFill>
              </a:rPr>
              <a:t> Благородный муж ни от кого не ожидает обмана, но когда его обманывают, он первый замечает это.</a:t>
            </a:r>
          </a:p>
          <a:p>
            <a:r>
              <a:rPr lang="ru-RU" sz="2000" b="1" dirty="0" smtClean="0">
                <a:solidFill>
                  <a:srgbClr val="002060"/>
                </a:solidFill>
              </a:rPr>
              <a:t>Благородный муж превыше всего почитает долг. Благородный муж, наделенный отвагой, но не ведающий долга, может стать мятежником. Низкий человек, наделенный отвагой, но не </a:t>
            </a:r>
            <a:r>
              <a:rPr lang="ru-RU" sz="2000" b="1" dirty="0" err="1" smtClean="0">
                <a:solidFill>
                  <a:srgbClr val="002060"/>
                </a:solidFill>
              </a:rPr>
              <a:t>ведующий</a:t>
            </a:r>
            <a:r>
              <a:rPr lang="ru-RU" sz="2000" b="1" dirty="0" smtClean="0">
                <a:solidFill>
                  <a:srgbClr val="002060"/>
                </a:solidFill>
              </a:rPr>
              <a:t> долга, может пуститься в разбой.</a:t>
            </a:r>
          </a:p>
          <a:p>
            <a:r>
              <a:rPr lang="ru-RU" sz="2000" b="1" dirty="0" smtClean="0">
                <a:solidFill>
                  <a:srgbClr val="002060"/>
                </a:solidFill>
              </a:rPr>
              <a:t>Благородный муж с достоинством ожидает велений Неба. Низкий человек суетливо поджидает удачу.</a:t>
            </a:r>
          </a:p>
          <a:p>
            <a:r>
              <a:rPr lang="ru-RU" sz="2000" b="1" dirty="0" smtClean="0">
                <a:solidFill>
                  <a:srgbClr val="002060"/>
                </a:solidFill>
              </a:rPr>
              <a:t>Благородный муж стойко переносит беды, а низкий человек в беде распускается.</a:t>
            </a:r>
          </a:p>
          <a:p>
            <a:r>
              <a:rPr lang="ru-RU" sz="2000" b="1" dirty="0" smtClean="0">
                <a:solidFill>
                  <a:srgbClr val="002060"/>
                </a:solidFill>
              </a:rPr>
              <a:t>Благородный муж, привязанный к домашнему уюту, не достоин зваться таковым.</a:t>
            </a:r>
          </a:p>
          <a:p>
            <a:r>
              <a:rPr lang="ru-RU" sz="2000" b="1" dirty="0" smtClean="0">
                <a:solidFill>
                  <a:srgbClr val="002060"/>
                </a:solidFill>
              </a:rPr>
              <a:t>Благородный человек ставит на первое место долг. Сначала проявляет долг, затем приобретает выгоду, поэтому людям не надоедают его приобретения</a:t>
            </a:r>
            <a:r>
              <a:rPr lang="ru-RU" sz="2000" dirty="0" smtClean="0"/>
              <a:t>.</a:t>
            </a:r>
            <a:endParaRPr lang="ru-RU"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14810" y="214290"/>
            <a:ext cx="5072098" cy="6495110"/>
          </a:xfrm>
        </p:spPr>
        <p:txBody>
          <a:bodyPr/>
          <a:lstStyle/>
          <a:p>
            <a:pPr>
              <a:buNone/>
            </a:pPr>
            <a:r>
              <a:rPr lang="ru-RU" sz="3200" dirty="0" smtClean="0"/>
              <a:t> Три пути есть у человека,</a:t>
            </a:r>
          </a:p>
          <a:p>
            <a:pPr>
              <a:buNone/>
            </a:pPr>
            <a:r>
              <a:rPr lang="ru-RU" sz="3200" dirty="0" smtClean="0"/>
              <a:t> чтобы поступать разумно: </a:t>
            </a:r>
          </a:p>
          <a:p>
            <a:pPr>
              <a:buFont typeface="Wingdings" pitchFamily="2" charset="2"/>
              <a:buChar char="Ø"/>
            </a:pPr>
            <a:r>
              <a:rPr lang="ru-RU" sz="3600" dirty="0" smtClean="0">
                <a:solidFill>
                  <a:schemeClr val="accent2">
                    <a:lumMod val="50000"/>
                  </a:schemeClr>
                </a:solidFill>
              </a:rPr>
              <a:t>первый</a:t>
            </a:r>
            <a:r>
              <a:rPr lang="ru-RU" sz="3600" dirty="0" smtClean="0"/>
              <a:t> - самый благородный - размышление; </a:t>
            </a:r>
          </a:p>
          <a:p>
            <a:pPr>
              <a:buFont typeface="Wingdings" pitchFamily="2" charset="2"/>
              <a:buChar char="Ø"/>
            </a:pPr>
            <a:r>
              <a:rPr lang="ru-RU" sz="3600" dirty="0" smtClean="0">
                <a:solidFill>
                  <a:schemeClr val="accent2">
                    <a:lumMod val="50000"/>
                  </a:schemeClr>
                </a:solidFill>
              </a:rPr>
              <a:t>второй</a:t>
            </a:r>
            <a:r>
              <a:rPr lang="ru-RU" sz="3600" dirty="0" smtClean="0"/>
              <a:t> - самый легкий - подражание; </a:t>
            </a:r>
          </a:p>
          <a:p>
            <a:pPr>
              <a:buFont typeface="Wingdings" pitchFamily="2" charset="2"/>
              <a:buChar char="Ø"/>
            </a:pPr>
            <a:r>
              <a:rPr lang="ru-RU" sz="3600" dirty="0" smtClean="0">
                <a:solidFill>
                  <a:schemeClr val="accent2">
                    <a:lumMod val="50000"/>
                  </a:schemeClr>
                </a:solidFill>
              </a:rPr>
              <a:t>третий</a:t>
            </a:r>
            <a:r>
              <a:rPr lang="ru-RU" sz="3600" dirty="0" smtClean="0"/>
              <a:t> - самый горький - опыт.</a:t>
            </a:r>
          </a:p>
          <a:p>
            <a:pPr>
              <a:buNone/>
            </a:pPr>
            <a:endParaRPr lang="ru-RU" dirty="0"/>
          </a:p>
        </p:txBody>
      </p:sp>
      <p:pic>
        <p:nvPicPr>
          <p:cNvPr id="1026" name="Picture 2" descr="C:\Documents and Settings\zzzZZZzzz\Рабочий стол\Светлана Юрьевна\Философия\Философия Китая\002186edab1c0d0ac8290a.jpg"/>
          <p:cNvPicPr>
            <a:picLocks noChangeAspect="1" noChangeArrowheads="1"/>
          </p:cNvPicPr>
          <p:nvPr/>
        </p:nvPicPr>
        <p:blipFill>
          <a:blip r:embed="rId2"/>
          <a:srcRect/>
          <a:stretch>
            <a:fillRect/>
          </a:stretch>
        </p:blipFill>
        <p:spPr bwMode="auto">
          <a:xfrm>
            <a:off x="142844" y="142851"/>
            <a:ext cx="4143404" cy="6574657"/>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214282" y="214290"/>
            <a:ext cx="8715436" cy="2224110"/>
          </a:xfrm>
        </p:spPr>
        <p:txBody>
          <a:bodyPr/>
          <a:lstStyle/>
          <a:p>
            <a:pPr lvl="3" algn="ctr" rtl="0">
              <a:spcBef>
                <a:spcPct val="0"/>
              </a:spcBef>
            </a:pPr>
            <a:r>
              <a:rPr lang="ru-RU" sz="2800" dirty="0" smtClean="0"/>
              <a:t>НАПРАВЛЕНИЙ РАЗВИТИЯ В РАННЕМ ПЕРИОДЕ КИТАЙСКОЙ ФИЛОСОФИИ БЫЛО СТОЛЬ ВЕЛИКО, ЧТО САМИ КИТАЙЦЫ ГОВОРИЛИ О СУЩЕСТВОВАНИИ  </a:t>
            </a:r>
            <a:r>
              <a:rPr lang="ru-RU" sz="3600" dirty="0" smtClean="0"/>
              <a:t>«СТА  ШКОЛ»</a:t>
            </a:r>
            <a:r>
              <a:rPr lang="ru-RU" sz="2400" dirty="0" smtClean="0"/>
              <a:t/>
            </a:r>
            <a:br>
              <a:rPr lang="ru-RU" sz="2400" dirty="0" smtClean="0"/>
            </a:br>
            <a:endParaRPr lang="ru-RU" dirty="0"/>
          </a:p>
        </p:txBody>
      </p:sp>
      <p:sp>
        <p:nvSpPr>
          <p:cNvPr id="7" name="Текст 6"/>
          <p:cNvSpPr>
            <a:spLocks noGrp="1"/>
          </p:cNvSpPr>
          <p:nvPr>
            <p:ph type="body" idx="1"/>
          </p:nvPr>
        </p:nvSpPr>
        <p:spPr>
          <a:xfrm>
            <a:off x="214282" y="2214554"/>
            <a:ext cx="8715436" cy="4643446"/>
          </a:xfrm>
        </p:spPr>
        <p:txBody>
          <a:bodyPr>
            <a:normAutofit/>
          </a:bodyPr>
          <a:lstStyle/>
          <a:p>
            <a:pPr algn="ctr"/>
            <a:r>
              <a:rPr lang="ru-RU" sz="2200" dirty="0" smtClean="0"/>
              <a:t>ИЗ  6  ОСНОВНЫХ ТЕЧЕНИЙ </a:t>
            </a:r>
          </a:p>
          <a:p>
            <a:pPr algn="ctr"/>
            <a:r>
              <a:rPr lang="ru-RU" sz="2200" dirty="0" smtClean="0"/>
              <a:t>ПО КЛАССИФИКАЦИИ КИТАЙСКОГО «ОТЦА ИСТОРИИ» </a:t>
            </a:r>
          </a:p>
          <a:p>
            <a:pPr algn="ctr"/>
            <a:r>
              <a:rPr lang="ru-RU" sz="2200" dirty="0" smtClean="0"/>
              <a:t>СЫМА ЦАНЬ (</a:t>
            </a:r>
            <a:r>
              <a:rPr lang="en-US" sz="2200" dirty="0" smtClean="0"/>
              <a:t>II</a:t>
            </a:r>
            <a:r>
              <a:rPr lang="ru-RU" sz="2200" dirty="0" smtClean="0"/>
              <a:t> в. до н.э.)  ГЛАВНЫМИ ВПОСЛЕДСТВИИ СТАЛИ</a:t>
            </a:r>
          </a:p>
          <a:p>
            <a:pPr algn="ctr"/>
            <a:r>
              <a:rPr lang="ru-RU" sz="5400" dirty="0" smtClean="0">
                <a:solidFill>
                  <a:schemeClr val="accent2">
                    <a:lumMod val="50000"/>
                  </a:schemeClr>
                </a:solidFill>
              </a:rPr>
              <a:t>ДАОСИЗМ</a:t>
            </a:r>
          </a:p>
          <a:p>
            <a:pPr algn="ctr"/>
            <a:r>
              <a:rPr lang="ru-RU" sz="4000" dirty="0" smtClean="0">
                <a:solidFill>
                  <a:schemeClr val="bg2">
                    <a:lumMod val="50000"/>
                  </a:schemeClr>
                </a:solidFill>
              </a:rPr>
              <a:t>И</a:t>
            </a:r>
            <a:r>
              <a:rPr lang="ru-RU" sz="5400" dirty="0" smtClean="0">
                <a:solidFill>
                  <a:schemeClr val="accent2">
                    <a:lumMod val="50000"/>
                  </a:schemeClr>
                </a:solidFill>
              </a:rPr>
              <a:t> </a:t>
            </a:r>
          </a:p>
          <a:p>
            <a:pPr algn="ctr"/>
            <a:r>
              <a:rPr lang="ru-RU" sz="5400" dirty="0" smtClean="0">
                <a:solidFill>
                  <a:schemeClr val="tx2">
                    <a:lumMod val="25000"/>
                  </a:schemeClr>
                </a:solidFill>
              </a:rPr>
              <a:t>КОНФУЦИАНСТВО</a:t>
            </a:r>
            <a:endParaRPr lang="ru-RU" sz="5400" dirty="0">
              <a:solidFill>
                <a:schemeClr val="tx2">
                  <a:lumMod val="25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strVal val="#ppt_w*0.70"/>
                                          </p:val>
                                        </p:tav>
                                        <p:tav tm="100000">
                                          <p:val>
                                            <p:strVal val="#ppt_w"/>
                                          </p:val>
                                        </p:tav>
                                      </p:tavLst>
                                    </p:anim>
                                    <p:anim calcmode="lin" valueType="num">
                                      <p:cBhvr>
                                        <p:cTn id="8" dur="2000" fill="hold"/>
                                        <p:tgtEl>
                                          <p:spTgt spid="6"/>
                                        </p:tgtEl>
                                        <p:attrNameLst>
                                          <p:attrName>ppt_h</p:attrName>
                                        </p:attrNameLst>
                                      </p:cBhvr>
                                      <p:tavLst>
                                        <p:tav tm="0">
                                          <p:val>
                                            <p:strVal val="#ppt_h"/>
                                          </p:val>
                                        </p:tav>
                                        <p:tav tm="100000">
                                          <p:val>
                                            <p:strVal val="#ppt_h"/>
                                          </p:val>
                                        </p:tav>
                                      </p:tavLst>
                                    </p:anim>
                                    <p:animEffect transition="in" filter="fade">
                                      <p:cBhvr>
                                        <p:cTn id="9" dur="2000"/>
                                        <p:tgtEl>
                                          <p:spTgt spid="6"/>
                                        </p:tgtEl>
                                      </p:cBhvr>
                                    </p:animEffect>
                                  </p:childTnLst>
                                </p:cTn>
                              </p:par>
                            </p:childTnLst>
                          </p:cTn>
                        </p:par>
                        <p:par>
                          <p:cTn id="10" fill="hold">
                            <p:stCondLst>
                              <p:cond delay="2000"/>
                            </p:stCondLst>
                            <p:childTnLst>
                              <p:par>
                                <p:cTn id="11" presetID="55" presetClass="entr" presetSubtype="0" fill="hold"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2000" fill="hold"/>
                                        <p:tgtEl>
                                          <p:spTgt spid="7">
                                            <p:txEl>
                                              <p:pRg st="0" end="0"/>
                                            </p:txEl>
                                          </p:spTgt>
                                        </p:tgtEl>
                                        <p:attrNameLst>
                                          <p:attrName>ppt_w</p:attrName>
                                        </p:attrNameLst>
                                      </p:cBhvr>
                                      <p:tavLst>
                                        <p:tav tm="0">
                                          <p:val>
                                            <p:strVal val="#ppt_w*0.70"/>
                                          </p:val>
                                        </p:tav>
                                        <p:tav tm="100000">
                                          <p:val>
                                            <p:strVal val="#ppt_w"/>
                                          </p:val>
                                        </p:tav>
                                      </p:tavLst>
                                    </p:anim>
                                    <p:anim calcmode="lin" valueType="num">
                                      <p:cBhvr>
                                        <p:cTn id="14" dur="2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15" dur="2000"/>
                                        <p:tgtEl>
                                          <p:spTgt spid="7">
                                            <p:txEl>
                                              <p:pRg st="0" end="0"/>
                                            </p:txEl>
                                          </p:spTgt>
                                        </p:tgtEl>
                                      </p:cBhvr>
                                    </p:animEffect>
                                  </p:childTnLst>
                                </p:cTn>
                              </p:par>
                            </p:childTnLst>
                          </p:cTn>
                        </p:par>
                        <p:par>
                          <p:cTn id="16" fill="hold">
                            <p:stCondLst>
                              <p:cond delay="4000"/>
                            </p:stCondLst>
                            <p:childTnLst>
                              <p:par>
                                <p:cTn id="17" presetID="55" presetClass="entr" presetSubtype="0"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p:cTn id="19" dur="2000" fill="hold"/>
                                        <p:tgtEl>
                                          <p:spTgt spid="7">
                                            <p:txEl>
                                              <p:pRg st="1" end="1"/>
                                            </p:txEl>
                                          </p:spTgt>
                                        </p:tgtEl>
                                        <p:attrNameLst>
                                          <p:attrName>ppt_w</p:attrName>
                                        </p:attrNameLst>
                                      </p:cBhvr>
                                      <p:tavLst>
                                        <p:tav tm="0">
                                          <p:val>
                                            <p:strVal val="#ppt_w*0.70"/>
                                          </p:val>
                                        </p:tav>
                                        <p:tav tm="100000">
                                          <p:val>
                                            <p:strVal val="#ppt_w"/>
                                          </p:val>
                                        </p:tav>
                                      </p:tavLst>
                                    </p:anim>
                                    <p:anim calcmode="lin" valueType="num">
                                      <p:cBhvr>
                                        <p:cTn id="20" dur="2000" fill="hold"/>
                                        <p:tgtEl>
                                          <p:spTgt spid="7">
                                            <p:txEl>
                                              <p:pRg st="1" end="1"/>
                                            </p:txEl>
                                          </p:spTgt>
                                        </p:tgtEl>
                                        <p:attrNameLst>
                                          <p:attrName>ppt_h</p:attrName>
                                        </p:attrNameLst>
                                      </p:cBhvr>
                                      <p:tavLst>
                                        <p:tav tm="0">
                                          <p:val>
                                            <p:strVal val="#ppt_h"/>
                                          </p:val>
                                        </p:tav>
                                        <p:tav tm="100000">
                                          <p:val>
                                            <p:strVal val="#ppt_h"/>
                                          </p:val>
                                        </p:tav>
                                      </p:tavLst>
                                    </p:anim>
                                    <p:animEffect transition="in" filter="fade">
                                      <p:cBhvr>
                                        <p:cTn id="21" dur="2000"/>
                                        <p:tgtEl>
                                          <p:spTgt spid="7">
                                            <p:txEl>
                                              <p:pRg st="1" end="1"/>
                                            </p:txEl>
                                          </p:spTgt>
                                        </p:tgtEl>
                                      </p:cBhvr>
                                    </p:animEffect>
                                  </p:childTnLst>
                                </p:cTn>
                              </p:par>
                            </p:childTnLst>
                          </p:cTn>
                        </p:par>
                        <p:par>
                          <p:cTn id="22" fill="hold">
                            <p:stCondLst>
                              <p:cond delay="6000"/>
                            </p:stCondLst>
                            <p:childTnLst>
                              <p:par>
                                <p:cTn id="23" presetID="55" presetClass="entr" presetSubtype="0"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p:cTn id="25" dur="2000" fill="hold"/>
                                        <p:tgtEl>
                                          <p:spTgt spid="7">
                                            <p:txEl>
                                              <p:pRg st="2" end="2"/>
                                            </p:txEl>
                                          </p:spTgt>
                                        </p:tgtEl>
                                        <p:attrNameLst>
                                          <p:attrName>ppt_w</p:attrName>
                                        </p:attrNameLst>
                                      </p:cBhvr>
                                      <p:tavLst>
                                        <p:tav tm="0">
                                          <p:val>
                                            <p:strVal val="#ppt_w*0.70"/>
                                          </p:val>
                                        </p:tav>
                                        <p:tav tm="100000">
                                          <p:val>
                                            <p:strVal val="#ppt_w"/>
                                          </p:val>
                                        </p:tav>
                                      </p:tavLst>
                                    </p:anim>
                                    <p:anim calcmode="lin" valueType="num">
                                      <p:cBhvr>
                                        <p:cTn id="26" dur="2000" fill="hold"/>
                                        <p:tgtEl>
                                          <p:spTgt spid="7">
                                            <p:txEl>
                                              <p:pRg st="2" end="2"/>
                                            </p:txEl>
                                          </p:spTgt>
                                        </p:tgtEl>
                                        <p:attrNameLst>
                                          <p:attrName>ppt_h</p:attrName>
                                        </p:attrNameLst>
                                      </p:cBhvr>
                                      <p:tavLst>
                                        <p:tav tm="0">
                                          <p:val>
                                            <p:strVal val="#ppt_h"/>
                                          </p:val>
                                        </p:tav>
                                        <p:tav tm="100000">
                                          <p:val>
                                            <p:strVal val="#ppt_h"/>
                                          </p:val>
                                        </p:tav>
                                      </p:tavLst>
                                    </p:anim>
                                    <p:animEffect transition="in" filter="fade">
                                      <p:cBhvr>
                                        <p:cTn id="27" dur="2000"/>
                                        <p:tgtEl>
                                          <p:spTgt spid="7">
                                            <p:txEl>
                                              <p:pRg st="2" end="2"/>
                                            </p:txEl>
                                          </p:spTgt>
                                        </p:tgtEl>
                                      </p:cBhvr>
                                    </p:animEffect>
                                  </p:childTnLst>
                                </p:cTn>
                              </p:par>
                            </p:childTnLst>
                          </p:cTn>
                        </p:par>
                        <p:par>
                          <p:cTn id="28" fill="hold">
                            <p:stCondLst>
                              <p:cond delay="8000"/>
                            </p:stCondLst>
                            <p:childTnLst>
                              <p:par>
                                <p:cTn id="29" presetID="55" presetClass="entr" presetSubtype="0"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p:cTn id="31" dur="2000" fill="hold"/>
                                        <p:tgtEl>
                                          <p:spTgt spid="7">
                                            <p:txEl>
                                              <p:pRg st="3" end="3"/>
                                            </p:txEl>
                                          </p:spTgt>
                                        </p:tgtEl>
                                        <p:attrNameLst>
                                          <p:attrName>ppt_w</p:attrName>
                                        </p:attrNameLst>
                                      </p:cBhvr>
                                      <p:tavLst>
                                        <p:tav tm="0">
                                          <p:val>
                                            <p:strVal val="#ppt_w*0.70"/>
                                          </p:val>
                                        </p:tav>
                                        <p:tav tm="100000">
                                          <p:val>
                                            <p:strVal val="#ppt_w"/>
                                          </p:val>
                                        </p:tav>
                                      </p:tavLst>
                                    </p:anim>
                                    <p:anim calcmode="lin" valueType="num">
                                      <p:cBhvr>
                                        <p:cTn id="32" dur="2000" fill="hold"/>
                                        <p:tgtEl>
                                          <p:spTgt spid="7">
                                            <p:txEl>
                                              <p:pRg st="3" end="3"/>
                                            </p:txEl>
                                          </p:spTgt>
                                        </p:tgtEl>
                                        <p:attrNameLst>
                                          <p:attrName>ppt_h</p:attrName>
                                        </p:attrNameLst>
                                      </p:cBhvr>
                                      <p:tavLst>
                                        <p:tav tm="0">
                                          <p:val>
                                            <p:strVal val="#ppt_h"/>
                                          </p:val>
                                        </p:tav>
                                        <p:tav tm="100000">
                                          <p:val>
                                            <p:strVal val="#ppt_h"/>
                                          </p:val>
                                        </p:tav>
                                      </p:tavLst>
                                    </p:anim>
                                    <p:animEffect transition="in" filter="fade">
                                      <p:cBhvr>
                                        <p:cTn id="33" dur="2000"/>
                                        <p:tgtEl>
                                          <p:spTgt spid="7">
                                            <p:txEl>
                                              <p:pRg st="3" end="3"/>
                                            </p:txEl>
                                          </p:spTgt>
                                        </p:tgtEl>
                                      </p:cBhvr>
                                    </p:animEffect>
                                  </p:childTnLst>
                                </p:cTn>
                              </p:par>
                            </p:childTnLst>
                          </p:cTn>
                        </p:par>
                        <p:par>
                          <p:cTn id="34" fill="hold">
                            <p:stCondLst>
                              <p:cond delay="10000"/>
                            </p:stCondLst>
                            <p:childTnLst>
                              <p:par>
                                <p:cTn id="35" presetID="55" presetClass="entr" presetSubtype="0" fill="hold" nodeType="afterEffect">
                                  <p:stCondLst>
                                    <p:cond delay="0"/>
                                  </p:stCondLst>
                                  <p:childTnLst>
                                    <p:set>
                                      <p:cBhvr>
                                        <p:cTn id="36" dur="1" fill="hold">
                                          <p:stCondLst>
                                            <p:cond delay="0"/>
                                          </p:stCondLst>
                                        </p:cTn>
                                        <p:tgtEl>
                                          <p:spTgt spid="7">
                                            <p:txEl>
                                              <p:pRg st="4" end="4"/>
                                            </p:txEl>
                                          </p:spTgt>
                                        </p:tgtEl>
                                        <p:attrNameLst>
                                          <p:attrName>style.visibility</p:attrName>
                                        </p:attrNameLst>
                                      </p:cBhvr>
                                      <p:to>
                                        <p:strVal val="visible"/>
                                      </p:to>
                                    </p:set>
                                    <p:anim calcmode="lin" valueType="num">
                                      <p:cBhvr>
                                        <p:cTn id="37" dur="2000" fill="hold"/>
                                        <p:tgtEl>
                                          <p:spTgt spid="7">
                                            <p:txEl>
                                              <p:pRg st="4" end="4"/>
                                            </p:txEl>
                                          </p:spTgt>
                                        </p:tgtEl>
                                        <p:attrNameLst>
                                          <p:attrName>ppt_w</p:attrName>
                                        </p:attrNameLst>
                                      </p:cBhvr>
                                      <p:tavLst>
                                        <p:tav tm="0">
                                          <p:val>
                                            <p:strVal val="#ppt_w*0.70"/>
                                          </p:val>
                                        </p:tav>
                                        <p:tav tm="100000">
                                          <p:val>
                                            <p:strVal val="#ppt_w"/>
                                          </p:val>
                                        </p:tav>
                                      </p:tavLst>
                                    </p:anim>
                                    <p:anim calcmode="lin" valueType="num">
                                      <p:cBhvr>
                                        <p:cTn id="38" dur="2000" fill="hold"/>
                                        <p:tgtEl>
                                          <p:spTgt spid="7">
                                            <p:txEl>
                                              <p:pRg st="4" end="4"/>
                                            </p:txEl>
                                          </p:spTgt>
                                        </p:tgtEl>
                                        <p:attrNameLst>
                                          <p:attrName>ppt_h</p:attrName>
                                        </p:attrNameLst>
                                      </p:cBhvr>
                                      <p:tavLst>
                                        <p:tav tm="0">
                                          <p:val>
                                            <p:strVal val="#ppt_h"/>
                                          </p:val>
                                        </p:tav>
                                        <p:tav tm="100000">
                                          <p:val>
                                            <p:strVal val="#ppt_h"/>
                                          </p:val>
                                        </p:tav>
                                      </p:tavLst>
                                    </p:anim>
                                    <p:animEffect transition="in" filter="fade">
                                      <p:cBhvr>
                                        <p:cTn id="39" dur="2000"/>
                                        <p:tgtEl>
                                          <p:spTgt spid="7">
                                            <p:txEl>
                                              <p:pRg st="4" end="4"/>
                                            </p:txEl>
                                          </p:spTgt>
                                        </p:tgtEl>
                                      </p:cBhvr>
                                    </p:animEffect>
                                  </p:childTnLst>
                                </p:cTn>
                              </p:par>
                            </p:childTnLst>
                          </p:cTn>
                        </p:par>
                        <p:par>
                          <p:cTn id="40" fill="hold">
                            <p:stCondLst>
                              <p:cond delay="12000"/>
                            </p:stCondLst>
                            <p:childTnLst>
                              <p:par>
                                <p:cTn id="41" presetID="55" presetClass="entr" presetSubtype="0" fill="hold" nodeType="afterEffect">
                                  <p:stCondLst>
                                    <p:cond delay="0"/>
                                  </p:stCondLst>
                                  <p:childTnLst>
                                    <p:set>
                                      <p:cBhvr>
                                        <p:cTn id="42" dur="1" fill="hold">
                                          <p:stCondLst>
                                            <p:cond delay="0"/>
                                          </p:stCondLst>
                                        </p:cTn>
                                        <p:tgtEl>
                                          <p:spTgt spid="7">
                                            <p:txEl>
                                              <p:pRg st="5" end="5"/>
                                            </p:txEl>
                                          </p:spTgt>
                                        </p:tgtEl>
                                        <p:attrNameLst>
                                          <p:attrName>style.visibility</p:attrName>
                                        </p:attrNameLst>
                                      </p:cBhvr>
                                      <p:to>
                                        <p:strVal val="visible"/>
                                      </p:to>
                                    </p:set>
                                    <p:anim calcmode="lin" valueType="num">
                                      <p:cBhvr>
                                        <p:cTn id="43" dur="2000" fill="hold"/>
                                        <p:tgtEl>
                                          <p:spTgt spid="7">
                                            <p:txEl>
                                              <p:pRg st="5" end="5"/>
                                            </p:txEl>
                                          </p:spTgt>
                                        </p:tgtEl>
                                        <p:attrNameLst>
                                          <p:attrName>ppt_w</p:attrName>
                                        </p:attrNameLst>
                                      </p:cBhvr>
                                      <p:tavLst>
                                        <p:tav tm="0">
                                          <p:val>
                                            <p:strVal val="#ppt_w*0.70"/>
                                          </p:val>
                                        </p:tav>
                                        <p:tav tm="100000">
                                          <p:val>
                                            <p:strVal val="#ppt_w"/>
                                          </p:val>
                                        </p:tav>
                                      </p:tavLst>
                                    </p:anim>
                                    <p:anim calcmode="lin" valueType="num">
                                      <p:cBhvr>
                                        <p:cTn id="44" dur="2000" fill="hold"/>
                                        <p:tgtEl>
                                          <p:spTgt spid="7">
                                            <p:txEl>
                                              <p:pRg st="5" end="5"/>
                                            </p:txEl>
                                          </p:spTgt>
                                        </p:tgtEl>
                                        <p:attrNameLst>
                                          <p:attrName>ppt_h</p:attrName>
                                        </p:attrNameLst>
                                      </p:cBhvr>
                                      <p:tavLst>
                                        <p:tav tm="0">
                                          <p:val>
                                            <p:strVal val="#ppt_h"/>
                                          </p:val>
                                        </p:tav>
                                        <p:tav tm="100000">
                                          <p:val>
                                            <p:strVal val="#ppt_h"/>
                                          </p:val>
                                        </p:tav>
                                      </p:tavLst>
                                    </p:anim>
                                    <p:animEffect transition="in" filter="fade">
                                      <p:cBhvr>
                                        <p:cTn id="45" dur="20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8000"/>
            <a:duotone>
              <a:schemeClr val="bg2">
                <a:shade val="3000"/>
                <a:satMod val="110000"/>
              </a:schemeClr>
              <a:schemeClr val="bg2">
                <a:tint val="60000"/>
                <a:satMod val="425000"/>
              </a:schemeClr>
            </a:duotone>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857232"/>
          </a:xfrm>
        </p:spPr>
        <p:txBody>
          <a:bodyPr/>
          <a:lstStyle/>
          <a:p>
            <a:r>
              <a:rPr lang="ru-RU" dirty="0" smtClean="0">
                <a:solidFill>
                  <a:schemeClr val="tx2">
                    <a:lumMod val="25000"/>
                  </a:schemeClr>
                </a:solidFill>
              </a:rPr>
              <a:t>О дружбе</a:t>
            </a:r>
            <a:endParaRPr lang="ru-RU" dirty="0">
              <a:solidFill>
                <a:schemeClr val="tx2">
                  <a:lumMod val="25000"/>
                </a:schemeClr>
              </a:solidFill>
            </a:endParaRPr>
          </a:p>
        </p:txBody>
      </p:sp>
      <p:sp>
        <p:nvSpPr>
          <p:cNvPr id="3" name="Содержимое 2"/>
          <p:cNvSpPr>
            <a:spLocks noGrp="1"/>
          </p:cNvSpPr>
          <p:nvPr>
            <p:ph idx="1"/>
          </p:nvPr>
        </p:nvSpPr>
        <p:spPr>
          <a:xfrm>
            <a:off x="0" y="928670"/>
            <a:ext cx="8929718" cy="5786478"/>
          </a:xfrm>
        </p:spPr>
        <p:txBody>
          <a:bodyPr>
            <a:normAutofit fontScale="92500" lnSpcReduction="10000"/>
          </a:bodyPr>
          <a:lstStyle/>
          <a:p>
            <a:r>
              <a:rPr lang="ru-RU" b="1" i="1" dirty="0" smtClean="0">
                <a:solidFill>
                  <a:schemeClr val="tx2">
                    <a:lumMod val="10000"/>
                  </a:schemeClr>
                </a:solidFill>
              </a:rPr>
              <a:t>Полезные друзья - это друг прямой, друг искренний и друг много слышавший. </a:t>
            </a:r>
          </a:p>
          <a:p>
            <a:r>
              <a:rPr lang="ru-RU" b="1" i="1" dirty="0" smtClean="0">
                <a:solidFill>
                  <a:schemeClr val="tx2">
                    <a:lumMod val="10000"/>
                  </a:schemeClr>
                </a:solidFill>
              </a:rPr>
              <a:t>Вредные друзья - это друг лицемерный, друг неискренний и друг болтливый.</a:t>
            </a:r>
            <a:endParaRPr lang="ru-RU" b="1" dirty="0" smtClean="0">
              <a:solidFill>
                <a:schemeClr val="tx2">
                  <a:lumMod val="10000"/>
                </a:schemeClr>
              </a:solidFill>
            </a:endParaRPr>
          </a:p>
          <a:p>
            <a:r>
              <a:rPr lang="ru-RU" b="1" dirty="0" smtClean="0">
                <a:solidFill>
                  <a:schemeClr val="tx2">
                    <a:lumMod val="10000"/>
                  </a:schemeClr>
                </a:solidFill>
              </a:rPr>
              <a:t>Когда пути неодинаковы, не составляют вместе планов</a:t>
            </a:r>
          </a:p>
          <a:p>
            <a:r>
              <a:rPr lang="ru-RU" b="1" dirty="0" smtClean="0">
                <a:solidFill>
                  <a:schemeClr val="accent6">
                    <a:lumMod val="50000"/>
                  </a:schemeClr>
                </a:solidFill>
              </a:rPr>
              <a:t>В отношениях с друзьями советуй им делать лишь то, что они способны сделать, и веди их к добру, не нарушая приличий, но не пытайся действовать там, где нет надежды на успех. Не ставь себя в унизительное положение. </a:t>
            </a:r>
          </a:p>
          <a:p>
            <a:r>
              <a:rPr lang="ru-RU" b="1" dirty="0" smtClean="0">
                <a:solidFill>
                  <a:schemeClr val="accent6">
                    <a:lumMod val="50000"/>
                  </a:schemeClr>
                </a:solidFill>
              </a:rPr>
              <a:t>Как можно иметь дело с человеком, которому нельзя доверять? Если в повозке нет оси, как можно в ней ездить?</a:t>
            </a:r>
          </a:p>
          <a:p>
            <a:endParaRPr lang="ru-RU" dirty="0" smtClean="0"/>
          </a:p>
          <a:p>
            <a:endParaRPr lang="ru-RU" dirty="0" smtClean="0"/>
          </a:p>
          <a:p>
            <a:endParaRPr lang="ru-RU" dirty="0" smtClean="0"/>
          </a:p>
          <a:p>
            <a:endParaRPr lang="ru-RU" dirty="0" smtClean="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000108"/>
          </a:xfrm>
        </p:spPr>
        <p:txBody>
          <a:bodyPr>
            <a:normAutofit/>
          </a:bodyPr>
          <a:lstStyle/>
          <a:p>
            <a:r>
              <a:rPr lang="ru-RU" sz="5400" dirty="0" smtClean="0">
                <a:solidFill>
                  <a:schemeClr val="accent2">
                    <a:lumMod val="75000"/>
                  </a:schemeClr>
                </a:solidFill>
              </a:rPr>
              <a:t>О государстве</a:t>
            </a:r>
            <a:endParaRPr lang="ru-RU" sz="5400" dirty="0">
              <a:solidFill>
                <a:schemeClr val="accent2">
                  <a:lumMod val="75000"/>
                </a:schemeClr>
              </a:solidFill>
            </a:endParaRPr>
          </a:p>
        </p:txBody>
      </p:sp>
      <p:sp>
        <p:nvSpPr>
          <p:cNvPr id="3" name="Содержимое 2"/>
          <p:cNvSpPr>
            <a:spLocks noGrp="1"/>
          </p:cNvSpPr>
          <p:nvPr>
            <p:ph idx="1"/>
          </p:nvPr>
        </p:nvSpPr>
        <p:spPr>
          <a:xfrm>
            <a:off x="0" y="1142984"/>
            <a:ext cx="9144000" cy="5715016"/>
          </a:xfrm>
        </p:spPr>
        <p:txBody>
          <a:bodyPr>
            <a:normAutofit fontScale="70000" lnSpcReduction="20000"/>
          </a:bodyPr>
          <a:lstStyle/>
          <a:p>
            <a:r>
              <a:rPr lang="ru-RU" sz="3000" b="1" dirty="0" smtClean="0">
                <a:solidFill>
                  <a:schemeClr val="bg1">
                    <a:lumMod val="85000"/>
                    <a:lumOff val="15000"/>
                  </a:schemeClr>
                </a:solidFill>
              </a:rPr>
              <a:t>Когда ведешь себя правильно, то за тобой пойдут и без приказа; когда же ведешь себя неправильно, то не послушают, хоть и прикажешь.</a:t>
            </a:r>
          </a:p>
          <a:p>
            <a:r>
              <a:rPr lang="ru-RU" sz="3000" b="1" dirty="0" smtClean="0">
                <a:solidFill>
                  <a:schemeClr val="bg1">
                    <a:lumMod val="85000"/>
                    <a:lumOff val="15000"/>
                  </a:schemeClr>
                </a:solidFill>
              </a:rPr>
              <a:t>Когда государство управляется согласно с разумом, постыдны бедность и нужда; когда государство не управляется согласно с разумом, то постыдны богатства и почести.</a:t>
            </a:r>
          </a:p>
          <a:p>
            <a:r>
              <a:rPr lang="ru-RU" sz="3000" b="1" dirty="0" smtClean="0">
                <a:solidFill>
                  <a:schemeClr val="accent2">
                    <a:lumMod val="50000"/>
                  </a:schemeClr>
                </a:solidFill>
              </a:rPr>
              <a:t>В стране, где есть порядок, будь смел и в действиях, и в речах. В стране, где нет порядка, будь смел в действиях, но осмотрителен в речах.</a:t>
            </a:r>
          </a:p>
          <a:p>
            <a:r>
              <a:rPr lang="ru-RU" sz="3000" b="1" dirty="0" smtClean="0">
                <a:solidFill>
                  <a:schemeClr val="bg1">
                    <a:lumMod val="85000"/>
                    <a:lumOff val="15000"/>
                  </a:schemeClr>
                </a:solidFill>
              </a:rPr>
              <a:t>Если совершенствуешь себя, то разве будет трудно управлять государством? Если же не можешь усовершенствовать себя, то как же сможешь усовершенствовать других людей?</a:t>
            </a:r>
          </a:p>
          <a:p>
            <a:r>
              <a:rPr lang="ru-RU" sz="3000" b="1" dirty="0" smtClean="0">
                <a:solidFill>
                  <a:schemeClr val="accent2">
                    <a:lumMod val="50000"/>
                  </a:schemeClr>
                </a:solidFill>
              </a:rPr>
              <a:t>Не беспокойся о том, что у тебя нет высокого чина. Беспокойся о том, достоин ли ты того, чтобы иметь высокий чин.</a:t>
            </a:r>
          </a:p>
          <a:p>
            <a:r>
              <a:rPr lang="ru-RU" sz="3000" b="1" dirty="0" smtClean="0">
                <a:solidFill>
                  <a:schemeClr val="accent2">
                    <a:lumMod val="50000"/>
                  </a:schemeClr>
                </a:solidFill>
              </a:rPr>
              <a:t> Не беспокойся о том, что не знают. Беспокойся о том, достоин ли ты того, чтобы тебя знали</a:t>
            </a:r>
          </a:p>
          <a:p>
            <a:r>
              <a:rPr lang="ru-RU" sz="3000" b="1" dirty="0" smtClean="0">
                <a:solidFill>
                  <a:schemeClr val="bg1">
                    <a:lumMod val="85000"/>
                    <a:lumOff val="15000"/>
                  </a:schemeClr>
                </a:solidFill>
              </a:rPr>
              <a:t>Кто ненавидит то, что лишено милосердия, тот проявляет милосердие.</a:t>
            </a:r>
          </a:p>
          <a:p>
            <a:r>
              <a:rPr lang="ru-RU" sz="3000" b="1" dirty="0" smtClean="0">
                <a:solidFill>
                  <a:schemeClr val="bg1">
                    <a:lumMod val="85000"/>
                    <a:lumOff val="15000"/>
                  </a:schemeClr>
                </a:solidFill>
              </a:rPr>
              <a:t>Кто полон милосердия, непременно обладает мужеством.</a:t>
            </a:r>
          </a:p>
          <a:p>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zzzZZZzzz\Рабочий стол\Светлана Юрьевна\Философия\Философия Китая\china-great-wall.jpg"/>
          <p:cNvPicPr>
            <a:picLocks noGrp="1" noChangeAspect="1" noChangeArrowheads="1"/>
          </p:cNvPicPr>
          <p:nvPr>
            <p:ph idx="1"/>
          </p:nvPr>
        </p:nvPicPr>
        <p:blipFill>
          <a:blip r:embed="rId2"/>
          <a:srcRect/>
          <a:stretch>
            <a:fillRect/>
          </a:stretch>
        </p:blipFill>
        <p:spPr bwMode="auto">
          <a:xfrm>
            <a:off x="0" y="766689"/>
            <a:ext cx="9144000" cy="6091311"/>
          </a:xfrm>
          <a:prstGeom prst="rect">
            <a:avLst/>
          </a:prstGeom>
          <a:noFill/>
        </p:spPr>
      </p:pic>
      <p:sp>
        <p:nvSpPr>
          <p:cNvPr id="2" name="Заголовок 1"/>
          <p:cNvSpPr>
            <a:spLocks noGrp="1"/>
          </p:cNvSpPr>
          <p:nvPr>
            <p:ph type="title"/>
          </p:nvPr>
        </p:nvSpPr>
        <p:spPr>
          <a:xfrm>
            <a:off x="-142908" y="0"/>
            <a:ext cx="9286908" cy="1417638"/>
          </a:xfrm>
        </p:spPr>
        <p:txBody>
          <a:bodyPr>
            <a:noAutofit/>
          </a:bodyPr>
          <a:lstStyle/>
          <a:p>
            <a:pPr>
              <a:spcBef>
                <a:spcPts val="600"/>
              </a:spcBef>
            </a:pPr>
            <a:r>
              <a:rPr lang="ru-RU" sz="3400" dirty="0" smtClean="0">
                <a:solidFill>
                  <a:schemeClr val="accent1">
                    <a:lumMod val="75000"/>
                  </a:schemeClr>
                </a:solidFill>
              </a:rPr>
              <a:t>Человек способен сделать путь великим, но великим  человека  делает  путь.</a:t>
            </a:r>
            <a:endParaRPr lang="ru-RU" sz="32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643998" cy="1142984"/>
          </a:xfrm>
        </p:spPr>
        <p:txBody>
          <a:bodyPr/>
          <a:lstStyle/>
          <a:p>
            <a:r>
              <a:rPr lang="ru-RU" sz="5400" dirty="0" smtClean="0">
                <a:solidFill>
                  <a:schemeClr val="accent6">
                    <a:lumMod val="60000"/>
                    <a:lumOff val="40000"/>
                  </a:schemeClr>
                </a:solidFill>
              </a:rPr>
              <a:t>О нравственности</a:t>
            </a:r>
            <a:endParaRPr lang="ru-RU" sz="5400" dirty="0">
              <a:solidFill>
                <a:schemeClr val="accent6">
                  <a:lumMod val="60000"/>
                  <a:lumOff val="40000"/>
                </a:schemeClr>
              </a:solidFill>
            </a:endParaRPr>
          </a:p>
        </p:txBody>
      </p:sp>
      <p:sp>
        <p:nvSpPr>
          <p:cNvPr id="3" name="Содержимое 2"/>
          <p:cNvSpPr>
            <a:spLocks noGrp="1"/>
          </p:cNvSpPr>
          <p:nvPr>
            <p:ph idx="1"/>
          </p:nvPr>
        </p:nvSpPr>
        <p:spPr>
          <a:xfrm>
            <a:off x="142844" y="1142984"/>
            <a:ext cx="8858312" cy="5715016"/>
          </a:xfrm>
        </p:spPr>
        <p:txBody>
          <a:bodyPr>
            <a:normAutofit fontScale="62500" lnSpcReduction="20000"/>
          </a:bodyPr>
          <a:lstStyle/>
          <a:p>
            <a:r>
              <a:rPr lang="ru-RU" b="1" dirty="0" smtClean="0">
                <a:solidFill>
                  <a:schemeClr val="bg1">
                    <a:lumMod val="85000"/>
                    <a:lumOff val="15000"/>
                  </a:schemeClr>
                </a:solidFill>
              </a:rPr>
              <a:t>Добродетель не останется в одиночестве. У нее обязательно найдутся соседи.</a:t>
            </a:r>
          </a:p>
          <a:p>
            <a:r>
              <a:rPr lang="ru-RU" b="1" dirty="0" smtClean="0">
                <a:solidFill>
                  <a:schemeClr val="bg1">
                    <a:lumMod val="85000"/>
                    <a:lumOff val="15000"/>
                  </a:schemeClr>
                </a:solidFill>
              </a:rPr>
              <a:t>Доброта дает возможность повелевать людьми.</a:t>
            </a:r>
          </a:p>
          <a:p>
            <a:r>
              <a:rPr lang="ru-RU" b="1" dirty="0" smtClean="0">
                <a:solidFill>
                  <a:schemeClr val="bg1">
                    <a:lumMod val="85000"/>
                    <a:lumOff val="15000"/>
                  </a:schemeClr>
                </a:solidFill>
              </a:rPr>
              <a:t>Не имей друзей, которые бы уступали тебе в моральном отношении.</a:t>
            </a:r>
          </a:p>
          <a:p>
            <a:r>
              <a:rPr lang="ru-RU" b="1" dirty="0" smtClean="0">
                <a:solidFill>
                  <a:schemeClr val="bg1">
                    <a:lumMod val="85000"/>
                    <a:lumOff val="15000"/>
                  </a:schemeClr>
                </a:solidFill>
              </a:rPr>
              <a:t>Когда ясно, в чем заключается истинная нравственность, то и все остальное будет ясно.</a:t>
            </a:r>
          </a:p>
          <a:p>
            <a:r>
              <a:rPr lang="ru-RU" b="1" dirty="0" smtClean="0">
                <a:solidFill>
                  <a:schemeClr val="bg1">
                    <a:lumMod val="85000"/>
                    <a:lumOff val="15000"/>
                  </a:schemeClr>
                </a:solidFill>
              </a:rPr>
              <a:t>Красивые речи вредят морали. Когда нет желания заниматься малыми делами, это вредит большим замыслам.</a:t>
            </a:r>
          </a:p>
          <a:p>
            <a:r>
              <a:rPr lang="ru-RU" b="1" dirty="0" smtClean="0">
                <a:solidFill>
                  <a:schemeClr val="bg1">
                    <a:lumMod val="85000"/>
                    <a:lumOff val="15000"/>
                  </a:schemeClr>
                </a:solidFill>
              </a:rPr>
              <a:t>Кто распространяет слухи, тот отбросил добродетель.</a:t>
            </a:r>
          </a:p>
          <a:p>
            <a:r>
              <a:rPr lang="ru-RU" b="1" dirty="0" smtClean="0">
                <a:solidFill>
                  <a:schemeClr val="bg1">
                    <a:lumMod val="85000"/>
                    <a:lumOff val="15000"/>
                  </a:schemeClr>
                </a:solidFill>
              </a:rPr>
              <a:t>Когда исходят лишь из выгоды, то множат злобу.</a:t>
            </a:r>
          </a:p>
          <a:p>
            <a:r>
              <a:rPr lang="ru-RU" b="1" dirty="0" smtClean="0">
                <a:solidFill>
                  <a:schemeClr val="bg1">
                    <a:lumMod val="85000"/>
                    <a:lumOff val="15000"/>
                  </a:schemeClr>
                </a:solidFill>
              </a:rPr>
              <a:t>Молчание </a:t>
            </a:r>
            <a:r>
              <a:rPr lang="ru-RU" b="1" dirty="0" smtClean="0">
                <a:solidFill>
                  <a:schemeClr val="bg1">
                    <a:lumMod val="85000"/>
                    <a:lumOff val="15000"/>
                  </a:schemeClr>
                </a:solidFill>
              </a:rPr>
              <a:t>- верный друг, который никогда не изменит.</a:t>
            </a:r>
          </a:p>
          <a:p>
            <a:r>
              <a:rPr lang="ru-RU" b="1" dirty="0" smtClean="0">
                <a:solidFill>
                  <a:schemeClr val="bg1">
                    <a:lumMod val="85000"/>
                    <a:lumOff val="15000"/>
                  </a:schemeClr>
                </a:solidFill>
              </a:rPr>
              <a:t>Мудрец стыдится своих недостатков, но не стыдиться исправить их.</a:t>
            </a:r>
          </a:p>
          <a:p>
            <a:r>
              <a:rPr lang="ru-RU" b="1" dirty="0" smtClean="0">
                <a:solidFill>
                  <a:schemeClr val="bg1">
                    <a:lumMod val="85000"/>
                    <a:lumOff val="15000"/>
                  </a:schemeClr>
                </a:solidFill>
              </a:rPr>
              <a:t>Мудрый не знает волнений, человечный не знает забот, смелый не знает страха.</a:t>
            </a:r>
          </a:p>
          <a:p>
            <a:r>
              <a:rPr lang="ru-RU" b="1" dirty="0" smtClean="0">
                <a:solidFill>
                  <a:schemeClr val="bg1">
                    <a:lumMod val="85000"/>
                    <a:lumOff val="15000"/>
                  </a:schemeClr>
                </a:solidFill>
              </a:rPr>
              <a:t>Мудрый человек не делает другим того, чего он не желает, чтоб ему сделали.</a:t>
            </a:r>
          </a:p>
          <a:p>
            <a:r>
              <a:rPr lang="ru-RU" b="1" dirty="0" smtClean="0">
                <a:solidFill>
                  <a:schemeClr val="bg1">
                    <a:lumMod val="85000"/>
                    <a:lumOff val="15000"/>
                  </a:schemeClr>
                </a:solidFill>
              </a:rPr>
              <a:t>Мы доверяем своим глазам - но и им нельзя верить; мы полагаемся на свое сердце - но и на него не стоит полагаться. Запомните же ученики: поистине не легко познать человека!</a:t>
            </a:r>
          </a:p>
          <a:p>
            <a:r>
              <a:rPr lang="ru-RU" b="1" dirty="0" smtClean="0">
                <a:solidFill>
                  <a:schemeClr val="bg1">
                    <a:lumMod val="85000"/>
                    <a:lumOff val="15000"/>
                  </a:schemeClr>
                </a:solidFill>
              </a:rPr>
              <a:t>Не </a:t>
            </a:r>
            <a:r>
              <a:rPr lang="ru-RU" b="1" dirty="0" smtClean="0">
                <a:solidFill>
                  <a:schemeClr val="bg1">
                    <a:lumMod val="85000"/>
                    <a:lumOff val="15000"/>
                  </a:schemeClr>
                </a:solidFill>
              </a:rPr>
              <a:t>говорить с человеком, с которым можно говорить, значит потерять человека; говорить с человеком, с которым нельзя говорить, значит терять слова. Умный человек не теряет человека и не теряет слов.</a:t>
            </a:r>
          </a:p>
          <a:p>
            <a:r>
              <a:rPr lang="ru-RU" b="1" dirty="0" smtClean="0">
                <a:solidFill>
                  <a:schemeClr val="bg1">
                    <a:lumMod val="85000"/>
                    <a:lumOff val="15000"/>
                  </a:schemeClr>
                </a:solidFill>
              </a:rPr>
              <a:t>Не огорчаюсь, если люди меня не понимают, - огорчаюсь, если я не понимаю людей.</a:t>
            </a:r>
          </a:p>
          <a:p>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00108"/>
          </a:xfrm>
        </p:spPr>
        <p:txBody>
          <a:bodyPr/>
          <a:lstStyle/>
          <a:p>
            <a:r>
              <a:rPr lang="ru-RU" dirty="0" smtClean="0">
                <a:solidFill>
                  <a:schemeClr val="accent5">
                    <a:lumMod val="40000"/>
                    <a:lumOff val="60000"/>
                  </a:schemeClr>
                </a:solidFill>
              </a:rPr>
              <a:t> </a:t>
            </a:r>
            <a:r>
              <a:rPr lang="ru-RU" sz="5400" dirty="0" smtClean="0">
                <a:solidFill>
                  <a:schemeClr val="bg1">
                    <a:lumMod val="85000"/>
                    <a:lumOff val="15000"/>
                  </a:schemeClr>
                </a:solidFill>
              </a:rPr>
              <a:t>О  знании</a:t>
            </a:r>
            <a:endParaRPr lang="ru-RU" sz="5400" dirty="0">
              <a:solidFill>
                <a:schemeClr val="bg1">
                  <a:lumMod val="85000"/>
                  <a:lumOff val="15000"/>
                </a:schemeClr>
              </a:solidFill>
            </a:endParaRPr>
          </a:p>
        </p:txBody>
      </p:sp>
      <p:sp>
        <p:nvSpPr>
          <p:cNvPr id="3" name="Содержимое 2"/>
          <p:cNvSpPr>
            <a:spLocks noGrp="1"/>
          </p:cNvSpPr>
          <p:nvPr>
            <p:ph idx="1"/>
          </p:nvPr>
        </p:nvSpPr>
        <p:spPr>
          <a:xfrm>
            <a:off x="0" y="1071546"/>
            <a:ext cx="9144000" cy="6072230"/>
          </a:xfrm>
        </p:spPr>
        <p:txBody>
          <a:bodyPr>
            <a:normAutofit fontScale="85000" lnSpcReduction="20000"/>
          </a:bodyPr>
          <a:lstStyle/>
          <a:p>
            <a:r>
              <a:rPr lang="ru-RU" b="1" i="1" dirty="0" smtClean="0">
                <a:solidFill>
                  <a:schemeClr val="bg1">
                    <a:lumMod val="85000"/>
                    <a:lumOff val="15000"/>
                  </a:schemeClr>
                </a:solidFill>
              </a:rPr>
              <a:t>Тот, кто учится не размышляя, впадет в заблуждение. Тот, кто размышляет, не желая учиться, окажется в затруднении.</a:t>
            </a:r>
            <a:endParaRPr lang="ru-RU" b="1" dirty="0" smtClean="0">
              <a:solidFill>
                <a:schemeClr val="bg1">
                  <a:lumMod val="85000"/>
                  <a:lumOff val="15000"/>
                </a:schemeClr>
              </a:solidFill>
            </a:endParaRPr>
          </a:p>
          <a:p>
            <a:r>
              <a:rPr lang="ru-RU" b="1" dirty="0" smtClean="0">
                <a:solidFill>
                  <a:schemeClr val="bg1">
                    <a:lumMod val="85000"/>
                    <a:lumOff val="15000"/>
                  </a:schemeClr>
                </a:solidFill>
              </a:rPr>
              <a:t>Народ можно принудить к послушанию, но его нельзя принудить к знанию.</a:t>
            </a:r>
          </a:p>
          <a:p>
            <a:r>
              <a:rPr lang="ru-RU" b="1" dirty="0" smtClean="0">
                <a:solidFill>
                  <a:schemeClr val="bg1">
                    <a:lumMod val="85000"/>
                    <a:lumOff val="15000"/>
                  </a:schemeClr>
                </a:solidFill>
              </a:rPr>
              <a:t>Блажен, кто ничего не знает: он не рискует быть непонятым.</a:t>
            </a:r>
          </a:p>
          <a:p>
            <a:r>
              <a:rPr lang="ru-RU" b="1" dirty="0" smtClean="0">
                <a:solidFill>
                  <a:schemeClr val="bg1">
                    <a:lumMod val="85000"/>
                    <a:lumOff val="15000"/>
                  </a:schemeClr>
                </a:solidFill>
              </a:rPr>
              <a:t>К молодым людям нельзя относиться с высока. Очень может быть, что, повзрослев, они станут выдающимися мужами. Только тот, кто ничего не достиг, дожив до сорока или пятидесяти лет, не заслуживает уважения.</a:t>
            </a:r>
          </a:p>
          <a:p>
            <a:r>
              <a:rPr lang="ru-RU" b="1" i="1" dirty="0" smtClean="0">
                <a:solidFill>
                  <a:schemeClr val="bg1">
                    <a:lumMod val="85000"/>
                    <a:lumOff val="15000"/>
                  </a:schemeClr>
                </a:solidFill>
              </a:rPr>
              <a:t>Давай наставления только тому, кто ищет знаний, обнаружив свое невежество. Оказывай помощь только тому, кто не умеет внятно высказать свои заветные думы. Обучай только того, кто способен, узнав про один угол квадрата, представить себе остальные три.</a:t>
            </a:r>
          </a:p>
          <a:p>
            <a:r>
              <a:rPr lang="ru-RU" b="1" dirty="0" smtClean="0">
                <a:solidFill>
                  <a:schemeClr val="bg1">
                    <a:lumMod val="85000"/>
                    <a:lumOff val="15000"/>
                  </a:schemeClr>
                </a:solidFill>
              </a:rPr>
              <a:t>Кто постигает новое, лелея старое, тот может быть учителем.</a:t>
            </a:r>
          </a:p>
          <a:p>
            <a:endParaRPr lang="ru-RU" dirty="0" smtClean="0"/>
          </a:p>
          <a:p>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260648"/>
            <a:ext cx="8856984" cy="6264696"/>
          </a:xfrm>
        </p:spPr>
        <p:txBody>
          <a:bodyPr>
            <a:normAutofit/>
          </a:bodyPr>
          <a:lstStyle/>
          <a:p>
            <a:r>
              <a:rPr lang="ru-RU" sz="3200" dirty="0" smtClean="0">
                <a:solidFill>
                  <a:schemeClr val="bg1">
                    <a:lumMod val="85000"/>
                    <a:lumOff val="15000"/>
                  </a:schemeClr>
                </a:solidFill>
              </a:rPr>
              <a:t>Если в человеке естество затмит воспитанность, получится дикарь, а если воспитанность затмит естество, получится знаток писаний. Лишь тот, в ком естество и воспитанность пребывают в равновесии, может считаться достойным человеком.</a:t>
            </a:r>
            <a:r>
              <a:rPr lang="ru-RU" sz="3200" i="1" dirty="0" smtClean="0">
                <a:solidFill>
                  <a:schemeClr val="bg1">
                    <a:lumMod val="85000"/>
                    <a:lumOff val="15000"/>
                  </a:schemeClr>
                </a:solidFill>
              </a:rPr>
              <a:t> </a:t>
            </a:r>
          </a:p>
          <a:p>
            <a:r>
              <a:rPr lang="ru-RU" sz="3200" i="1" dirty="0" smtClean="0">
                <a:solidFill>
                  <a:schemeClr val="bg1">
                    <a:lumMod val="85000"/>
                    <a:lumOff val="15000"/>
                  </a:schemeClr>
                </a:solidFill>
              </a:rPr>
              <a:t>Воистину, на свете есть и травы, не дающие цветов, и цветы, не дающие плодов!</a:t>
            </a:r>
            <a:endParaRPr lang="ru-RU" sz="3200" dirty="0" smtClean="0">
              <a:solidFill>
                <a:schemeClr val="bg1">
                  <a:lumMod val="85000"/>
                  <a:lumOff val="15000"/>
                </a:schemeClr>
              </a:solidFill>
            </a:endParaRPr>
          </a:p>
          <a:p>
            <a:r>
              <a:rPr lang="ru-RU" sz="3200" dirty="0" smtClean="0">
                <a:solidFill>
                  <a:schemeClr val="bg1">
                    <a:lumMod val="85000"/>
                    <a:lumOff val="15000"/>
                  </a:schemeClr>
                </a:solidFill>
              </a:rPr>
              <a:t>Жаловаться на неприятную вещь - это удваивать зло; смеяться над ней - это уничтожить его.</a:t>
            </a:r>
          </a:p>
          <a:p>
            <a:endParaRPr lang="ru-RU" sz="3200" dirty="0" smtClean="0">
              <a:solidFill>
                <a:schemeClr val="bg1">
                  <a:lumMod val="85000"/>
                  <a:lumOff val="15000"/>
                </a:schemeClr>
              </a:solidFill>
            </a:endParaRPr>
          </a:p>
          <a:p>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68478"/>
          </a:xfrm>
        </p:spPr>
        <p:txBody>
          <a:bodyPr>
            <a:normAutofit/>
          </a:bodyPr>
          <a:lstStyle/>
          <a:p>
            <a:endParaRPr lang="ru-RU" dirty="0"/>
          </a:p>
        </p:txBody>
      </p:sp>
      <p:pic>
        <p:nvPicPr>
          <p:cNvPr id="4" name="Picture 2" descr="C:\Documents and Settings\zzzZZZzzz\Рабочий стол\Светлана Юрьевна\Философия\Философия Китая\конф.jpg"/>
          <p:cNvPicPr>
            <a:picLocks noGrp="1" noChangeAspect="1" noChangeArrowheads="1"/>
          </p:cNvPicPr>
          <p:nvPr>
            <p:ph idx="1"/>
          </p:nvPr>
        </p:nvPicPr>
        <p:blipFill>
          <a:blip r:embed="rId2"/>
          <a:srcRect/>
          <a:stretch>
            <a:fillRect/>
          </a:stretch>
        </p:blipFill>
        <p:spPr bwMode="auto">
          <a:xfrm>
            <a:off x="117927" y="642918"/>
            <a:ext cx="8878688" cy="6215082"/>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116632"/>
            <a:ext cx="8928992" cy="6624736"/>
          </a:xfrm>
        </p:spPr>
        <p:txBody>
          <a:bodyPr>
            <a:normAutofit fontScale="92500" lnSpcReduction="20000"/>
          </a:bodyPr>
          <a:lstStyle/>
          <a:p>
            <a:r>
              <a:rPr lang="ru-RU" sz="3000" b="1" i="1" dirty="0" smtClean="0">
                <a:solidFill>
                  <a:schemeClr val="bg1">
                    <a:lumMod val="85000"/>
                    <a:lumOff val="15000"/>
                  </a:schemeClr>
                </a:solidFill>
              </a:rPr>
              <a:t>При встрече с достойным человеком думай о том, как сравняться с ним. Встречаясь с низким человеком, присматривайся к самому себе и сам себя суди.</a:t>
            </a:r>
            <a:endParaRPr lang="ru-RU" sz="3000" b="1" dirty="0" smtClean="0">
              <a:solidFill>
                <a:schemeClr val="bg1">
                  <a:lumMod val="85000"/>
                  <a:lumOff val="15000"/>
                </a:schemeClr>
              </a:solidFill>
            </a:endParaRPr>
          </a:p>
          <a:p>
            <a:r>
              <a:rPr lang="ru-RU" sz="3000" b="1" i="1" dirty="0" smtClean="0">
                <a:solidFill>
                  <a:schemeClr val="bg1">
                    <a:lumMod val="85000"/>
                    <a:lumOff val="15000"/>
                  </a:schemeClr>
                </a:solidFill>
              </a:rPr>
              <a:t>Победа - это поражение. Не познав судьбы, нельзя стать благородным мужем. Не познав должного, нельзя обрести опору в жизни. Не научившись понимать истинный смысл слов, нельзя знать людей.</a:t>
            </a:r>
            <a:endParaRPr lang="ru-RU" sz="3000" b="1" dirty="0" smtClean="0">
              <a:solidFill>
                <a:schemeClr val="bg1">
                  <a:lumMod val="85000"/>
                  <a:lumOff val="15000"/>
                </a:schemeClr>
              </a:solidFill>
            </a:endParaRPr>
          </a:p>
          <a:p>
            <a:r>
              <a:rPr lang="ru-RU" sz="3000" b="1" i="1" dirty="0" smtClean="0">
                <a:solidFill>
                  <a:schemeClr val="bg1">
                    <a:lumMod val="85000"/>
                    <a:lumOff val="15000"/>
                  </a:schemeClr>
                </a:solidFill>
              </a:rPr>
              <a:t>Не поговорить с человеком, который достоин разговора, значит потерять человека. А говорить с человеком, который разговора не достоин, - значит терять слова. Мудрый не теряет ни людей, ни слов.</a:t>
            </a:r>
            <a:endParaRPr lang="ru-RU" sz="3000" b="1" dirty="0" smtClean="0">
              <a:solidFill>
                <a:schemeClr val="bg1">
                  <a:lumMod val="85000"/>
                  <a:lumOff val="15000"/>
                </a:schemeClr>
              </a:solidFill>
            </a:endParaRPr>
          </a:p>
          <a:p>
            <a:r>
              <a:rPr lang="ru-RU" sz="3000" b="1" i="1" dirty="0" smtClean="0">
                <a:solidFill>
                  <a:schemeClr val="bg1">
                    <a:lumMod val="85000"/>
                    <a:lumOff val="15000"/>
                  </a:schemeClr>
                </a:solidFill>
              </a:rPr>
              <a:t>Не огорчаюсь, если люди меня не понимают, огорчаюсь, если я не понимаю людей. </a:t>
            </a:r>
            <a:endParaRPr lang="ru-RU" sz="3000" b="1" dirty="0" smtClean="0">
              <a:solidFill>
                <a:schemeClr val="bg1">
                  <a:lumMod val="85000"/>
                  <a:lumOff val="15000"/>
                </a:schemeClr>
              </a:solidFill>
            </a:endParaRPr>
          </a:p>
          <a:p>
            <a:r>
              <a:rPr lang="ru-RU" sz="3000" b="1" i="1" dirty="0" smtClean="0">
                <a:solidFill>
                  <a:schemeClr val="bg1">
                    <a:lumMod val="85000"/>
                    <a:lumOff val="15000"/>
                  </a:schemeClr>
                </a:solidFill>
              </a:rPr>
              <a:t>Не </a:t>
            </a:r>
            <a:r>
              <a:rPr lang="ru-RU" sz="3000" b="1" i="1" dirty="0" smtClean="0">
                <a:solidFill>
                  <a:schemeClr val="bg1">
                    <a:lumMod val="85000"/>
                    <a:lumOff val="15000"/>
                  </a:schemeClr>
                </a:solidFill>
              </a:rPr>
              <a:t>меняются только самые мудрые и самые глупые</a:t>
            </a:r>
            <a:r>
              <a:rPr lang="ru-RU" sz="3000" b="1" i="1" dirty="0" smtClean="0">
                <a:solidFill>
                  <a:schemeClr val="bg1">
                    <a:lumMod val="85000"/>
                    <a:lumOff val="15000"/>
                  </a:schemeClr>
                </a:solidFill>
              </a:rPr>
              <a:t>.</a:t>
            </a:r>
            <a:r>
              <a:rPr lang="ru-RU" sz="3000" b="1" i="1" dirty="0" smtClean="0">
                <a:solidFill>
                  <a:schemeClr val="bg1">
                    <a:lumMod val="85000"/>
                    <a:lumOff val="15000"/>
                  </a:schemeClr>
                </a:solidFill>
              </a:rPr>
              <a:t> </a:t>
            </a:r>
            <a:endParaRPr lang="ru-RU" sz="3000" b="1" dirty="0" smtClean="0">
              <a:solidFill>
                <a:schemeClr val="bg1">
                  <a:lumMod val="85000"/>
                  <a:lumOff val="15000"/>
                </a:schemeClr>
              </a:solidFill>
            </a:endParaRPr>
          </a:p>
          <a:p>
            <a:endParaRPr lang="ru-R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233264"/>
            <a:ext cx="8856984" cy="6624736"/>
          </a:xfrm>
        </p:spPr>
        <p:txBody>
          <a:bodyPr>
            <a:normAutofit/>
          </a:bodyPr>
          <a:lstStyle/>
          <a:p>
            <a:r>
              <a:rPr lang="ru-RU" sz="3000" b="1" dirty="0" smtClean="0">
                <a:solidFill>
                  <a:schemeClr val="bg1">
                    <a:lumMod val="85000"/>
                    <a:lumOff val="15000"/>
                  </a:schemeClr>
                </a:solidFill>
              </a:rPr>
              <a:t>Прекрасно там, где пребывает милосердие. </a:t>
            </a:r>
            <a:r>
              <a:rPr lang="ru-RU" sz="3000" b="1" dirty="0" smtClean="0">
                <a:solidFill>
                  <a:schemeClr val="bg1">
                    <a:lumMod val="85000"/>
                    <a:lumOff val="15000"/>
                  </a:schemeClr>
                </a:solidFill>
              </a:rPr>
              <a:t>                 Разве </a:t>
            </a:r>
            <a:r>
              <a:rPr lang="ru-RU" sz="3000" b="1" dirty="0" smtClean="0">
                <a:solidFill>
                  <a:schemeClr val="bg1">
                    <a:lumMod val="85000"/>
                    <a:lumOff val="15000"/>
                  </a:schemeClr>
                </a:solidFill>
              </a:rPr>
              <a:t>можно достичь мудрости, если не жить в его краях?</a:t>
            </a:r>
          </a:p>
          <a:p>
            <a:r>
              <a:rPr lang="ru-RU" sz="3000" b="1" dirty="0" smtClean="0">
                <a:solidFill>
                  <a:schemeClr val="bg1">
                    <a:lumMod val="85000"/>
                    <a:lumOff val="15000"/>
                  </a:schemeClr>
                </a:solidFill>
              </a:rPr>
              <a:t>При виде достойного человека думай о том, чтобы сравняться с ним, а при виде недостойного исследуй самого себя (из опасения, как бы у тебя не было таких же недостатков).</a:t>
            </a:r>
          </a:p>
          <a:p>
            <a:r>
              <a:rPr lang="ru-RU" sz="3000" b="1" dirty="0" smtClean="0">
                <a:solidFill>
                  <a:schemeClr val="bg1">
                    <a:lumMod val="85000"/>
                    <a:lumOff val="15000"/>
                  </a:schemeClr>
                </a:solidFill>
              </a:rPr>
              <a:t>Работай над очищением твоих мыслей. Если у тебя не будет дурных мыслей, не будет и дурных поступков.</a:t>
            </a:r>
          </a:p>
          <a:p>
            <a:r>
              <a:rPr lang="ru-RU" sz="3000" b="1" dirty="0" smtClean="0">
                <a:solidFill>
                  <a:schemeClr val="bg1">
                    <a:lumMod val="85000"/>
                    <a:lumOff val="15000"/>
                  </a:schemeClr>
                </a:solidFill>
              </a:rPr>
              <a:t>Мудрый не знает волнений, человечный не знает забот, смелый не знает страха.</a:t>
            </a:r>
          </a:p>
          <a:p>
            <a:endParaRPr lang="ru-RU"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471" y="260648"/>
            <a:ext cx="9144000" cy="6480720"/>
          </a:xfrm>
        </p:spPr>
        <p:txBody>
          <a:bodyPr>
            <a:normAutofit fontScale="85000" lnSpcReduction="20000"/>
          </a:bodyPr>
          <a:lstStyle/>
          <a:p>
            <a:r>
              <a:rPr lang="ru-RU" sz="4100" dirty="0" smtClean="0">
                <a:solidFill>
                  <a:schemeClr val="bg1">
                    <a:lumMod val="85000"/>
                    <a:lumOff val="15000"/>
                  </a:schemeClr>
                </a:solidFill>
              </a:rPr>
              <a:t>Не жалуйтесь по поводу того, что на крыше соседа лежит снег, если ваш собственный порог не очищен. </a:t>
            </a:r>
          </a:p>
          <a:p>
            <a:r>
              <a:rPr lang="ru-RU" sz="4100" dirty="0" smtClean="0">
                <a:solidFill>
                  <a:schemeClr val="bg1">
                    <a:lumMod val="85000"/>
                    <a:lumOff val="15000"/>
                  </a:schemeClr>
                </a:solidFill>
              </a:rPr>
              <a:t>Легче зажечь одну маленькую свечу, чем клясть темноту.</a:t>
            </a:r>
          </a:p>
          <a:p>
            <a:r>
              <a:rPr lang="ru-RU" sz="4100" i="1" dirty="0" smtClean="0">
                <a:solidFill>
                  <a:schemeClr val="bg1">
                    <a:lumMod val="85000"/>
                    <a:lumOff val="15000"/>
                  </a:schemeClr>
                </a:solidFill>
              </a:rPr>
              <a:t>Того, кто не задумывается о далеких трудностях, непременно поджидают близкие неприятности. </a:t>
            </a:r>
          </a:p>
          <a:p>
            <a:r>
              <a:rPr lang="ru-RU" sz="4100" dirty="0" smtClean="0">
                <a:solidFill>
                  <a:schemeClr val="bg1">
                    <a:lumMod val="85000"/>
                    <a:lumOff val="15000"/>
                  </a:schemeClr>
                </a:solidFill>
              </a:rPr>
              <a:t>Как мы можем знать, что такое смерть, когда мы не знаем еще, что такое жизнь?</a:t>
            </a:r>
            <a:r>
              <a:rPr lang="ru-RU" sz="4100" i="1" dirty="0" smtClean="0">
                <a:solidFill>
                  <a:schemeClr val="bg1">
                    <a:lumMod val="85000"/>
                    <a:lumOff val="15000"/>
                  </a:schemeClr>
                </a:solidFill>
              </a:rPr>
              <a:t> </a:t>
            </a:r>
          </a:p>
          <a:p>
            <a:r>
              <a:rPr lang="ru-RU" sz="4100" i="1" dirty="0" smtClean="0">
                <a:solidFill>
                  <a:schemeClr val="bg1">
                    <a:lumMod val="85000"/>
                    <a:lumOff val="15000"/>
                  </a:schemeClr>
                </a:solidFill>
              </a:rPr>
              <a:t>Выберите себе работу по душе, и вам не придется работать ни одного дня в своей жизни. </a:t>
            </a:r>
            <a:endParaRPr lang="ru-RU" sz="4100" dirty="0" smtClean="0">
              <a:solidFill>
                <a:schemeClr val="bg1">
                  <a:lumMod val="85000"/>
                  <a:lumOff val="15000"/>
                </a:schemeClr>
              </a:solidFill>
            </a:endParaRPr>
          </a:p>
          <a:p>
            <a:endParaRPr lang="ru-RU" sz="4100" dirty="0" smtClean="0"/>
          </a:p>
          <a:p>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0"/>
            <a:ext cx="5000628" cy="1714488"/>
          </a:xfrm>
        </p:spPr>
        <p:txBody>
          <a:bodyPr>
            <a:normAutofit fontScale="90000"/>
          </a:bodyPr>
          <a:lstStyle/>
          <a:p>
            <a:pPr algn="ctr"/>
            <a:r>
              <a:rPr lang="ru-RU" sz="6000" dirty="0" smtClean="0">
                <a:solidFill>
                  <a:schemeClr val="accent2">
                    <a:lumMod val="50000"/>
                  </a:schemeClr>
                </a:solidFill>
              </a:rPr>
              <a:t>ДАОСИЗМ</a:t>
            </a:r>
            <a:br>
              <a:rPr lang="ru-RU" sz="6000" dirty="0" smtClean="0">
                <a:solidFill>
                  <a:schemeClr val="accent2">
                    <a:lumMod val="50000"/>
                  </a:schemeClr>
                </a:solidFill>
              </a:rPr>
            </a:br>
            <a:r>
              <a:rPr lang="en-US" sz="6000" dirty="0" smtClean="0">
                <a:solidFill>
                  <a:schemeClr val="accent2">
                    <a:lumMod val="50000"/>
                  </a:schemeClr>
                </a:solidFill>
              </a:rPr>
              <a:t>(TAOSISM)</a:t>
            </a:r>
            <a:endParaRPr lang="ru-RU" sz="6000" dirty="0">
              <a:solidFill>
                <a:schemeClr val="accent2">
                  <a:lumMod val="50000"/>
                </a:schemeClr>
              </a:solidFill>
            </a:endParaRPr>
          </a:p>
        </p:txBody>
      </p:sp>
      <p:sp>
        <p:nvSpPr>
          <p:cNvPr id="6" name="Текст 5"/>
          <p:cNvSpPr>
            <a:spLocks noGrp="1"/>
          </p:cNvSpPr>
          <p:nvPr>
            <p:ph type="body" idx="2"/>
          </p:nvPr>
        </p:nvSpPr>
        <p:spPr>
          <a:xfrm>
            <a:off x="0" y="1857364"/>
            <a:ext cx="5429256" cy="5000636"/>
          </a:xfrm>
        </p:spPr>
        <p:txBody>
          <a:bodyPr>
            <a:normAutofit/>
          </a:bodyPr>
          <a:lstStyle/>
          <a:p>
            <a:r>
              <a:rPr lang="ru-RU" sz="2000" dirty="0" smtClean="0">
                <a:solidFill>
                  <a:schemeClr val="tx2">
                    <a:lumMod val="25000"/>
                  </a:schemeClr>
                </a:solidFill>
              </a:rPr>
              <a:t>   </a:t>
            </a:r>
            <a:r>
              <a:rPr lang="ru-RU" sz="2000" u="sng" dirty="0" smtClean="0">
                <a:solidFill>
                  <a:schemeClr val="tx2">
                    <a:lumMod val="25000"/>
                  </a:schemeClr>
                </a:solidFill>
              </a:rPr>
              <a:t> Основоположник  </a:t>
            </a:r>
            <a:r>
              <a:rPr lang="ru-RU" sz="2000" dirty="0" smtClean="0"/>
              <a:t>–  </a:t>
            </a:r>
            <a:r>
              <a:rPr lang="ru-RU" sz="3600" dirty="0" smtClean="0">
                <a:solidFill>
                  <a:schemeClr val="accent2"/>
                </a:solidFill>
              </a:rPr>
              <a:t>ЛАО  ЦЗЫ</a:t>
            </a:r>
          </a:p>
          <a:p>
            <a:r>
              <a:rPr lang="ru-RU" sz="2000" dirty="0" smtClean="0"/>
              <a:t>  «Старый мудрец»  или  «Старый ребёнок»</a:t>
            </a:r>
          </a:p>
          <a:p>
            <a:r>
              <a:rPr lang="ru-RU" sz="2000" dirty="0" smtClean="0">
                <a:solidFill>
                  <a:schemeClr val="tx2">
                    <a:lumMod val="25000"/>
                  </a:schemeClr>
                </a:solidFill>
              </a:rPr>
              <a:t>   </a:t>
            </a:r>
            <a:r>
              <a:rPr lang="ru-RU" sz="2000" u="sng" dirty="0" smtClean="0">
                <a:solidFill>
                  <a:schemeClr val="tx2">
                    <a:lumMod val="25000"/>
                  </a:schemeClr>
                </a:solidFill>
              </a:rPr>
              <a:t> Основные  труды  даосизма</a:t>
            </a:r>
          </a:p>
          <a:p>
            <a:r>
              <a:rPr lang="ru-RU" sz="2000" dirty="0" smtClean="0"/>
              <a:t>   ЛАО ЦЗЫ –  </a:t>
            </a:r>
            <a:r>
              <a:rPr lang="ru-RU" sz="2400" i="1" dirty="0" smtClean="0"/>
              <a:t>«ДАО-ДЭ-ЦЗИН» </a:t>
            </a:r>
          </a:p>
          <a:p>
            <a:r>
              <a:rPr lang="ru-RU" sz="2400" i="1" dirty="0" smtClean="0"/>
              <a:t>	         </a:t>
            </a:r>
            <a:r>
              <a:rPr lang="ru-RU" sz="2000" dirty="0" smtClean="0"/>
              <a:t>(Книга о Дао и </a:t>
            </a:r>
            <a:r>
              <a:rPr lang="ru-RU" sz="2000" dirty="0" err="1" smtClean="0"/>
              <a:t>Дэ</a:t>
            </a:r>
            <a:r>
              <a:rPr lang="ru-RU" sz="2000" dirty="0" smtClean="0"/>
              <a:t>)</a:t>
            </a:r>
          </a:p>
          <a:p>
            <a:r>
              <a:rPr lang="ru-RU" sz="2000" dirty="0" smtClean="0"/>
              <a:t>   ЧЖУАН ЦЗЫ – </a:t>
            </a:r>
            <a:r>
              <a:rPr lang="ru-RU" sz="2400" i="1" dirty="0" smtClean="0"/>
              <a:t>«ЧЖУАН ЦЗЫ»</a:t>
            </a:r>
          </a:p>
          <a:p>
            <a:r>
              <a:rPr lang="ru-RU" sz="2400" i="1" dirty="0" smtClean="0"/>
              <a:t>	            </a:t>
            </a:r>
            <a:r>
              <a:rPr lang="ru-RU" sz="2000" dirty="0" smtClean="0"/>
              <a:t>(Книга учителя </a:t>
            </a:r>
            <a:r>
              <a:rPr lang="ru-RU" sz="2000" dirty="0" err="1" smtClean="0"/>
              <a:t>Чжуан</a:t>
            </a:r>
            <a:r>
              <a:rPr lang="ru-RU" sz="2000" dirty="0" smtClean="0"/>
              <a:t>)</a:t>
            </a:r>
          </a:p>
          <a:p>
            <a:r>
              <a:rPr lang="ru-RU" sz="2000" dirty="0" smtClean="0"/>
              <a:t>   ЛЕ ЦЗЫ – </a:t>
            </a:r>
            <a:r>
              <a:rPr lang="ru-RU" sz="2400" i="1" dirty="0" smtClean="0"/>
              <a:t>«ЛЕ ЦЗЫ»  </a:t>
            </a:r>
            <a:r>
              <a:rPr lang="ru-RU" sz="2000" dirty="0" smtClean="0"/>
              <a:t>(Книга учителя </a:t>
            </a:r>
            <a:r>
              <a:rPr lang="ru-RU" sz="2000" dirty="0" err="1" smtClean="0"/>
              <a:t>Ле</a:t>
            </a:r>
            <a:r>
              <a:rPr lang="ru-RU" sz="2000" dirty="0" smtClean="0"/>
              <a:t>)</a:t>
            </a:r>
          </a:p>
          <a:p>
            <a:r>
              <a:rPr lang="ru-RU" dirty="0" smtClean="0"/>
              <a:t>      </a:t>
            </a:r>
            <a:r>
              <a:rPr lang="ru-RU" sz="2000" u="sng" dirty="0" smtClean="0">
                <a:solidFill>
                  <a:schemeClr val="tx2">
                    <a:lumMod val="25000"/>
                  </a:schemeClr>
                </a:solidFill>
              </a:rPr>
              <a:t>Основные понятия </a:t>
            </a:r>
          </a:p>
          <a:p>
            <a:r>
              <a:rPr lang="ru-RU" sz="2000" dirty="0" smtClean="0"/>
              <a:t>    </a:t>
            </a:r>
            <a:r>
              <a:rPr lang="ru-RU" sz="2800" dirty="0" smtClean="0">
                <a:solidFill>
                  <a:schemeClr val="accent2">
                    <a:lumMod val="60000"/>
                    <a:lumOff val="40000"/>
                  </a:schemeClr>
                </a:solidFill>
              </a:rPr>
              <a:t>ДАО </a:t>
            </a:r>
            <a:r>
              <a:rPr lang="ru-RU" sz="2800" dirty="0" smtClean="0"/>
              <a:t>     </a:t>
            </a:r>
            <a:r>
              <a:rPr lang="ru-RU" sz="2800" dirty="0" smtClean="0">
                <a:solidFill>
                  <a:schemeClr val="accent3">
                    <a:lumMod val="75000"/>
                  </a:schemeClr>
                </a:solidFill>
              </a:rPr>
              <a:t>ДЭ </a:t>
            </a:r>
            <a:r>
              <a:rPr lang="ru-RU" sz="2800" dirty="0" smtClean="0"/>
              <a:t>     </a:t>
            </a:r>
            <a:r>
              <a:rPr lang="ru-RU" sz="2800" dirty="0" smtClean="0">
                <a:solidFill>
                  <a:schemeClr val="bg2">
                    <a:lumMod val="75000"/>
                  </a:schemeClr>
                </a:solidFill>
              </a:rPr>
              <a:t>ИНЬ</a:t>
            </a:r>
            <a:r>
              <a:rPr lang="ru-RU" sz="2800" dirty="0" smtClean="0">
                <a:solidFill>
                  <a:schemeClr val="tx1">
                    <a:lumMod val="85000"/>
                  </a:schemeClr>
                </a:solidFill>
              </a:rPr>
              <a:t>-ЯН</a:t>
            </a:r>
            <a:r>
              <a:rPr lang="ru-RU" sz="2800" dirty="0" smtClean="0">
                <a:solidFill>
                  <a:schemeClr val="accent2">
                    <a:lumMod val="75000"/>
                  </a:schemeClr>
                </a:solidFill>
              </a:rPr>
              <a:t> </a:t>
            </a:r>
            <a:r>
              <a:rPr lang="ru-RU" sz="2800" dirty="0" smtClean="0"/>
              <a:t>     </a:t>
            </a:r>
            <a:r>
              <a:rPr lang="ru-RU" sz="2800" dirty="0" smtClean="0">
                <a:solidFill>
                  <a:schemeClr val="tx2">
                    <a:lumMod val="50000"/>
                  </a:schemeClr>
                </a:solidFill>
              </a:rPr>
              <a:t>ЦИ</a:t>
            </a:r>
            <a:r>
              <a:rPr lang="ru-RU" sz="2800" dirty="0" smtClean="0"/>
              <a:t>  </a:t>
            </a:r>
          </a:p>
          <a:p>
            <a:r>
              <a:rPr lang="ru-RU" sz="2800" dirty="0" smtClean="0"/>
              <a:t>  </a:t>
            </a:r>
            <a:r>
              <a:rPr lang="ru-RU" sz="2800" dirty="0" smtClean="0">
                <a:solidFill>
                  <a:srgbClr val="92D050"/>
                </a:solidFill>
              </a:rPr>
              <a:t>ПЯТЬ СТИХИЙ  </a:t>
            </a:r>
            <a:r>
              <a:rPr lang="ru-RU" sz="2800" dirty="0" smtClean="0">
                <a:solidFill>
                  <a:schemeClr val="accent6">
                    <a:lumMod val="60000"/>
                    <a:lumOff val="40000"/>
                  </a:schemeClr>
                </a:solidFill>
              </a:rPr>
              <a:t>ТОЖДЕСТВО</a:t>
            </a:r>
          </a:p>
          <a:p>
            <a:endParaRPr lang="ru-RU" sz="2000" dirty="0" smtClean="0"/>
          </a:p>
        </p:txBody>
      </p:sp>
      <p:pic>
        <p:nvPicPr>
          <p:cNvPr id="1026" name="Picture 2" descr="G:\философия\81948d47e38db6f98302b35bd5a.jpg"/>
          <p:cNvPicPr>
            <a:picLocks noGrp="1" noChangeAspect="1" noChangeArrowheads="1"/>
          </p:cNvPicPr>
          <p:nvPr>
            <p:ph sz="half" idx="1"/>
          </p:nvPr>
        </p:nvPicPr>
        <p:blipFill>
          <a:blip r:embed="rId2"/>
          <a:srcRect/>
          <a:stretch>
            <a:fillRect/>
          </a:stretch>
        </p:blipFill>
        <p:spPr bwMode="auto">
          <a:xfrm>
            <a:off x="5429224" y="0"/>
            <a:ext cx="3714776" cy="6829185"/>
          </a:xfrm>
          <a:prstGeom prst="rect">
            <a:avLst/>
          </a:prstGeom>
          <a:noFill/>
        </p:spPr>
      </p:pic>
      <p:sp>
        <p:nvSpPr>
          <p:cNvPr id="5" name="Прямоугольник 4"/>
          <p:cNvSpPr/>
          <p:nvPr/>
        </p:nvSpPr>
        <p:spPr>
          <a:xfrm>
            <a:off x="6858016" y="6488668"/>
            <a:ext cx="1263231" cy="369332"/>
          </a:xfrm>
          <a:prstGeom prst="rect">
            <a:avLst/>
          </a:prstGeom>
        </p:spPr>
        <p:txBody>
          <a:bodyPr wrap="none">
            <a:spAutoFit/>
          </a:bodyPr>
          <a:lstStyle/>
          <a:p>
            <a:r>
              <a:rPr lang="ru-RU" dirty="0" smtClean="0">
                <a:solidFill>
                  <a:schemeClr val="accent2"/>
                </a:solidFill>
              </a:rPr>
              <a:t>ЛАО  ЦЗЫ</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left)">
                                      <p:cBhvr>
                                        <p:cTn id="12" dur="3000"/>
                                        <p:tgtEl>
                                          <p:spTgt spid="6">
                                            <p:txEl>
                                              <p:pRg st="0" end="0"/>
                                            </p:txEl>
                                          </p:spTgt>
                                        </p:tgtEl>
                                      </p:cBhvr>
                                    </p:animEffect>
                                  </p:childTnLst>
                                </p:cTn>
                              </p:par>
                            </p:childTnLst>
                          </p:cTn>
                        </p:par>
                        <p:par>
                          <p:cTn id="13" fill="hold">
                            <p:stCondLst>
                              <p:cond delay="4000"/>
                            </p:stCondLst>
                            <p:childTnLst>
                              <p:par>
                                <p:cTn id="14" presetID="20" presetClass="entr" presetSubtype="0"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wedge">
                                      <p:cBhvr>
                                        <p:cTn id="16" dur="2000"/>
                                        <p:tgtEl>
                                          <p:spTgt spid="1026"/>
                                        </p:tgtEl>
                                      </p:cBhvr>
                                    </p:animEffect>
                                  </p:childTnLst>
                                </p:cTn>
                              </p:par>
                            </p:childTnLst>
                          </p:cTn>
                        </p:par>
                        <p:par>
                          <p:cTn id="17" fill="hold">
                            <p:stCondLst>
                              <p:cond delay="6000"/>
                            </p:stCondLst>
                            <p:childTnLst>
                              <p:par>
                                <p:cTn id="18" presetID="2" presetClass="entr" presetSubtype="4"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par>
                          <p:cTn id="22" fill="hold">
                            <p:stCondLst>
                              <p:cond delay="6500"/>
                            </p:stCondLst>
                            <p:childTnLst>
                              <p:par>
                                <p:cTn id="23" presetID="8" presetClass="entr" presetSubtype="16"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Effect transition="in" filter="diamond(in)">
                                      <p:cBhvr>
                                        <p:cTn id="25" dur="3000"/>
                                        <p:tgtEl>
                                          <p:spTgt spid="6">
                                            <p:txEl>
                                              <p:pRg st="1" end="1"/>
                                            </p:txEl>
                                          </p:spTgt>
                                        </p:tgtEl>
                                      </p:cBhvr>
                                    </p:animEffect>
                                  </p:childTnLst>
                                </p:cTn>
                              </p:par>
                            </p:childTnLst>
                          </p:cTn>
                        </p:par>
                        <p:par>
                          <p:cTn id="26" fill="hold">
                            <p:stCondLst>
                              <p:cond delay="9500"/>
                            </p:stCondLst>
                            <p:childTnLst>
                              <p:par>
                                <p:cTn id="27" presetID="22" presetClass="entr" presetSubtype="8" fill="hold" nodeType="after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Effect transition="in" filter="wipe(left)">
                                      <p:cBhvr>
                                        <p:cTn id="29" dur="2000"/>
                                        <p:tgtEl>
                                          <p:spTgt spid="6">
                                            <p:txEl>
                                              <p:pRg st="2" end="2"/>
                                            </p:txEl>
                                          </p:spTgt>
                                        </p:tgtEl>
                                      </p:cBhvr>
                                    </p:animEffect>
                                  </p:childTnLst>
                                </p:cTn>
                              </p:par>
                            </p:childTnLst>
                          </p:cTn>
                        </p:par>
                        <p:par>
                          <p:cTn id="30" fill="hold">
                            <p:stCondLst>
                              <p:cond delay="11500"/>
                            </p:stCondLst>
                            <p:childTnLst>
                              <p:par>
                                <p:cTn id="31" presetID="2" presetClass="entr" presetSubtype="4" fill="hold" nodeType="after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12500"/>
                            </p:stCondLst>
                            <p:childTnLst>
                              <p:par>
                                <p:cTn id="36" presetID="2" presetClass="entr" presetSubtype="4" fill="hold" nodeType="after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 calcmode="lin" valueType="num">
                                      <p:cBhvr additive="base">
                                        <p:cTn id="3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9" dur="10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40" fill="hold">
                            <p:stCondLst>
                              <p:cond delay="13500"/>
                            </p:stCondLst>
                            <p:childTnLst>
                              <p:par>
                                <p:cTn id="41" presetID="2" presetClass="entr" presetSubtype="4" fill="hold" nodeType="after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45" fill="hold">
                            <p:stCondLst>
                              <p:cond delay="14500"/>
                            </p:stCondLst>
                            <p:childTnLst>
                              <p:par>
                                <p:cTn id="46" presetID="2" presetClass="entr" presetSubtype="4" fill="hold" nodeType="afterEffect">
                                  <p:stCondLst>
                                    <p:cond delay="0"/>
                                  </p:stCondLst>
                                  <p:childTnLst>
                                    <p:set>
                                      <p:cBhvr>
                                        <p:cTn id="47" dur="1" fill="hold">
                                          <p:stCondLst>
                                            <p:cond delay="0"/>
                                          </p:stCondLst>
                                        </p:cTn>
                                        <p:tgtEl>
                                          <p:spTgt spid="6">
                                            <p:txEl>
                                              <p:pRg st="6" end="6"/>
                                            </p:txEl>
                                          </p:spTgt>
                                        </p:tgtEl>
                                        <p:attrNameLst>
                                          <p:attrName>style.visibility</p:attrName>
                                        </p:attrNameLst>
                                      </p:cBhvr>
                                      <p:to>
                                        <p:strVal val="visible"/>
                                      </p:to>
                                    </p:set>
                                    <p:anim calcmode="lin" valueType="num">
                                      <p:cBhvr additive="base">
                                        <p:cTn id="48"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9" dur="10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50" fill="hold">
                            <p:stCondLst>
                              <p:cond delay="15500"/>
                            </p:stCondLst>
                            <p:childTnLst>
                              <p:par>
                                <p:cTn id="51" presetID="2" presetClass="entr" presetSubtype="4" fill="hold" nodeType="afterEffect">
                                  <p:stCondLst>
                                    <p:cond delay="0"/>
                                  </p:stCondLst>
                                  <p:childTnLst>
                                    <p:set>
                                      <p:cBhvr>
                                        <p:cTn id="52" dur="1" fill="hold">
                                          <p:stCondLst>
                                            <p:cond delay="0"/>
                                          </p:stCondLst>
                                        </p:cTn>
                                        <p:tgtEl>
                                          <p:spTgt spid="6">
                                            <p:txEl>
                                              <p:pRg st="7" end="7"/>
                                            </p:txEl>
                                          </p:spTgt>
                                        </p:tgtEl>
                                        <p:attrNameLst>
                                          <p:attrName>style.visibility</p:attrName>
                                        </p:attrNameLst>
                                      </p:cBhvr>
                                      <p:to>
                                        <p:strVal val="visible"/>
                                      </p:to>
                                    </p:set>
                                    <p:anim calcmode="lin" valueType="num">
                                      <p:cBhvr additive="base">
                                        <p:cTn id="53"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4" dur="10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par>
                          <p:cTn id="55" fill="hold">
                            <p:stCondLst>
                              <p:cond delay="16500"/>
                            </p:stCondLst>
                            <p:childTnLst>
                              <p:par>
                                <p:cTn id="56" presetID="22" presetClass="entr" presetSubtype="8" fill="hold" nodeType="afterEffect">
                                  <p:stCondLst>
                                    <p:cond delay="0"/>
                                  </p:stCondLst>
                                  <p:childTnLst>
                                    <p:set>
                                      <p:cBhvr>
                                        <p:cTn id="57" dur="1" fill="hold">
                                          <p:stCondLst>
                                            <p:cond delay="0"/>
                                          </p:stCondLst>
                                        </p:cTn>
                                        <p:tgtEl>
                                          <p:spTgt spid="6">
                                            <p:txEl>
                                              <p:pRg st="8" end="8"/>
                                            </p:txEl>
                                          </p:spTgt>
                                        </p:tgtEl>
                                        <p:attrNameLst>
                                          <p:attrName>style.visibility</p:attrName>
                                        </p:attrNameLst>
                                      </p:cBhvr>
                                      <p:to>
                                        <p:strVal val="visible"/>
                                      </p:to>
                                    </p:set>
                                    <p:animEffect transition="in" filter="wipe(left)">
                                      <p:cBhvr>
                                        <p:cTn id="58" dur="2000"/>
                                        <p:tgtEl>
                                          <p:spTgt spid="6">
                                            <p:txEl>
                                              <p:pRg st="8" end="8"/>
                                            </p:txEl>
                                          </p:spTgt>
                                        </p:tgtEl>
                                      </p:cBhvr>
                                    </p:animEffect>
                                  </p:childTnLst>
                                </p:cTn>
                              </p:par>
                            </p:childTnLst>
                          </p:cTn>
                        </p:par>
                        <p:par>
                          <p:cTn id="59" fill="hold">
                            <p:stCondLst>
                              <p:cond delay="18500"/>
                            </p:stCondLst>
                            <p:childTnLst>
                              <p:par>
                                <p:cTn id="60" presetID="2" presetClass="entr" presetSubtype="4" fill="hold" nodeType="afterEffect">
                                  <p:stCondLst>
                                    <p:cond delay="0"/>
                                  </p:stCondLst>
                                  <p:childTnLst>
                                    <p:set>
                                      <p:cBhvr>
                                        <p:cTn id="61" dur="1" fill="hold">
                                          <p:stCondLst>
                                            <p:cond delay="0"/>
                                          </p:stCondLst>
                                        </p:cTn>
                                        <p:tgtEl>
                                          <p:spTgt spid="6">
                                            <p:txEl>
                                              <p:pRg st="9" end="9"/>
                                            </p:txEl>
                                          </p:spTgt>
                                        </p:tgtEl>
                                        <p:attrNameLst>
                                          <p:attrName>style.visibility</p:attrName>
                                        </p:attrNameLst>
                                      </p:cBhvr>
                                      <p:to>
                                        <p:strVal val="visible"/>
                                      </p:to>
                                    </p:set>
                                    <p:anim calcmode="lin" valueType="num">
                                      <p:cBhvr additive="base">
                                        <p:cTn id="62" dur="20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3" dur="20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par>
                          <p:cTn id="64" fill="hold">
                            <p:stCondLst>
                              <p:cond delay="20500"/>
                            </p:stCondLst>
                            <p:childTnLst>
                              <p:par>
                                <p:cTn id="65" presetID="2" presetClass="entr" presetSubtype="4" fill="hold" nodeType="afterEffect">
                                  <p:stCondLst>
                                    <p:cond delay="0"/>
                                  </p:stCondLst>
                                  <p:childTnLst>
                                    <p:set>
                                      <p:cBhvr>
                                        <p:cTn id="66" dur="1" fill="hold">
                                          <p:stCondLst>
                                            <p:cond delay="0"/>
                                          </p:stCondLst>
                                        </p:cTn>
                                        <p:tgtEl>
                                          <p:spTgt spid="6">
                                            <p:txEl>
                                              <p:pRg st="10" end="10"/>
                                            </p:txEl>
                                          </p:spTgt>
                                        </p:tgtEl>
                                        <p:attrNameLst>
                                          <p:attrName>style.visibility</p:attrName>
                                        </p:attrNameLst>
                                      </p:cBhvr>
                                      <p:to>
                                        <p:strVal val="visible"/>
                                      </p:to>
                                    </p:set>
                                    <p:anim calcmode="lin" valueType="num">
                                      <p:cBhvr additive="base">
                                        <p:cTn id="67" dur="20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68" dur="20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600200"/>
            <a:ext cx="8856984" cy="4709160"/>
          </a:xfrm>
        </p:spPr>
        <p:txBody>
          <a:bodyPr>
            <a:normAutofit/>
          </a:bodyPr>
          <a:lstStyle/>
          <a:p>
            <a:r>
              <a:rPr lang="ru-RU" sz="3600" dirty="0" smtClean="0">
                <a:solidFill>
                  <a:schemeClr val="bg1">
                    <a:lumMod val="85000"/>
                    <a:lumOff val="15000"/>
                  </a:schemeClr>
                </a:solidFill>
              </a:rPr>
              <a:t>Кто ненавидит то, что лишено милосердия, тот проявляет милосердие.</a:t>
            </a:r>
          </a:p>
          <a:p>
            <a:r>
              <a:rPr lang="ru-RU" sz="3600" dirty="0" smtClean="0">
                <a:solidFill>
                  <a:schemeClr val="bg1">
                    <a:lumMod val="85000"/>
                    <a:lumOff val="15000"/>
                  </a:schemeClr>
                </a:solidFill>
              </a:rPr>
              <a:t>Кто полон милосердия, непременно обладает мужеством.</a:t>
            </a:r>
          </a:p>
          <a:p>
            <a:r>
              <a:rPr lang="ru-RU" sz="3600" dirty="0" smtClean="0">
                <a:solidFill>
                  <a:schemeClr val="bg1">
                    <a:lumMod val="85000"/>
                    <a:lumOff val="15000"/>
                  </a:schemeClr>
                </a:solidFill>
              </a:rPr>
              <a:t>Кто распространяет слухи, тот отбросил добродетель.</a:t>
            </a:r>
          </a:p>
          <a:p>
            <a:endParaRPr lang="ru-RU"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43702" y="274638"/>
            <a:ext cx="2643206" cy="6583362"/>
          </a:xfrm>
        </p:spPr>
        <p:txBody>
          <a:bodyPr>
            <a:normAutofit/>
          </a:bodyPr>
          <a:lstStyle/>
          <a:p>
            <a:r>
              <a:rPr lang="ru-RU" sz="3900" dirty="0" smtClean="0"/>
              <a:t>Небо </a:t>
            </a:r>
            <a:br>
              <a:rPr lang="ru-RU" sz="3900" dirty="0" smtClean="0"/>
            </a:br>
            <a:r>
              <a:rPr lang="ru-RU" sz="3900" dirty="0" smtClean="0"/>
              <a:t>и </a:t>
            </a:r>
            <a:br>
              <a:rPr lang="ru-RU" sz="3900" dirty="0" smtClean="0"/>
            </a:br>
            <a:r>
              <a:rPr lang="ru-RU" sz="3900" dirty="0" smtClean="0"/>
              <a:t>Земля </a:t>
            </a:r>
            <a:br>
              <a:rPr lang="ru-RU" sz="3900" dirty="0" smtClean="0"/>
            </a:br>
            <a:r>
              <a:rPr lang="ru-RU" sz="3600" dirty="0" smtClean="0"/>
              <a:t>раз-</a:t>
            </a:r>
            <a:br>
              <a:rPr lang="ru-RU" sz="3600" dirty="0" smtClean="0"/>
            </a:br>
            <a:r>
              <a:rPr lang="ru-RU" sz="3600" dirty="0" smtClean="0"/>
              <a:t>делены, </a:t>
            </a:r>
            <a:br>
              <a:rPr lang="ru-RU" sz="3600" dirty="0" smtClean="0"/>
            </a:br>
            <a:r>
              <a:rPr lang="ru-RU" sz="3900" dirty="0" smtClean="0"/>
              <a:t>но они делают одно дело.</a:t>
            </a:r>
            <a:endParaRPr lang="ru-RU" sz="3900" dirty="0"/>
          </a:p>
        </p:txBody>
      </p:sp>
      <p:pic>
        <p:nvPicPr>
          <p:cNvPr id="2050" name="Picture 2" descr="C:\Documents and Settings\zzzZZZzzz\Рабочий стол\Светлана Юрьевна\Философия\Философия Китая\32266793.jpg"/>
          <p:cNvPicPr>
            <a:picLocks noGrp="1" noChangeAspect="1" noChangeArrowheads="1"/>
          </p:cNvPicPr>
          <p:nvPr>
            <p:ph idx="1"/>
          </p:nvPr>
        </p:nvPicPr>
        <p:blipFill>
          <a:blip r:embed="rId2"/>
          <a:srcRect/>
          <a:stretch>
            <a:fillRect/>
          </a:stretch>
        </p:blipFill>
        <p:spPr bwMode="auto">
          <a:xfrm>
            <a:off x="0" y="0"/>
            <a:ext cx="6858000" cy="6858000"/>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85728"/>
            <a:ext cx="8929718" cy="6023632"/>
          </a:xfrm>
        </p:spPr>
        <p:txBody>
          <a:bodyPr>
            <a:noAutofit/>
          </a:bodyPr>
          <a:lstStyle/>
          <a:p>
            <a:pPr algn="ctr">
              <a:buNone/>
            </a:pPr>
            <a:r>
              <a:rPr lang="ru-RU" sz="4400" b="1" i="1" dirty="0" smtClean="0">
                <a:solidFill>
                  <a:schemeClr val="accent1">
                    <a:lumMod val="60000"/>
                    <a:lumOff val="40000"/>
                  </a:schemeClr>
                </a:solidFill>
              </a:rPr>
              <a:t>   Добродетель мудрецов напоминает собой путешествие в </a:t>
            </a:r>
            <a:r>
              <a:rPr lang="ru-RU" sz="4400" b="1" i="1" dirty="0" err="1" smtClean="0">
                <a:solidFill>
                  <a:schemeClr val="accent1">
                    <a:lumMod val="60000"/>
                    <a:lumOff val="40000"/>
                  </a:schemeClr>
                </a:solidFill>
              </a:rPr>
              <a:t>дальннюю</a:t>
            </a:r>
            <a:r>
              <a:rPr lang="ru-RU" sz="4400" b="1" i="1" dirty="0" smtClean="0">
                <a:solidFill>
                  <a:schemeClr val="accent1">
                    <a:lumMod val="60000"/>
                    <a:lumOff val="40000"/>
                  </a:schemeClr>
                </a:solidFill>
              </a:rPr>
              <a:t> страну и восхождение на вершину: идущие в дальнюю страну начинают свой путь с первого шага; восходящие на вершину начинают с подножия горы.</a:t>
            </a:r>
            <a:endParaRPr lang="ru-RU" sz="4400" b="1" dirty="0">
              <a:solidFill>
                <a:schemeClr val="accent1">
                  <a:lumMod val="60000"/>
                  <a:lumOff val="40000"/>
                </a:schemeClr>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C:\Documents and Settings\zzzZZZzzz\Рабочий стол\Светлана Юрьевна\Философия\Философия Китая\china_csg004_rice_terraces-guangxi.jpg"/>
          <p:cNvPicPr>
            <a:picLocks noGrp="1" noChangeAspect="1" noChangeArrowheads="1"/>
          </p:cNvPicPr>
          <p:nvPr>
            <p:ph idx="1"/>
          </p:nvPr>
        </p:nvPicPr>
        <p:blipFill>
          <a:blip r:embed="rId2"/>
          <a:srcRect/>
          <a:stretch>
            <a:fillRect/>
          </a:stretch>
        </p:blipFill>
        <p:spPr bwMode="auto">
          <a:xfrm>
            <a:off x="156607" y="142852"/>
            <a:ext cx="8725485" cy="6544114"/>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zzzZZZzzz\Рабочий стол\Светлана Юрьевна\Философия\Философия Китая\motivator-36909.jpg"/>
          <p:cNvPicPr>
            <a:picLocks noChangeAspect="1" noChangeArrowheads="1"/>
          </p:cNvPicPr>
          <p:nvPr/>
        </p:nvPicPr>
        <p:blipFill>
          <a:blip r:embed="rId2"/>
          <a:srcRect/>
          <a:stretch>
            <a:fillRect/>
          </a:stretch>
        </p:blipFill>
        <p:spPr bwMode="auto">
          <a:xfrm>
            <a:off x="592432" y="0"/>
            <a:ext cx="7837219" cy="6858000"/>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14422"/>
          </a:xfrm>
        </p:spPr>
        <p:txBody>
          <a:bodyPr>
            <a:normAutofit/>
          </a:bodyPr>
          <a:lstStyle/>
          <a:p>
            <a:r>
              <a:rPr lang="ru-RU" sz="5400" dirty="0" smtClean="0">
                <a:solidFill>
                  <a:schemeClr val="accent5">
                    <a:lumMod val="50000"/>
                  </a:schemeClr>
                </a:solidFill>
              </a:rPr>
              <a:t>Счастье</a:t>
            </a:r>
            <a:endParaRPr lang="ru-RU" sz="5400" dirty="0">
              <a:solidFill>
                <a:schemeClr val="accent5">
                  <a:lumMod val="50000"/>
                </a:schemeClr>
              </a:solidFill>
            </a:endParaRPr>
          </a:p>
        </p:txBody>
      </p:sp>
      <p:pic>
        <p:nvPicPr>
          <p:cNvPr id="1026" name="Picture 2" descr="C:\Documents and Settings\zzzZZZzzz\Рабочий стол\Светлана Юрьевна\Философия\счастье fu.gif"/>
          <p:cNvPicPr>
            <a:picLocks noGrp="1" noChangeAspect="1" noChangeArrowheads="1" noCrop="1"/>
          </p:cNvPicPr>
          <p:nvPr>
            <p:ph idx="1"/>
          </p:nvPr>
        </p:nvPicPr>
        <p:blipFill>
          <a:blip r:embed="rId2"/>
          <a:srcRect/>
          <a:stretch>
            <a:fillRect/>
          </a:stretch>
        </p:blipFill>
        <p:spPr bwMode="auto">
          <a:xfrm>
            <a:off x="1785918" y="1168380"/>
            <a:ext cx="5500726" cy="550072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0" y="2285992"/>
            <a:ext cx="9144000" cy="4572008"/>
          </a:xfrm>
        </p:spPr>
        <p:txBody>
          <a:bodyPr>
            <a:noAutofit/>
          </a:bodyPr>
          <a:lstStyle/>
          <a:p>
            <a:r>
              <a:rPr lang="ru-RU" sz="2600" dirty="0" smtClean="0">
                <a:solidFill>
                  <a:schemeClr val="accent2">
                    <a:lumMod val="60000"/>
                    <a:lumOff val="40000"/>
                  </a:schemeClr>
                </a:solidFill>
              </a:rPr>
              <a:t>«Вот вещь, в хаосе возникающая, прежде неба и земли родившаяся! О беззвучная! О лишенная формы! Одиноко стоит она и не изменяется. Повсюду действует и не имеет преград. Ее можно считать матерью Поднебесной! Я не знаю ее имени. </a:t>
            </a:r>
            <a:br>
              <a:rPr lang="ru-RU" sz="2600" dirty="0" smtClean="0">
                <a:solidFill>
                  <a:schemeClr val="accent2">
                    <a:lumMod val="60000"/>
                    <a:lumOff val="40000"/>
                  </a:schemeClr>
                </a:solidFill>
              </a:rPr>
            </a:br>
            <a:r>
              <a:rPr lang="ru-RU" sz="2600" dirty="0" smtClean="0">
                <a:solidFill>
                  <a:schemeClr val="accent2">
                    <a:lumMod val="40000"/>
                    <a:lumOff val="60000"/>
                  </a:schemeClr>
                </a:solidFill>
              </a:rPr>
              <a:t>Обозначая иероглифом, назову ее  ДАО.  </a:t>
            </a:r>
            <a:r>
              <a:rPr lang="ru-RU" sz="2600" dirty="0" smtClean="0">
                <a:solidFill>
                  <a:schemeClr val="accent2">
                    <a:lumMod val="60000"/>
                    <a:lumOff val="40000"/>
                  </a:schemeClr>
                </a:solidFill>
              </a:rPr>
              <a:t/>
            </a:r>
            <a:br>
              <a:rPr lang="ru-RU" sz="2600" dirty="0" smtClean="0">
                <a:solidFill>
                  <a:schemeClr val="accent2">
                    <a:lumMod val="60000"/>
                    <a:lumOff val="40000"/>
                  </a:schemeClr>
                </a:solidFill>
              </a:rPr>
            </a:br>
            <a:r>
              <a:rPr lang="ru-RU" sz="2600" dirty="0" smtClean="0">
                <a:solidFill>
                  <a:schemeClr val="accent2">
                    <a:lumMod val="60000"/>
                    <a:lumOff val="40000"/>
                  </a:schemeClr>
                </a:solidFill>
              </a:rPr>
              <a:t>Произвольно давая ей имя, назову ее великое. Великое - оно в бесконечном движении. Находящееся в бесконечном движении не достигает предела. Не достигая предела, оно возвращается [к своему истоку]».</a:t>
            </a:r>
            <a:endParaRPr lang="ru-RU" sz="2600" dirty="0">
              <a:solidFill>
                <a:schemeClr val="accent2">
                  <a:lumMod val="60000"/>
                  <a:lumOff val="40000"/>
                </a:schemeClr>
              </a:solidFill>
            </a:endParaRPr>
          </a:p>
        </p:txBody>
      </p:sp>
      <p:sp>
        <p:nvSpPr>
          <p:cNvPr id="7" name="Содержимое 6"/>
          <p:cNvSpPr>
            <a:spLocks noGrp="1"/>
          </p:cNvSpPr>
          <p:nvPr>
            <p:ph sz="half" idx="2"/>
          </p:nvPr>
        </p:nvSpPr>
        <p:spPr>
          <a:xfrm>
            <a:off x="0" y="857232"/>
            <a:ext cx="9144000" cy="1643074"/>
          </a:xfrm>
        </p:spPr>
        <p:txBody>
          <a:bodyPr>
            <a:noAutofit/>
          </a:bodyPr>
          <a:lstStyle/>
          <a:p>
            <a:r>
              <a:rPr lang="ru-RU" sz="2400" dirty="0" smtClean="0"/>
              <a:t>Великий путь,  которым  следует  Вселенная</a:t>
            </a:r>
          </a:p>
          <a:p>
            <a:r>
              <a:rPr lang="ru-RU" sz="2400" dirty="0" smtClean="0"/>
              <a:t>Космический Закон, согласно  которому  идёт  возникновение, развитие  и  исчезновение  мира  и  одновременно – основа  и носитель  этого  закона</a:t>
            </a:r>
            <a:endParaRPr lang="ru-RU" sz="2400" dirty="0"/>
          </a:p>
        </p:txBody>
      </p:sp>
      <p:sp>
        <p:nvSpPr>
          <p:cNvPr id="4" name="Прямоугольник 3"/>
          <p:cNvSpPr/>
          <p:nvPr/>
        </p:nvSpPr>
        <p:spPr>
          <a:xfrm>
            <a:off x="3643306" y="142852"/>
            <a:ext cx="1663840" cy="707886"/>
          </a:xfrm>
          <a:prstGeom prst="rect">
            <a:avLst/>
          </a:prstGeom>
        </p:spPr>
        <p:txBody>
          <a:bodyPr wrap="square">
            <a:spAutoFit/>
          </a:bodyPr>
          <a:lstStyle/>
          <a:p>
            <a:pPr algn="ctr"/>
            <a:r>
              <a:rPr lang="ru-RU" sz="4000" b="1" dirty="0" smtClean="0">
                <a:ln w="6350">
                  <a:noFill/>
                </a:ln>
                <a:solidFill>
                  <a:schemeClr val="accent2">
                    <a:lumMod val="40000"/>
                    <a:lumOff val="60000"/>
                  </a:schemeClr>
                </a:solidFill>
                <a:effectLst>
                  <a:outerShdw blurRad="114300" dist="101600" dir="2700000" algn="tl" rotWithShape="0">
                    <a:srgbClr val="000000">
                      <a:alpha val="40000"/>
                    </a:srgbClr>
                  </a:outerShdw>
                </a:effectLst>
                <a:latin typeface="+mj-lt"/>
                <a:ea typeface="+mj-ea"/>
                <a:cs typeface="+mj-cs"/>
              </a:rPr>
              <a:t>ДАО</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3000"/>
                                        <p:tgtEl>
                                          <p:spTgt spid="7">
                                            <p:txEl>
                                              <p:pRg st="0" end="0"/>
                                            </p:txEl>
                                          </p:spTgt>
                                        </p:tgtEl>
                                      </p:cBhvr>
                                    </p:animEffect>
                                  </p:childTnLst>
                                </p:cTn>
                              </p:par>
                            </p:childTnLst>
                          </p:cTn>
                        </p:par>
                        <p:par>
                          <p:cTn id="12" fill="hold">
                            <p:stCondLst>
                              <p:cond delay="5000"/>
                            </p:stCondLst>
                            <p:childTnLst>
                              <p:par>
                                <p:cTn id="13" presetID="22" presetClass="entr" presetSubtype="8"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wipe(left)">
                                      <p:cBhvr>
                                        <p:cTn id="15" dur="3000"/>
                                        <p:tgtEl>
                                          <p:spTgt spid="7">
                                            <p:txEl>
                                              <p:pRg st="1" end="1"/>
                                            </p:txEl>
                                          </p:spTgt>
                                        </p:tgtEl>
                                      </p:cBhvr>
                                    </p:animEffect>
                                  </p:childTnLst>
                                </p:cTn>
                              </p:par>
                            </p:childTnLst>
                          </p:cTn>
                        </p:par>
                        <p:par>
                          <p:cTn id="16" fill="hold">
                            <p:stCondLst>
                              <p:cond delay="8000"/>
                            </p:stCondLst>
                            <p:childTnLst>
                              <p:par>
                                <p:cTn id="17" presetID="55"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0" fill="hold"/>
                                        <p:tgtEl>
                                          <p:spTgt spid="5"/>
                                        </p:tgtEl>
                                        <p:attrNameLst>
                                          <p:attrName>ppt_w</p:attrName>
                                        </p:attrNameLst>
                                      </p:cBhvr>
                                      <p:tavLst>
                                        <p:tav tm="0">
                                          <p:val>
                                            <p:strVal val="#ppt_w*0.70"/>
                                          </p:val>
                                        </p:tav>
                                        <p:tav tm="100000">
                                          <p:val>
                                            <p:strVal val="#ppt_w"/>
                                          </p:val>
                                        </p:tav>
                                      </p:tavLst>
                                    </p:anim>
                                    <p:anim calcmode="lin" valueType="num">
                                      <p:cBhvr>
                                        <p:cTn id="20" dur="5000" fill="hold"/>
                                        <p:tgtEl>
                                          <p:spTgt spid="5"/>
                                        </p:tgtEl>
                                        <p:attrNameLst>
                                          <p:attrName>ppt_h</p:attrName>
                                        </p:attrNameLst>
                                      </p:cBhvr>
                                      <p:tavLst>
                                        <p:tav tm="0">
                                          <p:val>
                                            <p:strVal val="#ppt_h"/>
                                          </p:val>
                                        </p:tav>
                                        <p:tav tm="100000">
                                          <p:val>
                                            <p:strVal val="#ppt_h"/>
                                          </p:val>
                                        </p:tav>
                                      </p:tavLst>
                                    </p:anim>
                                    <p:animEffect transition="in" filter="fade">
                                      <p:cBhvr>
                                        <p:cTn id="21" dur="5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14612" y="0"/>
            <a:ext cx="3400420" cy="1071546"/>
          </a:xfrm>
        </p:spPr>
        <p:txBody>
          <a:bodyPr>
            <a:normAutofit/>
          </a:bodyPr>
          <a:lstStyle/>
          <a:p>
            <a:pPr algn="l"/>
            <a:r>
              <a:rPr lang="ru-RU" sz="4400" dirty="0" smtClean="0">
                <a:solidFill>
                  <a:schemeClr val="accent3">
                    <a:lumMod val="60000"/>
                    <a:lumOff val="40000"/>
                  </a:schemeClr>
                </a:solidFill>
              </a:rPr>
              <a:t>	ДЭ</a:t>
            </a:r>
            <a:endParaRPr lang="ru-RU" sz="4400" dirty="0">
              <a:solidFill>
                <a:schemeClr val="accent3">
                  <a:lumMod val="60000"/>
                  <a:lumOff val="40000"/>
                </a:schemeClr>
              </a:solidFill>
            </a:endParaRPr>
          </a:p>
        </p:txBody>
      </p:sp>
      <p:sp>
        <p:nvSpPr>
          <p:cNvPr id="3" name="Содержимое 2"/>
          <p:cNvSpPr>
            <a:spLocks noGrp="1"/>
          </p:cNvSpPr>
          <p:nvPr>
            <p:ph sz="half" idx="1"/>
          </p:nvPr>
        </p:nvSpPr>
        <p:spPr>
          <a:xfrm>
            <a:off x="214282" y="857232"/>
            <a:ext cx="8715436" cy="3357586"/>
          </a:xfrm>
        </p:spPr>
        <p:txBody>
          <a:bodyPr>
            <a:noAutofit/>
          </a:bodyPr>
          <a:lstStyle/>
          <a:p>
            <a:r>
              <a:rPr lang="ru-RU" sz="2400" dirty="0" smtClean="0"/>
              <a:t>Это универсальная сила, принцип, с помощью которого Дао-путь вещей может состояться, способ бытия. </a:t>
            </a:r>
          </a:p>
          <a:p>
            <a:r>
              <a:rPr lang="ru-RU" sz="2400" dirty="0" smtClean="0"/>
              <a:t>Это метод, с помощью которого можно практиковать и соответствовать Дао. </a:t>
            </a:r>
          </a:p>
          <a:p>
            <a:r>
              <a:rPr lang="ru-RU" sz="2400" dirty="0" smtClean="0"/>
              <a:t>Это возможность правильного накопления жизненной энергии, </a:t>
            </a:r>
            <a:r>
              <a:rPr lang="ru-RU" sz="2400" dirty="0" err="1" smtClean="0"/>
              <a:t>ци</a:t>
            </a:r>
            <a:r>
              <a:rPr lang="ru-RU" sz="2400" dirty="0" smtClean="0"/>
              <a:t>. </a:t>
            </a:r>
          </a:p>
          <a:p>
            <a:r>
              <a:rPr lang="ru-RU" sz="2400" dirty="0" smtClean="0"/>
              <a:t>Это искусство правильно распорядиться жизненной энергией, правильное поведение. </a:t>
            </a:r>
          </a:p>
        </p:txBody>
      </p:sp>
      <p:sp>
        <p:nvSpPr>
          <p:cNvPr id="4" name="Содержимое 3"/>
          <p:cNvSpPr>
            <a:spLocks noGrp="1"/>
          </p:cNvSpPr>
          <p:nvPr>
            <p:ph sz="half" idx="2"/>
          </p:nvPr>
        </p:nvSpPr>
        <p:spPr>
          <a:xfrm>
            <a:off x="0" y="4143380"/>
            <a:ext cx="9144000" cy="2571768"/>
          </a:xfrm>
        </p:spPr>
        <p:txBody>
          <a:bodyPr>
            <a:normAutofit fontScale="62500" lnSpcReduction="20000"/>
          </a:bodyPr>
          <a:lstStyle/>
          <a:p>
            <a:pPr>
              <a:buNone/>
            </a:pPr>
            <a:r>
              <a:rPr lang="ru-RU" sz="3300" dirty="0" smtClean="0">
                <a:solidFill>
                  <a:schemeClr val="accent3">
                    <a:lumMod val="60000"/>
                    <a:lumOff val="40000"/>
                  </a:schemeClr>
                </a:solidFill>
              </a:rPr>
              <a:t>"Дао рождает [вещи],  </a:t>
            </a:r>
            <a:r>
              <a:rPr lang="ru-RU" sz="3300" dirty="0" err="1" smtClean="0">
                <a:solidFill>
                  <a:schemeClr val="accent3">
                    <a:lumMod val="60000"/>
                    <a:lumOff val="40000"/>
                  </a:schemeClr>
                </a:solidFill>
              </a:rPr>
              <a:t>дэ</a:t>
            </a:r>
            <a:r>
              <a:rPr lang="ru-RU" sz="3300" dirty="0" smtClean="0">
                <a:solidFill>
                  <a:schemeClr val="accent3">
                    <a:lumMod val="60000"/>
                    <a:lumOff val="40000"/>
                  </a:schemeClr>
                </a:solidFill>
              </a:rPr>
              <a:t> вскармливает [их], взращивает [их],  воспитывает [их], совершенствует [их], делает [их]  зрелыми, ухаживает за ними, поддерживает [их].   Вещи оформляются, формы завершаются. </a:t>
            </a:r>
          </a:p>
          <a:p>
            <a:pPr algn="ctr">
              <a:buNone/>
            </a:pPr>
            <a:r>
              <a:rPr lang="ru-RU" sz="3300" dirty="0" smtClean="0">
                <a:solidFill>
                  <a:schemeClr val="accent3">
                    <a:lumMod val="60000"/>
                    <a:lumOff val="40000"/>
                  </a:schemeClr>
                </a:solidFill>
              </a:rPr>
              <a:t>Поэтому нет вещи, которая не почитала бы </a:t>
            </a:r>
            <a:r>
              <a:rPr lang="ru-RU" sz="3300" dirty="0" err="1" smtClean="0">
                <a:solidFill>
                  <a:schemeClr val="accent3">
                    <a:lumMod val="60000"/>
                    <a:lumOff val="40000"/>
                  </a:schemeClr>
                </a:solidFill>
              </a:rPr>
              <a:t>дао</a:t>
            </a:r>
            <a:r>
              <a:rPr lang="ru-RU" sz="3300" dirty="0" smtClean="0">
                <a:solidFill>
                  <a:schemeClr val="accent3">
                    <a:lumMod val="60000"/>
                    <a:lumOff val="40000"/>
                  </a:schemeClr>
                </a:solidFill>
              </a:rPr>
              <a:t> и не ценила бы </a:t>
            </a:r>
            <a:r>
              <a:rPr lang="ru-RU" sz="3300" dirty="0" err="1" smtClean="0">
                <a:solidFill>
                  <a:schemeClr val="accent3">
                    <a:lumMod val="60000"/>
                    <a:lumOff val="40000"/>
                  </a:schemeClr>
                </a:solidFill>
              </a:rPr>
              <a:t>дэ</a:t>
            </a:r>
            <a:r>
              <a:rPr lang="ru-RU" sz="3300" dirty="0" smtClean="0">
                <a:solidFill>
                  <a:schemeClr val="accent3">
                    <a:lumMod val="60000"/>
                    <a:lumOff val="40000"/>
                  </a:schemeClr>
                </a:solidFill>
              </a:rPr>
              <a:t>. </a:t>
            </a:r>
          </a:p>
          <a:p>
            <a:pPr algn="ctr">
              <a:buNone/>
            </a:pPr>
            <a:r>
              <a:rPr lang="ru-RU" sz="3300" dirty="0" smtClean="0">
                <a:solidFill>
                  <a:schemeClr val="accent3">
                    <a:lumMod val="60000"/>
                    <a:lumOff val="40000"/>
                  </a:schemeClr>
                </a:solidFill>
              </a:rPr>
              <a:t>Дао почитаемо, </a:t>
            </a:r>
            <a:r>
              <a:rPr lang="ru-RU" sz="3300" dirty="0" err="1" smtClean="0">
                <a:solidFill>
                  <a:schemeClr val="accent3">
                    <a:lumMod val="60000"/>
                    <a:lumOff val="40000"/>
                  </a:schemeClr>
                </a:solidFill>
              </a:rPr>
              <a:t>дэ</a:t>
            </a:r>
            <a:r>
              <a:rPr lang="ru-RU" sz="3300" dirty="0" smtClean="0">
                <a:solidFill>
                  <a:schemeClr val="accent3">
                    <a:lumMod val="60000"/>
                    <a:lumOff val="40000"/>
                  </a:schemeClr>
                </a:solidFill>
              </a:rPr>
              <a:t> ценимо, потому что они не отдают приказаний, </a:t>
            </a:r>
          </a:p>
          <a:p>
            <a:pPr algn="ctr">
              <a:buNone/>
            </a:pPr>
            <a:r>
              <a:rPr lang="ru-RU" sz="3300" dirty="0" smtClean="0">
                <a:solidFill>
                  <a:schemeClr val="accent3">
                    <a:lumMod val="60000"/>
                    <a:lumOff val="40000"/>
                  </a:schemeClr>
                </a:solidFill>
              </a:rPr>
              <a:t>а следуют естественности». </a:t>
            </a:r>
          </a:p>
          <a:p>
            <a:pPr>
              <a:buNone/>
            </a:pPr>
            <a:r>
              <a:rPr lang="ru-RU" sz="3800" i="1" dirty="0" smtClean="0">
                <a:solidFill>
                  <a:schemeClr val="accent3">
                    <a:lumMod val="75000"/>
                  </a:schemeClr>
                </a:solidFill>
              </a:rPr>
              <a:t>«Создавать и не присваивать, творить и не хвалиться, являясь </a:t>
            </a:r>
          </a:p>
          <a:p>
            <a:pPr>
              <a:buNone/>
            </a:pPr>
            <a:r>
              <a:rPr lang="ru-RU" sz="3800" i="1" dirty="0" smtClean="0">
                <a:solidFill>
                  <a:schemeClr val="accent3">
                    <a:lumMod val="75000"/>
                  </a:schemeClr>
                </a:solidFill>
              </a:rPr>
              <a:t>старшим, не повелевать - вот что называется глубочайшим </a:t>
            </a:r>
            <a:r>
              <a:rPr lang="ru-RU" sz="3800" i="1" dirty="0" err="1" smtClean="0">
                <a:solidFill>
                  <a:schemeClr val="accent3">
                    <a:lumMod val="75000"/>
                  </a:schemeClr>
                </a:solidFill>
              </a:rPr>
              <a:t>дэ</a:t>
            </a:r>
            <a:r>
              <a:rPr lang="ru-RU" sz="3800" i="1" dirty="0" smtClean="0">
                <a:solidFill>
                  <a:schemeClr val="accent3">
                    <a:lumMod val="75000"/>
                  </a:schemeClr>
                </a:solidFill>
              </a:rPr>
              <a:t>» </a:t>
            </a:r>
            <a:endParaRPr lang="ru-RU" sz="3800" dirty="0" smtClean="0">
              <a:solidFill>
                <a:schemeClr val="accent3">
                  <a:lumMod val="75000"/>
                </a:schemeClr>
              </a:solidFill>
            </a:endParaRPr>
          </a:p>
          <a:p>
            <a:endParaRPr lang="ru-R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0"/>
                                        <p:tgtEl>
                                          <p:spTgt spid="2"/>
                                        </p:tgtEl>
                                      </p:cBhvr>
                                    </p:animEffect>
                                  </p:childTnLst>
                                </p:cTn>
                              </p:par>
                            </p:childTnLst>
                          </p:cTn>
                        </p:par>
                        <p:par>
                          <p:cTn id="8" fill="hold">
                            <p:stCondLst>
                              <p:cond delay="3000"/>
                            </p:stCondLst>
                            <p:childTnLst>
                              <p:par>
                                <p:cTn id="9" presetID="22" presetClass="entr" presetSubtype="8"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3000"/>
                                        <p:tgtEl>
                                          <p:spTgt spid="3">
                                            <p:txEl>
                                              <p:pRg st="0" end="0"/>
                                            </p:txEl>
                                          </p:spTgt>
                                        </p:tgtEl>
                                      </p:cBhvr>
                                    </p:animEffect>
                                  </p:childTnLst>
                                </p:cTn>
                              </p:par>
                            </p:childTnLst>
                          </p:cTn>
                        </p:par>
                        <p:par>
                          <p:cTn id="12" fill="hold">
                            <p:stCondLst>
                              <p:cond delay="6000"/>
                            </p:stCondLst>
                            <p:childTnLst>
                              <p:par>
                                <p:cTn id="13" presetID="22" presetClass="entr" presetSubtype="8" fill="hold" nodeType="afterEffect">
                                  <p:stCondLst>
                                    <p:cond delay="200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3000"/>
                                        <p:tgtEl>
                                          <p:spTgt spid="3">
                                            <p:txEl>
                                              <p:pRg st="1" end="1"/>
                                            </p:txEl>
                                          </p:spTgt>
                                        </p:tgtEl>
                                      </p:cBhvr>
                                    </p:animEffect>
                                  </p:childTnLst>
                                </p:cTn>
                              </p:par>
                            </p:childTnLst>
                          </p:cTn>
                        </p:par>
                        <p:par>
                          <p:cTn id="16" fill="hold">
                            <p:stCondLst>
                              <p:cond delay="11000"/>
                            </p:stCondLst>
                            <p:childTnLst>
                              <p:par>
                                <p:cTn id="17" presetID="22" presetClass="entr" presetSubtype="8" fill="hold" nodeType="afterEffect">
                                  <p:stCondLst>
                                    <p:cond delay="200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left)">
                                      <p:cBhvr>
                                        <p:cTn id="19" dur="3000"/>
                                        <p:tgtEl>
                                          <p:spTgt spid="3">
                                            <p:txEl>
                                              <p:pRg st="2" end="2"/>
                                            </p:txEl>
                                          </p:spTgt>
                                        </p:tgtEl>
                                      </p:cBhvr>
                                    </p:animEffect>
                                  </p:childTnLst>
                                </p:cTn>
                              </p:par>
                            </p:childTnLst>
                          </p:cTn>
                        </p:par>
                        <p:par>
                          <p:cTn id="20" fill="hold">
                            <p:stCondLst>
                              <p:cond delay="16000"/>
                            </p:stCondLst>
                            <p:childTnLst>
                              <p:par>
                                <p:cTn id="21" presetID="22" presetClass="entr" presetSubtype="8" fill="hold" nodeType="afterEffect">
                                  <p:stCondLst>
                                    <p:cond delay="200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left)">
                                      <p:cBhvr>
                                        <p:cTn id="23" dur="3000"/>
                                        <p:tgtEl>
                                          <p:spTgt spid="3">
                                            <p:txEl>
                                              <p:pRg st="3" end="3"/>
                                            </p:txEl>
                                          </p:spTgt>
                                        </p:tgtEl>
                                      </p:cBhvr>
                                    </p:animEffect>
                                  </p:childTnLst>
                                </p:cTn>
                              </p:par>
                            </p:childTnLst>
                          </p:cTn>
                        </p:par>
                        <p:par>
                          <p:cTn id="24" fill="hold">
                            <p:stCondLst>
                              <p:cond delay="21000"/>
                            </p:stCondLst>
                            <p:childTnLst>
                              <p:par>
                                <p:cTn id="25" presetID="55" presetClass="entr" presetSubtype="0" fill="hold" nodeType="afterEffect">
                                  <p:stCondLst>
                                    <p:cond delay="1500"/>
                                  </p:stCondLst>
                                  <p:childTnLst>
                                    <p:set>
                                      <p:cBhvr>
                                        <p:cTn id="26" dur="1" fill="hold">
                                          <p:stCondLst>
                                            <p:cond delay="0"/>
                                          </p:stCondLst>
                                        </p:cTn>
                                        <p:tgtEl>
                                          <p:spTgt spid="4">
                                            <p:txEl>
                                              <p:pRg st="0" end="0"/>
                                            </p:txEl>
                                          </p:spTgt>
                                        </p:tgtEl>
                                        <p:attrNameLst>
                                          <p:attrName>style.visibility</p:attrName>
                                        </p:attrNameLst>
                                      </p:cBhvr>
                                      <p:to>
                                        <p:strVal val="visible"/>
                                      </p:to>
                                    </p:set>
                                    <p:anim calcmode="lin" valueType="num">
                                      <p:cBhvr>
                                        <p:cTn id="27" dur="3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28" dur="3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29" dur="3000"/>
                                        <p:tgtEl>
                                          <p:spTgt spid="4">
                                            <p:txEl>
                                              <p:pRg st="0" end="0"/>
                                            </p:txEl>
                                          </p:spTgt>
                                        </p:tgtEl>
                                      </p:cBhvr>
                                    </p:animEffect>
                                  </p:childTnLst>
                                </p:cTn>
                              </p:par>
                            </p:childTnLst>
                          </p:cTn>
                        </p:par>
                        <p:par>
                          <p:cTn id="30" fill="hold">
                            <p:stCondLst>
                              <p:cond delay="25500"/>
                            </p:stCondLst>
                            <p:childTnLst>
                              <p:par>
                                <p:cTn id="31" presetID="55" presetClass="entr" presetSubtype="0" fill="hold" nodeType="after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 calcmode="lin" valueType="num">
                                      <p:cBhvr>
                                        <p:cTn id="33" dur="3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34" dur="3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35" dur="3000"/>
                                        <p:tgtEl>
                                          <p:spTgt spid="4">
                                            <p:txEl>
                                              <p:pRg st="1" end="1"/>
                                            </p:txEl>
                                          </p:spTgt>
                                        </p:tgtEl>
                                      </p:cBhvr>
                                    </p:animEffect>
                                  </p:childTnLst>
                                </p:cTn>
                              </p:par>
                            </p:childTnLst>
                          </p:cTn>
                        </p:par>
                        <p:par>
                          <p:cTn id="36" fill="hold">
                            <p:stCondLst>
                              <p:cond delay="28500"/>
                            </p:stCondLst>
                            <p:childTnLst>
                              <p:par>
                                <p:cTn id="37" presetID="55" presetClass="entr" presetSubtype="0" fill="hold" nodeType="after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anim calcmode="lin" valueType="num">
                                      <p:cBhvr>
                                        <p:cTn id="39" dur="3000" fill="hold"/>
                                        <p:tgtEl>
                                          <p:spTgt spid="4">
                                            <p:txEl>
                                              <p:pRg st="2" end="2"/>
                                            </p:txEl>
                                          </p:spTgt>
                                        </p:tgtEl>
                                        <p:attrNameLst>
                                          <p:attrName>ppt_w</p:attrName>
                                        </p:attrNameLst>
                                      </p:cBhvr>
                                      <p:tavLst>
                                        <p:tav tm="0">
                                          <p:val>
                                            <p:strVal val="#ppt_w*0.70"/>
                                          </p:val>
                                        </p:tav>
                                        <p:tav tm="100000">
                                          <p:val>
                                            <p:strVal val="#ppt_w"/>
                                          </p:val>
                                        </p:tav>
                                      </p:tavLst>
                                    </p:anim>
                                    <p:anim calcmode="lin" valueType="num">
                                      <p:cBhvr>
                                        <p:cTn id="40" dur="3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41" dur="3000"/>
                                        <p:tgtEl>
                                          <p:spTgt spid="4">
                                            <p:txEl>
                                              <p:pRg st="2" end="2"/>
                                            </p:txEl>
                                          </p:spTgt>
                                        </p:tgtEl>
                                      </p:cBhvr>
                                    </p:animEffect>
                                  </p:childTnLst>
                                </p:cTn>
                              </p:par>
                            </p:childTnLst>
                          </p:cTn>
                        </p:par>
                        <p:par>
                          <p:cTn id="42" fill="hold">
                            <p:stCondLst>
                              <p:cond delay="31500"/>
                            </p:stCondLst>
                            <p:childTnLst>
                              <p:par>
                                <p:cTn id="43" presetID="55" presetClass="entr" presetSubtype="0" fill="hold" nodeType="afterEffect">
                                  <p:stCondLst>
                                    <p:cond delay="0"/>
                                  </p:stCondLst>
                                  <p:childTnLst>
                                    <p:set>
                                      <p:cBhvr>
                                        <p:cTn id="44" dur="1" fill="hold">
                                          <p:stCondLst>
                                            <p:cond delay="0"/>
                                          </p:stCondLst>
                                        </p:cTn>
                                        <p:tgtEl>
                                          <p:spTgt spid="4">
                                            <p:txEl>
                                              <p:pRg st="3" end="3"/>
                                            </p:txEl>
                                          </p:spTgt>
                                        </p:tgtEl>
                                        <p:attrNameLst>
                                          <p:attrName>style.visibility</p:attrName>
                                        </p:attrNameLst>
                                      </p:cBhvr>
                                      <p:to>
                                        <p:strVal val="visible"/>
                                      </p:to>
                                    </p:set>
                                    <p:anim calcmode="lin" valueType="num">
                                      <p:cBhvr>
                                        <p:cTn id="45" dur="3000" fill="hold"/>
                                        <p:tgtEl>
                                          <p:spTgt spid="4">
                                            <p:txEl>
                                              <p:pRg st="3" end="3"/>
                                            </p:txEl>
                                          </p:spTgt>
                                        </p:tgtEl>
                                        <p:attrNameLst>
                                          <p:attrName>ppt_w</p:attrName>
                                        </p:attrNameLst>
                                      </p:cBhvr>
                                      <p:tavLst>
                                        <p:tav tm="0">
                                          <p:val>
                                            <p:strVal val="#ppt_w*0.70"/>
                                          </p:val>
                                        </p:tav>
                                        <p:tav tm="100000">
                                          <p:val>
                                            <p:strVal val="#ppt_w"/>
                                          </p:val>
                                        </p:tav>
                                      </p:tavLst>
                                    </p:anim>
                                    <p:anim calcmode="lin" valueType="num">
                                      <p:cBhvr>
                                        <p:cTn id="46" dur="3000" fill="hold"/>
                                        <p:tgtEl>
                                          <p:spTgt spid="4">
                                            <p:txEl>
                                              <p:pRg st="3" end="3"/>
                                            </p:txEl>
                                          </p:spTgt>
                                        </p:tgtEl>
                                        <p:attrNameLst>
                                          <p:attrName>ppt_h</p:attrName>
                                        </p:attrNameLst>
                                      </p:cBhvr>
                                      <p:tavLst>
                                        <p:tav tm="0">
                                          <p:val>
                                            <p:strVal val="#ppt_h"/>
                                          </p:val>
                                        </p:tav>
                                        <p:tav tm="100000">
                                          <p:val>
                                            <p:strVal val="#ppt_h"/>
                                          </p:val>
                                        </p:tav>
                                      </p:tavLst>
                                    </p:anim>
                                    <p:animEffect transition="in" filter="fade">
                                      <p:cBhvr>
                                        <p:cTn id="47" dur="3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0" y="3071810"/>
            <a:ext cx="9144000" cy="714356"/>
          </a:xfrm>
        </p:spPr>
        <p:txBody>
          <a:bodyPr>
            <a:noAutofit/>
          </a:bodyPr>
          <a:lstStyle/>
          <a:p>
            <a:pPr algn="l"/>
            <a:r>
              <a:rPr lang="ru-RU" sz="2800" dirty="0" smtClean="0">
                <a:solidFill>
                  <a:schemeClr val="accent3">
                    <a:lumMod val="75000"/>
                  </a:schemeClr>
                </a:solidFill>
              </a:rPr>
              <a:t>Иероглиф «</a:t>
            </a:r>
            <a:r>
              <a:rPr lang="ru-RU" sz="2800" dirty="0" err="1" smtClean="0">
                <a:solidFill>
                  <a:schemeClr val="accent3">
                    <a:lumMod val="75000"/>
                  </a:schemeClr>
                </a:solidFill>
              </a:rPr>
              <a:t>дэ</a:t>
            </a:r>
            <a:r>
              <a:rPr lang="ru-RU" sz="2800" dirty="0" smtClean="0">
                <a:solidFill>
                  <a:schemeClr val="accent3">
                    <a:lumMod val="75000"/>
                  </a:schemeClr>
                </a:solidFill>
              </a:rPr>
              <a:t>» - </a:t>
            </a:r>
            <a:r>
              <a:rPr lang="ru-RU" sz="2700" dirty="0" smtClean="0">
                <a:solidFill>
                  <a:schemeClr val="accent3">
                    <a:lumMod val="75000"/>
                  </a:schemeClr>
                </a:solidFill>
              </a:rPr>
              <a:t>"нравственность","добродетель".</a:t>
            </a:r>
            <a:endParaRPr lang="ru-RU" sz="2700" dirty="0">
              <a:solidFill>
                <a:schemeClr val="accent3">
                  <a:lumMod val="75000"/>
                </a:schemeClr>
              </a:solidFill>
            </a:endParaRPr>
          </a:p>
        </p:txBody>
      </p:sp>
      <p:sp>
        <p:nvSpPr>
          <p:cNvPr id="6" name="Содержимое 5"/>
          <p:cNvSpPr>
            <a:spLocks noGrp="1"/>
          </p:cNvSpPr>
          <p:nvPr>
            <p:ph sz="half" idx="1"/>
          </p:nvPr>
        </p:nvSpPr>
        <p:spPr>
          <a:xfrm>
            <a:off x="3929058" y="3429000"/>
            <a:ext cx="5214942" cy="3429000"/>
          </a:xfrm>
        </p:spPr>
        <p:txBody>
          <a:bodyPr>
            <a:normAutofit fontScale="85000" lnSpcReduction="20000"/>
          </a:bodyPr>
          <a:lstStyle/>
          <a:p>
            <a:pPr>
              <a:buNone/>
            </a:pPr>
            <a:endParaRPr lang="ru-RU" dirty="0" smtClean="0"/>
          </a:p>
          <a:p>
            <a:r>
              <a:rPr lang="ru-RU" dirty="0" smtClean="0"/>
              <a:t>  Состоит из пяти частей: </a:t>
            </a:r>
          </a:p>
          <a:p>
            <a:r>
              <a:rPr lang="ru-RU" dirty="0" smtClean="0"/>
              <a:t>  Левая половина - "нога, шаги,    поступки".</a:t>
            </a:r>
          </a:p>
          <a:p>
            <a:r>
              <a:rPr lang="ru-RU" dirty="0" smtClean="0"/>
              <a:t>  Правая половина (четыре части сверху вниз): 1.  Цифра "10", 2. "Глаз", 3. Цифра "1", 4. "Сердце".</a:t>
            </a:r>
          </a:p>
          <a:p>
            <a:r>
              <a:rPr lang="ru-RU" dirty="0" smtClean="0"/>
              <a:t> Перевод - "десять глаз смотрят на поступки одного сердца", что означает, глаза Бога смотрят на сердце человека. </a:t>
            </a:r>
          </a:p>
          <a:p>
            <a:endParaRPr lang="ru-RU" dirty="0" smtClean="0"/>
          </a:p>
        </p:txBody>
      </p:sp>
      <p:pic>
        <p:nvPicPr>
          <p:cNvPr id="5124" name="Picture 4" descr="H:\философия\u91_de.jpg"/>
          <p:cNvPicPr>
            <a:picLocks noGrp="1" noChangeAspect="1" noChangeArrowheads="1"/>
          </p:cNvPicPr>
          <p:nvPr>
            <p:ph sz="half" idx="2"/>
          </p:nvPr>
        </p:nvPicPr>
        <p:blipFill>
          <a:blip r:embed="rId2"/>
          <a:srcRect/>
          <a:stretch>
            <a:fillRect/>
          </a:stretch>
        </p:blipFill>
        <p:spPr bwMode="auto">
          <a:xfrm>
            <a:off x="214283" y="3817622"/>
            <a:ext cx="3714775" cy="2897525"/>
          </a:xfrm>
          <a:prstGeom prst="rect">
            <a:avLst/>
          </a:prstGeom>
          <a:noFill/>
        </p:spPr>
      </p:pic>
      <p:sp>
        <p:nvSpPr>
          <p:cNvPr id="13" name="Прямоугольник 12"/>
          <p:cNvSpPr/>
          <p:nvPr/>
        </p:nvSpPr>
        <p:spPr>
          <a:xfrm>
            <a:off x="142844" y="0"/>
            <a:ext cx="9001156" cy="523220"/>
          </a:xfrm>
          <a:prstGeom prst="rect">
            <a:avLst/>
          </a:prstGeom>
        </p:spPr>
        <p:txBody>
          <a:bodyPr wrap="square">
            <a:spAutoFit/>
          </a:bodyPr>
          <a:lstStyle/>
          <a:p>
            <a:r>
              <a:rPr lang="ru-RU" sz="2800" dirty="0" smtClean="0">
                <a:solidFill>
                  <a:schemeClr val="accent2">
                    <a:lumMod val="40000"/>
                    <a:lumOff val="60000"/>
                  </a:schemeClr>
                </a:solidFill>
                <a:latin typeface="+mj-lt"/>
              </a:rPr>
              <a:t>Иероглиф </a:t>
            </a:r>
            <a:r>
              <a:rPr lang="ru-RU" sz="2800" b="1" dirty="0" smtClean="0">
                <a:ln w="6350">
                  <a:noFill/>
                </a:ln>
                <a:solidFill>
                  <a:schemeClr val="accent2">
                    <a:lumMod val="40000"/>
                    <a:lumOff val="60000"/>
                  </a:schemeClr>
                </a:solidFill>
                <a:effectLst>
                  <a:outerShdw blurRad="114300" dist="101600" dir="2700000" algn="tl" rotWithShape="0">
                    <a:srgbClr val="000000">
                      <a:alpha val="40000"/>
                    </a:srgbClr>
                  </a:outerShdw>
                </a:effectLst>
                <a:latin typeface="+mj-lt"/>
              </a:rPr>
              <a:t>«</a:t>
            </a:r>
            <a:r>
              <a:rPr lang="ru-RU" sz="2800" b="1" dirty="0" err="1" smtClean="0">
                <a:ln w="6350">
                  <a:noFill/>
                </a:ln>
                <a:solidFill>
                  <a:schemeClr val="accent2">
                    <a:lumMod val="40000"/>
                    <a:lumOff val="60000"/>
                  </a:schemeClr>
                </a:solidFill>
                <a:effectLst>
                  <a:outerShdw blurRad="114300" dist="101600" dir="2700000" algn="tl" rotWithShape="0">
                    <a:srgbClr val="000000">
                      <a:alpha val="40000"/>
                    </a:srgbClr>
                  </a:outerShdw>
                </a:effectLst>
                <a:latin typeface="+mj-lt"/>
              </a:rPr>
              <a:t>дао</a:t>
            </a:r>
            <a:r>
              <a:rPr lang="ru-RU" sz="2800" b="1" dirty="0" smtClean="0">
                <a:ln w="6350">
                  <a:noFill/>
                </a:ln>
                <a:solidFill>
                  <a:schemeClr val="accent2">
                    <a:lumMod val="40000"/>
                    <a:lumOff val="60000"/>
                  </a:schemeClr>
                </a:solidFill>
                <a:effectLst>
                  <a:outerShdw blurRad="114300" dist="101600" dir="2700000" algn="tl" rotWithShape="0">
                    <a:srgbClr val="000000">
                      <a:alpha val="40000"/>
                    </a:srgbClr>
                  </a:outerShdw>
                </a:effectLst>
                <a:latin typeface="+mj-lt"/>
              </a:rPr>
              <a:t>» </a:t>
            </a:r>
            <a:r>
              <a:rPr lang="ru-RU" sz="2800" dirty="0" smtClean="0">
                <a:solidFill>
                  <a:schemeClr val="accent2">
                    <a:lumMod val="40000"/>
                    <a:lumOff val="60000"/>
                  </a:schemeClr>
                </a:solidFill>
                <a:latin typeface="+mj-lt"/>
              </a:rPr>
              <a:t>-«движение к главному»  </a:t>
            </a:r>
          </a:p>
        </p:txBody>
      </p:sp>
      <p:pic>
        <p:nvPicPr>
          <p:cNvPr id="5125" name="Picture 5" descr="H:\философия\dao.jpg"/>
          <p:cNvPicPr>
            <a:picLocks noChangeAspect="1" noChangeArrowheads="1"/>
          </p:cNvPicPr>
          <p:nvPr/>
        </p:nvPicPr>
        <p:blipFill>
          <a:blip r:embed="rId3"/>
          <a:srcRect/>
          <a:stretch>
            <a:fillRect/>
          </a:stretch>
        </p:blipFill>
        <p:spPr bwMode="auto">
          <a:xfrm>
            <a:off x="214282" y="550967"/>
            <a:ext cx="3143272" cy="2518013"/>
          </a:xfrm>
          <a:prstGeom prst="rect">
            <a:avLst/>
          </a:prstGeom>
          <a:noFill/>
        </p:spPr>
      </p:pic>
      <p:sp>
        <p:nvSpPr>
          <p:cNvPr id="8" name="Содержимое 5"/>
          <p:cNvSpPr txBox="1">
            <a:spLocks/>
          </p:cNvSpPr>
          <p:nvPr/>
        </p:nvSpPr>
        <p:spPr>
          <a:xfrm>
            <a:off x="3357554" y="214290"/>
            <a:ext cx="5786446" cy="3071834"/>
          </a:xfrm>
          <a:prstGeom prst="rect">
            <a:avLst/>
          </a:prstGeom>
        </p:spPr>
        <p:txBody>
          <a:bodyPr vert="horz">
            <a:normAutofit fontScale="77500" lnSpcReduction="20000"/>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endParaRPr kumimoji="0" lang="ru-RU" sz="2600" b="0" i="0" u="none" strike="noStrike" kern="1200" cap="none" spc="0" normalizeH="0" baseline="0" noProof="0" dirty="0" smtClean="0">
              <a:ln>
                <a:noFill/>
              </a:ln>
              <a:solidFill>
                <a:schemeClr val="tx1"/>
              </a:solidFill>
              <a:effectLst/>
              <a:uLnTx/>
              <a:uFillTx/>
              <a:latin typeface="+mn-lt"/>
              <a:ea typeface="+mn-ea"/>
              <a:cs typeface="+mn-cs"/>
            </a:endParaRP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ru-RU" sz="2600" b="0" i="0" u="none" strike="noStrike" kern="1200" cap="none" spc="0" normalizeH="0" baseline="0" noProof="0" dirty="0" smtClean="0">
                <a:ln>
                  <a:noFill/>
                </a:ln>
                <a:solidFill>
                  <a:schemeClr val="tx1"/>
                </a:solidFill>
                <a:effectLst/>
                <a:uLnTx/>
                <a:uFillTx/>
                <a:latin typeface="+mn-lt"/>
                <a:ea typeface="+mn-ea"/>
                <a:cs typeface="+mn-cs"/>
              </a:rPr>
              <a:t>  Состоит из двух частей: </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ru-RU" sz="2600" b="0" i="0" u="none" strike="noStrike" kern="1200" cap="none" spc="0" normalizeH="0" baseline="0" noProof="0" dirty="0" smtClean="0">
                <a:ln>
                  <a:noFill/>
                </a:ln>
                <a:solidFill>
                  <a:schemeClr val="tx1"/>
                </a:solidFill>
                <a:effectLst/>
                <a:uLnTx/>
                <a:uFillTx/>
                <a:latin typeface="+mn-lt"/>
                <a:ea typeface="+mn-ea"/>
                <a:cs typeface="+mn-cs"/>
              </a:rPr>
              <a:t>  Левая половина - «делать шаг, останавливаться".</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ru-RU" sz="2600" b="0" i="0" u="none" strike="noStrike" kern="1200" cap="none" spc="0" normalizeH="0" baseline="0" noProof="0" dirty="0" smtClean="0">
                <a:ln>
                  <a:noFill/>
                </a:ln>
                <a:solidFill>
                  <a:schemeClr val="tx1"/>
                </a:solidFill>
                <a:effectLst/>
                <a:uLnTx/>
                <a:uFillTx/>
                <a:latin typeface="+mn-lt"/>
                <a:ea typeface="+mn-ea"/>
                <a:cs typeface="+mn-cs"/>
              </a:rPr>
              <a:t>  Правая половина – идти, голова, первостепенный</a:t>
            </a:r>
          </a:p>
          <a:p>
            <a:pPr marL="548640" lvl="0" indent="-411480">
              <a:spcBef>
                <a:spcPct val="20000"/>
              </a:spcBef>
              <a:buClr>
                <a:schemeClr val="tx1">
                  <a:shade val="95000"/>
                </a:schemeClr>
              </a:buClr>
              <a:buSzPct val="65000"/>
              <a:buFont typeface="Wingdings 2"/>
              <a:buChar char=""/>
            </a:pPr>
            <a:r>
              <a:rPr kumimoji="0" lang="ru-RU" sz="2600" b="0" i="0" u="none" strike="noStrike" kern="1200" cap="none" spc="0" normalizeH="0" baseline="0" noProof="0" dirty="0" smtClean="0">
                <a:ln>
                  <a:noFill/>
                </a:ln>
                <a:solidFill>
                  <a:schemeClr val="tx1"/>
                </a:solidFill>
                <a:effectLst/>
                <a:uLnTx/>
                <a:uFillTx/>
                <a:latin typeface="+mn-lt"/>
                <a:ea typeface="+mn-ea"/>
                <a:cs typeface="+mn-cs"/>
              </a:rPr>
              <a:t> Значение – дорога </a:t>
            </a:r>
            <a:r>
              <a:rPr lang="ru-RU" sz="2600" dirty="0" smtClean="0"/>
              <a:t>к настоящей цели человеческой жизни</a:t>
            </a:r>
            <a:r>
              <a:rPr lang="ru-RU" sz="2400" dirty="0" smtClean="0"/>
              <a:t>  – </a:t>
            </a:r>
            <a:r>
              <a:rPr lang="ru-RU" sz="2600" dirty="0" smtClean="0"/>
              <a:t>духовному просветлению через самосовершенствование, </a:t>
            </a:r>
            <a:r>
              <a:rPr lang="ru-RU" sz="2500" dirty="0" smtClean="0"/>
              <a:t>путь этот тернист и не прост и нужно пройти его, преодолев множество препятствий.</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endParaRPr kumimoji="0" lang="ru-RU" sz="26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par>
                          <p:cTn id="8" fill="hold">
                            <p:stCondLst>
                              <p:cond delay="2000"/>
                            </p:stCondLst>
                            <p:childTnLst>
                              <p:par>
                                <p:cTn id="9" presetID="20" presetClass="entr" presetSubtype="0" fill="hold" nodeType="after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wedge">
                                      <p:cBhvr>
                                        <p:cTn id="11" dur="2000"/>
                                        <p:tgtEl>
                                          <p:spTgt spid="5125"/>
                                        </p:tgtEl>
                                      </p:cBhvr>
                                    </p:animEffect>
                                  </p:childTnLst>
                                </p:cTn>
                              </p:par>
                            </p:childTnLst>
                          </p:cTn>
                        </p:par>
                        <p:par>
                          <p:cTn id="12" fill="hold">
                            <p:stCondLst>
                              <p:cond delay="4000"/>
                            </p:stCondLst>
                            <p:childTnLst>
                              <p:par>
                                <p:cTn id="13" presetID="55"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2000" fill="hold"/>
                                        <p:tgtEl>
                                          <p:spTgt spid="8"/>
                                        </p:tgtEl>
                                        <p:attrNameLst>
                                          <p:attrName>ppt_w</p:attrName>
                                        </p:attrNameLst>
                                      </p:cBhvr>
                                      <p:tavLst>
                                        <p:tav tm="0">
                                          <p:val>
                                            <p:strVal val="#ppt_w*0.70"/>
                                          </p:val>
                                        </p:tav>
                                        <p:tav tm="100000">
                                          <p:val>
                                            <p:strVal val="#ppt_w"/>
                                          </p:val>
                                        </p:tav>
                                      </p:tavLst>
                                    </p:anim>
                                    <p:anim calcmode="lin" valueType="num">
                                      <p:cBhvr>
                                        <p:cTn id="16" dur="2000" fill="hold"/>
                                        <p:tgtEl>
                                          <p:spTgt spid="8"/>
                                        </p:tgtEl>
                                        <p:attrNameLst>
                                          <p:attrName>ppt_h</p:attrName>
                                        </p:attrNameLst>
                                      </p:cBhvr>
                                      <p:tavLst>
                                        <p:tav tm="0">
                                          <p:val>
                                            <p:strVal val="#ppt_h"/>
                                          </p:val>
                                        </p:tav>
                                        <p:tav tm="100000">
                                          <p:val>
                                            <p:strVal val="#ppt_h"/>
                                          </p:val>
                                        </p:tav>
                                      </p:tavLst>
                                    </p:anim>
                                    <p:animEffect transition="in" filter="fade">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2000"/>
                                        <p:tgtEl>
                                          <p:spTgt spid="5"/>
                                        </p:tgtEl>
                                      </p:cBhvr>
                                    </p:animEffect>
                                  </p:childTnLst>
                                </p:cTn>
                              </p:par>
                            </p:childTnLst>
                          </p:cTn>
                        </p:par>
                        <p:par>
                          <p:cTn id="23" fill="hold">
                            <p:stCondLst>
                              <p:cond delay="2000"/>
                            </p:stCondLst>
                            <p:childTnLst>
                              <p:par>
                                <p:cTn id="24" presetID="20" presetClass="entr" presetSubtype="0" fill="hold" nodeType="afterEffect">
                                  <p:stCondLst>
                                    <p:cond delay="0"/>
                                  </p:stCondLst>
                                  <p:childTnLst>
                                    <p:set>
                                      <p:cBhvr>
                                        <p:cTn id="25" dur="1" fill="hold">
                                          <p:stCondLst>
                                            <p:cond delay="0"/>
                                          </p:stCondLst>
                                        </p:cTn>
                                        <p:tgtEl>
                                          <p:spTgt spid="5124"/>
                                        </p:tgtEl>
                                        <p:attrNameLst>
                                          <p:attrName>style.visibility</p:attrName>
                                        </p:attrNameLst>
                                      </p:cBhvr>
                                      <p:to>
                                        <p:strVal val="visible"/>
                                      </p:to>
                                    </p:set>
                                    <p:animEffect transition="in" filter="wedge">
                                      <p:cBhvr>
                                        <p:cTn id="26" dur="2000"/>
                                        <p:tgtEl>
                                          <p:spTgt spid="5124"/>
                                        </p:tgtEl>
                                      </p:cBhvr>
                                    </p:animEffect>
                                  </p:childTnLst>
                                </p:cTn>
                              </p:par>
                            </p:childTnLst>
                          </p:cTn>
                        </p:par>
                        <p:par>
                          <p:cTn id="27" fill="hold">
                            <p:stCondLst>
                              <p:cond delay="4000"/>
                            </p:stCondLst>
                            <p:childTnLst>
                              <p:par>
                                <p:cTn id="28" presetID="22" presetClass="entr" presetSubtype="4" fill="hold" nodeType="afterEffect">
                                  <p:stCondLst>
                                    <p:cond delay="0"/>
                                  </p:stCondLst>
                                  <p:childTnLst>
                                    <p:set>
                                      <p:cBhvr>
                                        <p:cTn id="29" dur="1" fill="hold">
                                          <p:stCondLst>
                                            <p:cond delay="0"/>
                                          </p:stCondLst>
                                        </p:cTn>
                                        <p:tgtEl>
                                          <p:spTgt spid="6">
                                            <p:txEl>
                                              <p:pRg st="1" end="1"/>
                                            </p:txEl>
                                          </p:spTgt>
                                        </p:tgtEl>
                                        <p:attrNameLst>
                                          <p:attrName>style.visibility</p:attrName>
                                        </p:attrNameLst>
                                      </p:cBhvr>
                                      <p:to>
                                        <p:strVal val="visible"/>
                                      </p:to>
                                    </p:set>
                                    <p:animEffect transition="in" filter="wipe(down)">
                                      <p:cBhvr>
                                        <p:cTn id="30" dur="2000"/>
                                        <p:tgtEl>
                                          <p:spTgt spid="6">
                                            <p:txEl>
                                              <p:pRg st="1" end="1"/>
                                            </p:txEl>
                                          </p:spTgt>
                                        </p:tgtEl>
                                      </p:cBhvr>
                                    </p:animEffect>
                                  </p:childTnLst>
                                </p:cTn>
                              </p:par>
                            </p:childTnLst>
                          </p:cTn>
                        </p:par>
                        <p:par>
                          <p:cTn id="31" fill="hold">
                            <p:stCondLst>
                              <p:cond delay="6000"/>
                            </p:stCondLst>
                            <p:childTnLst>
                              <p:par>
                                <p:cTn id="32" presetID="22" presetClass="entr" presetSubtype="4" fill="hold" nodeType="after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animEffect transition="in" filter="wipe(down)">
                                      <p:cBhvr>
                                        <p:cTn id="34" dur="2000"/>
                                        <p:tgtEl>
                                          <p:spTgt spid="6">
                                            <p:txEl>
                                              <p:pRg st="2" end="2"/>
                                            </p:txEl>
                                          </p:spTgt>
                                        </p:tgtEl>
                                      </p:cBhvr>
                                    </p:animEffect>
                                  </p:childTnLst>
                                </p:cTn>
                              </p:par>
                            </p:childTnLst>
                          </p:cTn>
                        </p:par>
                        <p:par>
                          <p:cTn id="35" fill="hold">
                            <p:stCondLst>
                              <p:cond delay="8000"/>
                            </p:stCondLst>
                            <p:childTnLst>
                              <p:par>
                                <p:cTn id="36" presetID="22" presetClass="entr" presetSubtype="4" fill="hold" nodeType="afterEffect">
                                  <p:stCondLst>
                                    <p:cond delay="0"/>
                                  </p:stCondLst>
                                  <p:childTnLst>
                                    <p:set>
                                      <p:cBhvr>
                                        <p:cTn id="37" dur="1" fill="hold">
                                          <p:stCondLst>
                                            <p:cond delay="0"/>
                                          </p:stCondLst>
                                        </p:cTn>
                                        <p:tgtEl>
                                          <p:spTgt spid="6">
                                            <p:txEl>
                                              <p:pRg st="3" end="3"/>
                                            </p:txEl>
                                          </p:spTgt>
                                        </p:tgtEl>
                                        <p:attrNameLst>
                                          <p:attrName>style.visibility</p:attrName>
                                        </p:attrNameLst>
                                      </p:cBhvr>
                                      <p:to>
                                        <p:strVal val="visible"/>
                                      </p:to>
                                    </p:set>
                                    <p:animEffect transition="in" filter="wipe(down)">
                                      <p:cBhvr>
                                        <p:cTn id="38" dur="2000"/>
                                        <p:tgtEl>
                                          <p:spTgt spid="6">
                                            <p:txEl>
                                              <p:pRg st="3" end="3"/>
                                            </p:txEl>
                                          </p:spTgt>
                                        </p:tgtEl>
                                      </p:cBhvr>
                                    </p:animEffect>
                                  </p:childTnLst>
                                </p:cTn>
                              </p:par>
                            </p:childTnLst>
                          </p:cTn>
                        </p:par>
                        <p:par>
                          <p:cTn id="39" fill="hold">
                            <p:stCondLst>
                              <p:cond delay="10000"/>
                            </p:stCondLst>
                            <p:childTnLst>
                              <p:par>
                                <p:cTn id="40" presetID="22" presetClass="entr" presetSubtype="4" fill="hold" nodeType="afterEffect">
                                  <p:stCondLst>
                                    <p:cond delay="0"/>
                                  </p:stCondLst>
                                  <p:childTnLst>
                                    <p:set>
                                      <p:cBhvr>
                                        <p:cTn id="41" dur="1" fill="hold">
                                          <p:stCondLst>
                                            <p:cond delay="0"/>
                                          </p:stCondLst>
                                        </p:cTn>
                                        <p:tgtEl>
                                          <p:spTgt spid="6">
                                            <p:txEl>
                                              <p:pRg st="4" end="4"/>
                                            </p:txEl>
                                          </p:spTgt>
                                        </p:tgtEl>
                                        <p:attrNameLst>
                                          <p:attrName>style.visibility</p:attrName>
                                        </p:attrNameLst>
                                      </p:cBhvr>
                                      <p:to>
                                        <p:strVal val="visible"/>
                                      </p:to>
                                    </p:set>
                                    <p:animEffect transition="in" filter="wipe(down)">
                                      <p:cBhvr>
                                        <p:cTn id="42" dur="2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5715008" cy="928670"/>
          </a:xfrm>
        </p:spPr>
        <p:txBody>
          <a:bodyPr/>
          <a:lstStyle/>
          <a:p>
            <a:r>
              <a:rPr lang="ru-RU" sz="4400" dirty="0" smtClean="0">
                <a:solidFill>
                  <a:schemeClr val="bg2">
                    <a:lumMod val="75000"/>
                  </a:schemeClr>
                </a:solidFill>
              </a:rPr>
              <a:t>ИНЬ</a:t>
            </a:r>
            <a:r>
              <a:rPr lang="ru-RU" sz="4400" dirty="0" smtClean="0">
                <a:solidFill>
                  <a:schemeClr val="tx1">
                    <a:lumMod val="85000"/>
                  </a:schemeClr>
                </a:solidFill>
              </a:rPr>
              <a:t>-ЯН</a:t>
            </a:r>
            <a:endParaRPr lang="ru-RU" dirty="0">
              <a:solidFill>
                <a:schemeClr val="tx1">
                  <a:lumMod val="85000"/>
                </a:schemeClr>
              </a:solidFill>
            </a:endParaRPr>
          </a:p>
        </p:txBody>
      </p:sp>
      <p:sp>
        <p:nvSpPr>
          <p:cNvPr id="3" name="Содержимое 2"/>
          <p:cNvSpPr>
            <a:spLocks noGrp="1"/>
          </p:cNvSpPr>
          <p:nvPr>
            <p:ph sz="half" idx="1"/>
          </p:nvPr>
        </p:nvSpPr>
        <p:spPr>
          <a:xfrm>
            <a:off x="0" y="1000108"/>
            <a:ext cx="5715008" cy="5857892"/>
          </a:xfrm>
        </p:spPr>
        <p:txBody>
          <a:bodyPr>
            <a:normAutofit/>
          </a:bodyPr>
          <a:lstStyle/>
          <a:p>
            <a:pPr algn="ctr">
              <a:lnSpc>
                <a:spcPct val="80000"/>
              </a:lnSpc>
              <a:buNone/>
              <a:defRPr/>
            </a:pPr>
            <a:r>
              <a:rPr lang="ru-RU" sz="3600" dirty="0" smtClean="0">
                <a:solidFill>
                  <a:schemeClr val="bg2">
                    <a:lumMod val="75000"/>
                  </a:schemeClr>
                </a:solidFill>
              </a:rPr>
              <a:t>Все существа носят в себе </a:t>
            </a:r>
          </a:p>
          <a:p>
            <a:pPr algn="ctr">
              <a:lnSpc>
                <a:spcPct val="80000"/>
              </a:lnSpc>
              <a:buNone/>
              <a:defRPr/>
            </a:pPr>
            <a:r>
              <a:rPr lang="ru-RU" sz="3600" dirty="0" err="1" smtClean="0">
                <a:solidFill>
                  <a:schemeClr val="bg2">
                    <a:lumMod val="75000"/>
                  </a:schemeClr>
                </a:solidFill>
              </a:rPr>
              <a:t>инь</a:t>
            </a:r>
            <a:r>
              <a:rPr lang="ru-RU" sz="3600" dirty="0" smtClean="0">
                <a:solidFill>
                  <a:schemeClr val="bg2">
                    <a:lumMod val="75000"/>
                  </a:schemeClr>
                </a:solidFill>
              </a:rPr>
              <a:t> и </a:t>
            </a:r>
            <a:r>
              <a:rPr lang="ru-RU" sz="3600" dirty="0" err="1" smtClean="0">
                <a:solidFill>
                  <a:schemeClr val="bg2">
                    <a:lumMod val="75000"/>
                  </a:schemeClr>
                </a:solidFill>
              </a:rPr>
              <a:t>ян</a:t>
            </a:r>
            <a:r>
              <a:rPr lang="ru-RU" sz="3600" dirty="0" smtClean="0">
                <a:solidFill>
                  <a:schemeClr val="bg2">
                    <a:lumMod val="75000"/>
                  </a:schemeClr>
                </a:solidFill>
              </a:rPr>
              <a:t>,  наполнены </a:t>
            </a:r>
            <a:r>
              <a:rPr lang="ru-RU" sz="3600" dirty="0" err="1" smtClean="0">
                <a:solidFill>
                  <a:schemeClr val="bg2">
                    <a:lumMod val="75000"/>
                  </a:schemeClr>
                </a:solidFill>
              </a:rPr>
              <a:t>ци</a:t>
            </a:r>
            <a:r>
              <a:rPr lang="ru-RU" sz="3600" dirty="0" smtClean="0">
                <a:solidFill>
                  <a:schemeClr val="bg2">
                    <a:lumMod val="75000"/>
                  </a:schemeClr>
                </a:solidFill>
              </a:rPr>
              <a:t> </a:t>
            </a:r>
          </a:p>
          <a:p>
            <a:pPr algn="ctr">
              <a:lnSpc>
                <a:spcPct val="80000"/>
              </a:lnSpc>
              <a:buNone/>
              <a:defRPr/>
            </a:pPr>
            <a:r>
              <a:rPr lang="ru-RU" sz="3600" dirty="0" smtClean="0">
                <a:solidFill>
                  <a:schemeClr val="bg2">
                    <a:lumMod val="75000"/>
                  </a:schemeClr>
                </a:solidFill>
              </a:rPr>
              <a:t>и образуют гармонию.</a:t>
            </a:r>
          </a:p>
          <a:p>
            <a:pPr algn="ctr">
              <a:buNone/>
            </a:pPr>
            <a:r>
              <a:rPr lang="ru-RU" dirty="0" smtClean="0"/>
              <a:t>О несчастье! </a:t>
            </a:r>
          </a:p>
          <a:p>
            <a:pPr algn="ctr">
              <a:buNone/>
            </a:pPr>
            <a:r>
              <a:rPr lang="ru-RU" dirty="0" smtClean="0"/>
              <a:t>Оно является опорой счастья.  </a:t>
            </a:r>
          </a:p>
          <a:p>
            <a:pPr algn="ctr">
              <a:buNone/>
            </a:pPr>
            <a:r>
              <a:rPr lang="ru-RU" dirty="0" smtClean="0">
                <a:solidFill>
                  <a:schemeClr val="bg2">
                    <a:lumMod val="75000"/>
                  </a:schemeClr>
                </a:solidFill>
              </a:rPr>
              <a:t>О счастье! </a:t>
            </a:r>
          </a:p>
          <a:p>
            <a:pPr algn="ctr">
              <a:buNone/>
            </a:pPr>
            <a:r>
              <a:rPr lang="ru-RU" dirty="0" smtClean="0">
                <a:solidFill>
                  <a:schemeClr val="bg2">
                    <a:lumMod val="75000"/>
                  </a:schemeClr>
                </a:solidFill>
              </a:rPr>
              <a:t>В нём заключено несчастье.</a:t>
            </a:r>
            <a:r>
              <a:rPr lang="ru-RU" dirty="0" smtClean="0"/>
              <a:t> </a:t>
            </a:r>
          </a:p>
          <a:p>
            <a:pPr algn="ctr">
              <a:buNone/>
            </a:pPr>
            <a:r>
              <a:rPr lang="ru-RU" dirty="0" smtClean="0"/>
              <a:t>Кто знает их границы?</a:t>
            </a:r>
          </a:p>
          <a:p>
            <a:pPr algn="ctr">
              <a:buNone/>
            </a:pPr>
            <a:r>
              <a:rPr lang="ru-RU" dirty="0" smtClean="0">
                <a:solidFill>
                  <a:schemeClr val="bg2">
                    <a:lumMod val="75000"/>
                  </a:schemeClr>
                </a:solidFill>
              </a:rPr>
              <a:t> Они не имеют постоянства. </a:t>
            </a:r>
          </a:p>
          <a:p>
            <a:pPr algn="ctr">
              <a:buNone/>
            </a:pPr>
            <a:r>
              <a:rPr lang="ru-RU" dirty="0" smtClean="0"/>
              <a:t>Справедливость снова превращается в хитрость, добро –  в зло. </a:t>
            </a:r>
            <a:endParaRPr lang="ru-RU" i="1" dirty="0" smtClean="0"/>
          </a:p>
          <a:p>
            <a:endParaRPr lang="ru-RU" dirty="0" smtClean="0"/>
          </a:p>
          <a:p>
            <a:endParaRPr lang="ru-RU" dirty="0"/>
          </a:p>
        </p:txBody>
      </p:sp>
      <p:pic>
        <p:nvPicPr>
          <p:cNvPr id="3074" name="Picture 2" descr="H:\философия\lao060.jpg"/>
          <p:cNvPicPr>
            <a:picLocks noGrp="1" noChangeAspect="1" noChangeArrowheads="1"/>
          </p:cNvPicPr>
          <p:nvPr>
            <p:ph sz="half" idx="2"/>
          </p:nvPr>
        </p:nvPicPr>
        <p:blipFill>
          <a:blip r:embed="rId2"/>
          <a:srcRect/>
          <a:stretch>
            <a:fillRect/>
          </a:stretch>
        </p:blipFill>
        <p:spPr bwMode="auto">
          <a:xfrm>
            <a:off x="5783896" y="60893"/>
            <a:ext cx="3208905" cy="665425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0"/>
                                        <p:tgtEl>
                                          <p:spTgt spid="2"/>
                                        </p:tgtEl>
                                      </p:cBhvr>
                                    </p:animEffect>
                                  </p:childTnLst>
                                </p:cTn>
                              </p:par>
                            </p:childTnLst>
                          </p:cTn>
                        </p:par>
                        <p:par>
                          <p:cTn id="8" fill="hold">
                            <p:stCondLst>
                              <p:cond delay="3000"/>
                            </p:stCondLst>
                            <p:childTnLst>
                              <p:par>
                                <p:cTn id="9" presetID="22" presetClass="entr" presetSubtype="8"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3000"/>
                                        <p:tgtEl>
                                          <p:spTgt spid="3">
                                            <p:txEl>
                                              <p:pRg st="0" end="0"/>
                                            </p:txEl>
                                          </p:spTgt>
                                        </p:tgtEl>
                                      </p:cBhvr>
                                    </p:animEffect>
                                  </p:childTnLst>
                                </p:cTn>
                              </p:par>
                              <p:par>
                                <p:cTn id="12" presetID="20" presetClass="entr" presetSubtype="0" fill="hold" nodeType="with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wedge">
                                      <p:cBhvr>
                                        <p:cTn id="14" dur="2000"/>
                                        <p:tgtEl>
                                          <p:spTgt spid="3074"/>
                                        </p:tgtEl>
                                      </p:cBhvr>
                                    </p:animEffect>
                                  </p:childTnLst>
                                </p:cTn>
                              </p:par>
                            </p:childTnLst>
                          </p:cTn>
                        </p:par>
                        <p:par>
                          <p:cTn id="15" fill="hold">
                            <p:stCondLst>
                              <p:cond delay="6000"/>
                            </p:stCondLst>
                            <p:childTnLst>
                              <p:par>
                                <p:cTn id="16" presetID="22" presetClass="entr" presetSubtype="8"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left)">
                                      <p:cBhvr>
                                        <p:cTn id="18" dur="3000"/>
                                        <p:tgtEl>
                                          <p:spTgt spid="3">
                                            <p:txEl>
                                              <p:pRg st="1" end="1"/>
                                            </p:txEl>
                                          </p:spTgt>
                                        </p:tgtEl>
                                      </p:cBhvr>
                                    </p:animEffect>
                                  </p:childTnLst>
                                </p:cTn>
                              </p:par>
                            </p:childTnLst>
                          </p:cTn>
                        </p:par>
                        <p:par>
                          <p:cTn id="19" fill="hold">
                            <p:stCondLst>
                              <p:cond delay="9000"/>
                            </p:stCondLst>
                            <p:childTnLst>
                              <p:par>
                                <p:cTn id="20" presetID="22" presetClass="entr" presetSubtype="8"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left)">
                                      <p:cBhvr>
                                        <p:cTn id="22" dur="3000"/>
                                        <p:tgtEl>
                                          <p:spTgt spid="3">
                                            <p:txEl>
                                              <p:pRg st="2" end="2"/>
                                            </p:txEl>
                                          </p:spTgt>
                                        </p:tgtEl>
                                      </p:cBhvr>
                                    </p:animEffect>
                                  </p:childTnLst>
                                </p:cTn>
                              </p:par>
                            </p:childTnLst>
                          </p:cTn>
                        </p:par>
                        <p:par>
                          <p:cTn id="23" fill="hold">
                            <p:stCondLst>
                              <p:cond delay="12000"/>
                            </p:stCondLst>
                            <p:childTnLst>
                              <p:par>
                                <p:cTn id="24" presetID="22" presetClass="entr" presetSubtype="8" fill="hold" nodeType="afterEffect">
                                  <p:stCondLst>
                                    <p:cond delay="500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wipe(left)">
                                      <p:cBhvr>
                                        <p:cTn id="26" dur="2000"/>
                                        <p:tgtEl>
                                          <p:spTgt spid="3">
                                            <p:txEl>
                                              <p:pRg st="3" end="3"/>
                                            </p:txEl>
                                          </p:spTgt>
                                        </p:tgtEl>
                                      </p:cBhvr>
                                    </p:animEffect>
                                  </p:childTnLst>
                                </p:cTn>
                              </p:par>
                            </p:childTnLst>
                          </p:cTn>
                        </p:par>
                        <p:par>
                          <p:cTn id="27" fill="hold">
                            <p:stCondLst>
                              <p:cond delay="19000"/>
                            </p:stCondLst>
                            <p:childTnLst>
                              <p:par>
                                <p:cTn id="28" presetID="22" presetClass="entr" presetSubtype="8" fill="hold" nodeType="after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left)">
                                      <p:cBhvr>
                                        <p:cTn id="30" dur="2000"/>
                                        <p:tgtEl>
                                          <p:spTgt spid="3">
                                            <p:txEl>
                                              <p:pRg st="4" end="4"/>
                                            </p:txEl>
                                          </p:spTgt>
                                        </p:tgtEl>
                                      </p:cBhvr>
                                    </p:animEffect>
                                  </p:childTnLst>
                                </p:cTn>
                              </p:par>
                            </p:childTnLst>
                          </p:cTn>
                        </p:par>
                        <p:par>
                          <p:cTn id="31" fill="hold">
                            <p:stCondLst>
                              <p:cond delay="21000"/>
                            </p:stCondLst>
                            <p:childTnLst>
                              <p:par>
                                <p:cTn id="32" presetID="22" presetClass="entr" presetSubtype="8" fill="hold" nodeType="after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wipe(left)">
                                      <p:cBhvr>
                                        <p:cTn id="34" dur="2000"/>
                                        <p:tgtEl>
                                          <p:spTgt spid="3">
                                            <p:txEl>
                                              <p:pRg st="5" end="5"/>
                                            </p:txEl>
                                          </p:spTgt>
                                        </p:tgtEl>
                                      </p:cBhvr>
                                    </p:animEffect>
                                  </p:childTnLst>
                                </p:cTn>
                              </p:par>
                            </p:childTnLst>
                          </p:cTn>
                        </p:par>
                        <p:par>
                          <p:cTn id="35" fill="hold">
                            <p:stCondLst>
                              <p:cond delay="23000"/>
                            </p:stCondLst>
                            <p:childTnLst>
                              <p:par>
                                <p:cTn id="36" presetID="22" presetClass="entr" presetSubtype="8" fill="hold" nodeType="after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wipe(left)">
                                      <p:cBhvr>
                                        <p:cTn id="38" dur="2000"/>
                                        <p:tgtEl>
                                          <p:spTgt spid="3">
                                            <p:txEl>
                                              <p:pRg st="6" end="6"/>
                                            </p:txEl>
                                          </p:spTgt>
                                        </p:tgtEl>
                                      </p:cBhvr>
                                    </p:animEffect>
                                  </p:childTnLst>
                                </p:cTn>
                              </p:par>
                            </p:childTnLst>
                          </p:cTn>
                        </p:par>
                        <p:par>
                          <p:cTn id="39" fill="hold">
                            <p:stCondLst>
                              <p:cond delay="25000"/>
                            </p:stCondLst>
                            <p:childTnLst>
                              <p:par>
                                <p:cTn id="40" presetID="22" presetClass="entr" presetSubtype="8" fill="hold" nodeType="after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left)">
                                      <p:cBhvr>
                                        <p:cTn id="42" dur="2000"/>
                                        <p:tgtEl>
                                          <p:spTgt spid="3">
                                            <p:txEl>
                                              <p:pRg st="7" end="7"/>
                                            </p:txEl>
                                          </p:spTgt>
                                        </p:tgtEl>
                                      </p:cBhvr>
                                    </p:animEffect>
                                  </p:childTnLst>
                                </p:cTn>
                              </p:par>
                            </p:childTnLst>
                          </p:cTn>
                        </p:par>
                        <p:par>
                          <p:cTn id="43" fill="hold">
                            <p:stCondLst>
                              <p:cond delay="27000"/>
                            </p:stCondLst>
                            <p:childTnLst>
                              <p:par>
                                <p:cTn id="44" presetID="22" presetClass="entr" presetSubtype="8" fill="hold" nodeType="afterEffect">
                                  <p:stCondLst>
                                    <p:cond delay="0"/>
                                  </p:stCondLst>
                                  <p:childTnLst>
                                    <p:set>
                                      <p:cBhvr>
                                        <p:cTn id="45" dur="1" fill="hold">
                                          <p:stCondLst>
                                            <p:cond delay="0"/>
                                          </p:stCondLst>
                                        </p:cTn>
                                        <p:tgtEl>
                                          <p:spTgt spid="3">
                                            <p:txEl>
                                              <p:pRg st="8" end="8"/>
                                            </p:txEl>
                                          </p:spTgt>
                                        </p:tgtEl>
                                        <p:attrNameLst>
                                          <p:attrName>style.visibility</p:attrName>
                                        </p:attrNameLst>
                                      </p:cBhvr>
                                      <p:to>
                                        <p:strVal val="visible"/>
                                      </p:to>
                                    </p:set>
                                    <p:animEffect transition="in" filter="wipe(left)">
                                      <p:cBhvr>
                                        <p:cTn id="46" dur="2000"/>
                                        <p:tgtEl>
                                          <p:spTgt spid="3">
                                            <p:txEl>
                                              <p:pRg st="8" end="8"/>
                                            </p:txEl>
                                          </p:spTgt>
                                        </p:tgtEl>
                                      </p:cBhvr>
                                    </p:animEffect>
                                  </p:childTnLst>
                                </p:cTn>
                              </p:par>
                            </p:childTnLst>
                          </p:cTn>
                        </p:par>
                        <p:par>
                          <p:cTn id="47" fill="hold">
                            <p:stCondLst>
                              <p:cond delay="29000"/>
                            </p:stCondLst>
                            <p:childTnLst>
                              <p:par>
                                <p:cTn id="48" presetID="22" presetClass="entr" presetSubtype="8" fill="hold" nodeType="after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wipe(left)">
                                      <p:cBhvr>
                                        <p:cTn id="50"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715436" cy="1296974"/>
          </a:xfrm>
        </p:spPr>
        <p:txBody>
          <a:bodyPr>
            <a:normAutofit fontScale="90000"/>
          </a:bodyPr>
          <a:lstStyle/>
          <a:p>
            <a:pPr algn="l"/>
            <a:r>
              <a:rPr lang="ru-RU" dirty="0" smtClean="0"/>
              <a:t>		     </a:t>
            </a:r>
            <a:r>
              <a:rPr lang="ru-RU" sz="4900" dirty="0" smtClean="0">
                <a:solidFill>
                  <a:schemeClr val="accent3">
                    <a:lumMod val="60000"/>
                    <a:lumOff val="40000"/>
                  </a:schemeClr>
                </a:solidFill>
              </a:rPr>
              <a:t>ДИАЛЕКТИКА</a:t>
            </a:r>
            <a:r>
              <a:rPr lang="ru-RU" sz="4900" dirty="0" smtClean="0"/>
              <a:t/>
            </a:r>
            <a:br>
              <a:rPr lang="ru-RU" sz="4900" dirty="0" smtClean="0"/>
            </a:br>
            <a:r>
              <a:rPr lang="ru-RU" sz="4900" dirty="0" smtClean="0"/>
              <a:t>	   </a:t>
            </a:r>
            <a:r>
              <a:rPr lang="ru-RU" sz="4900" dirty="0" smtClean="0">
                <a:solidFill>
                  <a:schemeClr val="tx1">
                    <a:lumMod val="85000"/>
                  </a:schemeClr>
                </a:solidFill>
              </a:rPr>
              <a:t>ЯН</a:t>
            </a:r>
            <a:r>
              <a:rPr lang="ru-RU" sz="4900" dirty="0" smtClean="0"/>
              <a:t>		  </a:t>
            </a:r>
            <a:r>
              <a:rPr lang="ru-RU" sz="4900" dirty="0" smtClean="0">
                <a:solidFill>
                  <a:schemeClr val="accent3">
                    <a:lumMod val="60000"/>
                    <a:lumOff val="40000"/>
                  </a:schemeClr>
                </a:solidFill>
              </a:rPr>
              <a:t>И</a:t>
            </a:r>
            <a:r>
              <a:rPr lang="ru-RU" sz="4900" dirty="0" smtClean="0"/>
              <a:t> 		</a:t>
            </a:r>
            <a:r>
              <a:rPr lang="ru-RU" sz="4900" dirty="0" smtClean="0">
                <a:solidFill>
                  <a:schemeClr val="bg1">
                    <a:lumMod val="75000"/>
                    <a:lumOff val="25000"/>
                  </a:schemeClr>
                </a:solidFill>
              </a:rPr>
              <a:t>ИНЬ</a:t>
            </a:r>
            <a:r>
              <a:rPr lang="ru-RU" sz="4900" dirty="0" smtClean="0"/>
              <a:t> </a:t>
            </a:r>
            <a:endParaRPr lang="ru-RU" sz="4900" dirty="0"/>
          </a:p>
        </p:txBody>
      </p:sp>
      <p:sp>
        <p:nvSpPr>
          <p:cNvPr id="3" name="Содержимое 2"/>
          <p:cNvSpPr>
            <a:spLocks noGrp="1"/>
          </p:cNvSpPr>
          <p:nvPr>
            <p:ph sz="half" idx="1"/>
          </p:nvPr>
        </p:nvSpPr>
        <p:spPr>
          <a:xfrm>
            <a:off x="0" y="1857364"/>
            <a:ext cx="4495800" cy="4786346"/>
          </a:xfrm>
        </p:spPr>
        <p:txBody>
          <a:bodyPr>
            <a:normAutofit/>
          </a:bodyPr>
          <a:lstStyle/>
          <a:p>
            <a:pPr algn="ctr">
              <a:lnSpc>
                <a:spcPct val="150000"/>
              </a:lnSpc>
            </a:pPr>
            <a:r>
              <a:rPr lang="ru-RU" sz="2800" dirty="0" smtClean="0"/>
              <a:t>СВЕТ</a:t>
            </a:r>
          </a:p>
          <a:p>
            <a:pPr algn="ctr">
              <a:lnSpc>
                <a:spcPct val="150000"/>
              </a:lnSpc>
            </a:pPr>
            <a:r>
              <a:rPr lang="ru-RU" sz="2800" dirty="0" smtClean="0"/>
              <a:t>СОЛНЦЕ</a:t>
            </a:r>
          </a:p>
          <a:p>
            <a:pPr algn="ctr">
              <a:lnSpc>
                <a:spcPct val="150000"/>
              </a:lnSpc>
            </a:pPr>
            <a:r>
              <a:rPr lang="ru-RU" sz="2800" dirty="0" smtClean="0"/>
              <a:t>НЕБО</a:t>
            </a:r>
          </a:p>
          <a:p>
            <a:pPr algn="ctr">
              <a:lnSpc>
                <a:spcPct val="150000"/>
              </a:lnSpc>
            </a:pPr>
            <a:r>
              <a:rPr lang="ru-RU" sz="2800" dirty="0" smtClean="0"/>
              <a:t>ОГОНЬ</a:t>
            </a:r>
          </a:p>
          <a:p>
            <a:pPr algn="ctr">
              <a:lnSpc>
                <a:spcPct val="150000"/>
              </a:lnSpc>
            </a:pPr>
            <a:r>
              <a:rPr lang="ru-RU" sz="2800" dirty="0" smtClean="0"/>
              <a:t>АКТИВНОСТЬ</a:t>
            </a:r>
          </a:p>
          <a:p>
            <a:pPr algn="ctr">
              <a:lnSpc>
                <a:spcPct val="150000"/>
              </a:lnSpc>
            </a:pPr>
            <a:r>
              <a:rPr lang="ru-RU" sz="2800" dirty="0" smtClean="0"/>
              <a:t>МУЖСКОЕ  НАЧАЛО</a:t>
            </a:r>
            <a:endParaRPr lang="ru-RU" sz="2800" dirty="0"/>
          </a:p>
        </p:txBody>
      </p:sp>
      <p:sp>
        <p:nvSpPr>
          <p:cNvPr id="4" name="Содержимое 3"/>
          <p:cNvSpPr>
            <a:spLocks noGrp="1"/>
          </p:cNvSpPr>
          <p:nvPr>
            <p:ph sz="half" idx="2"/>
          </p:nvPr>
        </p:nvSpPr>
        <p:spPr>
          <a:xfrm>
            <a:off x="4648200" y="1857364"/>
            <a:ext cx="4210080" cy="4786346"/>
          </a:xfrm>
        </p:spPr>
        <p:txBody>
          <a:bodyPr>
            <a:normAutofit/>
          </a:bodyPr>
          <a:lstStyle/>
          <a:p>
            <a:pPr algn="ctr">
              <a:lnSpc>
                <a:spcPct val="150000"/>
              </a:lnSpc>
            </a:pPr>
            <a:r>
              <a:rPr lang="ru-RU" sz="2800" dirty="0" smtClean="0"/>
              <a:t>ТЬМА</a:t>
            </a:r>
          </a:p>
          <a:p>
            <a:pPr algn="ctr">
              <a:lnSpc>
                <a:spcPct val="150000"/>
              </a:lnSpc>
            </a:pPr>
            <a:r>
              <a:rPr lang="ru-RU" sz="2800" dirty="0" smtClean="0"/>
              <a:t>ЛУНА</a:t>
            </a:r>
          </a:p>
          <a:p>
            <a:pPr algn="ctr">
              <a:lnSpc>
                <a:spcPct val="150000"/>
              </a:lnSpc>
            </a:pPr>
            <a:r>
              <a:rPr lang="ru-RU" sz="2800" dirty="0" smtClean="0"/>
              <a:t>ЗЕМЛЯ</a:t>
            </a:r>
          </a:p>
          <a:p>
            <a:pPr algn="ctr">
              <a:lnSpc>
                <a:spcPct val="150000"/>
              </a:lnSpc>
            </a:pPr>
            <a:r>
              <a:rPr lang="ru-RU" sz="2800" dirty="0" smtClean="0"/>
              <a:t>ВОДА</a:t>
            </a:r>
          </a:p>
          <a:p>
            <a:pPr algn="ctr">
              <a:lnSpc>
                <a:spcPct val="150000"/>
              </a:lnSpc>
            </a:pPr>
            <a:r>
              <a:rPr lang="ru-RU" sz="2800" dirty="0" smtClean="0"/>
              <a:t>ПАССИВНОСТЬ</a:t>
            </a:r>
          </a:p>
          <a:p>
            <a:pPr algn="ctr">
              <a:lnSpc>
                <a:spcPct val="150000"/>
              </a:lnSpc>
            </a:pPr>
            <a:r>
              <a:rPr lang="ru-RU" sz="2800" dirty="0" smtClean="0"/>
              <a:t>ЖЕНСКОЕ  НАЧАЛО</a:t>
            </a:r>
          </a:p>
        </p:txBody>
      </p:sp>
      <p:pic>
        <p:nvPicPr>
          <p:cNvPr id="4098" name="Picture 2" descr="H:\философия\antaolarge7ga.gif"/>
          <p:cNvPicPr>
            <a:picLocks noChangeAspect="1" noChangeArrowheads="1" noCrop="1"/>
          </p:cNvPicPr>
          <p:nvPr/>
        </p:nvPicPr>
        <p:blipFill>
          <a:blip r:embed="rId2"/>
          <a:srcRect/>
          <a:stretch>
            <a:fillRect/>
          </a:stretch>
        </p:blipFill>
        <p:spPr bwMode="auto">
          <a:xfrm>
            <a:off x="3929058" y="2500306"/>
            <a:ext cx="1524000" cy="1533525"/>
          </a:xfrm>
          <a:prstGeom prst="rect">
            <a:avLst/>
          </a:prstGeom>
          <a:noFill/>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1.3"/>
</p:tagLst>
</file>

<file path=ppt/tags/tag2.xml><?xml version="1.0" encoding="utf-8"?>
<p:tagLst xmlns:a="http://schemas.openxmlformats.org/drawingml/2006/main" xmlns:r="http://schemas.openxmlformats.org/officeDocument/2006/relationships" xmlns:p="http://schemas.openxmlformats.org/presentationml/2006/main">
  <p:tag name="TIMING" val="|19.8"/>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2.xml><?xml version="1.0" encoding="utf-8"?>
<a:themeOverride xmlns:a="http://schemas.openxmlformats.org/drawingml/2006/main">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3.xml><?xml version="1.0" encoding="utf-8"?>
<a:themeOverride xmlns:a="http://schemas.openxmlformats.org/drawingml/2006/main">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4.xml><?xml version="1.0" encoding="utf-8"?>
<a:themeOverride xmlns:a="http://schemas.openxmlformats.org/drawingml/2006/main">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5.xml><?xml version="1.0" encoding="utf-8"?>
<a:themeOverride xmlns:a="http://schemas.openxmlformats.org/drawingml/2006/main">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6.xml><?xml version="1.0" encoding="utf-8"?>
<a:themeOverride xmlns:a="http://schemas.openxmlformats.org/drawingml/2006/main">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
  <TotalTime>2599</TotalTime>
  <Words>2975</Words>
  <Application>Microsoft Office PowerPoint</Application>
  <PresentationFormat>Экран (4:3)</PresentationFormat>
  <Paragraphs>281</Paragraphs>
  <Slides>45</Slides>
  <Notes>5</Notes>
  <HiddenSlides>0</HiddenSlides>
  <MMClips>1</MMClips>
  <ScaleCrop>false</ScaleCrop>
  <HeadingPairs>
    <vt:vector size="4" baseType="variant">
      <vt:variant>
        <vt:lpstr>Тема</vt:lpstr>
      </vt:variant>
      <vt:variant>
        <vt:i4>1</vt:i4>
      </vt:variant>
      <vt:variant>
        <vt:lpstr>Заголовки слайдов</vt:lpstr>
      </vt:variant>
      <vt:variant>
        <vt:i4>45</vt:i4>
      </vt:variant>
    </vt:vector>
  </HeadingPairs>
  <TitlesOfParts>
    <vt:vector size="46" baseType="lpstr">
      <vt:lpstr>Апекс</vt:lpstr>
      <vt:lpstr>Древнекитайская  философия.</vt:lpstr>
      <vt:lpstr>Философия   в   Китае  зародилась   в VI – III веках до нашей эры  на основе мифологии</vt:lpstr>
      <vt:lpstr>НАПРАВЛЕНИЙ РАЗВИТИЯ В РАННЕМ ПЕРИОДЕ КИТАЙСКОЙ ФИЛОСОФИИ БЫЛО СТОЛЬ ВЕЛИКО, ЧТО САМИ КИТАЙЦЫ ГОВОРИЛИ О СУЩЕСТВОВАНИИ  «СТА  ШКОЛ» </vt:lpstr>
      <vt:lpstr>ДАОСИЗМ (TAOSISM)</vt:lpstr>
      <vt:lpstr>«Вот вещь, в хаосе возникающая, прежде неба и земли родившаяся! О беззвучная! О лишенная формы! Одиноко стоит она и не изменяется. Повсюду действует и не имеет преград. Ее можно считать матерью Поднебесной! Я не знаю ее имени.  Обозначая иероглифом, назову ее  ДАО.   Произвольно давая ей имя, назову ее великое. Великое - оно в бесконечном движении. Находящееся в бесконечном движении не достигает предела. Не достигая предела, оно возвращается [к своему истоку]».</vt:lpstr>
      <vt:lpstr> ДЭ</vt:lpstr>
      <vt:lpstr>Иероглиф «дэ» - "нравственность","добродетель".</vt:lpstr>
      <vt:lpstr>ИНЬ-ЯН</vt:lpstr>
      <vt:lpstr>       ДИАЛЕКТИКА     ЯН    И   ИНЬ </vt:lpstr>
      <vt:lpstr>ЦИ – энергия жизни</vt:lpstr>
      <vt:lpstr>КРУГОВОРОТ  ПЯТИ  СТИХИЙ</vt:lpstr>
      <vt:lpstr>Презентация PowerPoint</vt:lpstr>
      <vt:lpstr>Презентация PowerPoint</vt:lpstr>
      <vt:lpstr>Презентация PowerPoint</vt:lpstr>
      <vt:lpstr>О войне </vt:lpstr>
      <vt:lpstr>О знании</vt:lpstr>
      <vt:lpstr>Об управлении</vt:lpstr>
      <vt:lpstr>Презентация PowerPoint</vt:lpstr>
      <vt:lpstr>Презентация PowerPoint</vt:lpstr>
      <vt:lpstr>Презентация PowerPoint</vt:lpstr>
      <vt:lpstr>Конфуцианство  этико-философское учение</vt:lpstr>
      <vt:lpstr>Основоположник  Конфуций –  Кун Цзы –  учитель Кун</vt:lpstr>
      <vt:lpstr>Главным своим долгом Конфуций считал – передать древние учения. Он считал что для восстановления порядка      в мире (природе и обществе) необходимо исправление имён, т.е. изменение вещей       в соответствии с их названиями.</vt:lpstr>
      <vt:lpstr>Люди в древности   не любили много говорить. Они считали позором для себя не поспеть за собственными словами. </vt:lpstr>
      <vt:lpstr>Главный объект изучения  6 канонов –  древних книг</vt:lpstr>
      <vt:lpstr>Центральное место в учении  концепция «благородного мужа»</vt:lpstr>
      <vt:lpstr>Презентация PowerPoint</vt:lpstr>
      <vt:lpstr>Благородный муж</vt:lpstr>
      <vt:lpstr>Презентация PowerPoint</vt:lpstr>
      <vt:lpstr>О дружбе</vt:lpstr>
      <vt:lpstr>О государстве</vt:lpstr>
      <vt:lpstr>Человек способен сделать путь великим, но великим  человека  делает  путь.</vt:lpstr>
      <vt:lpstr>О нравственности</vt:lpstr>
      <vt:lpstr> О  знании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Небо  и  Земля  раз- делены,  но они делают одно дело.</vt:lpstr>
      <vt:lpstr>Презентация PowerPoint</vt:lpstr>
      <vt:lpstr>Презентация PowerPoint</vt:lpstr>
      <vt:lpstr>Презентация PowerPoint</vt:lpstr>
      <vt:lpstr>Счастье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Древнекитайская философия.</dc:title>
  <cp:lastModifiedBy>user</cp:lastModifiedBy>
  <cp:revision>201</cp:revision>
  <dcterms:modified xsi:type="dcterms:W3CDTF">2018-03-22T15:44:33Z</dcterms:modified>
</cp:coreProperties>
</file>