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4" r:id="rId3"/>
    <p:sldId id="275" r:id="rId4"/>
    <p:sldId id="262" r:id="rId5"/>
    <p:sldId id="276" r:id="rId6"/>
    <p:sldId id="261" r:id="rId7"/>
    <p:sldId id="258" r:id="rId8"/>
    <p:sldId id="266" r:id="rId9"/>
    <p:sldId id="257" r:id="rId10"/>
    <p:sldId id="277" r:id="rId11"/>
    <p:sldId id="267" r:id="rId12"/>
    <p:sldId id="272" r:id="rId13"/>
    <p:sldId id="256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13669-023A-4DC9-AE6F-FF5EF1A6B603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45817-D89F-4147-ABF9-201C9F905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EC92B-0B61-4D9D-A8A0-418F444BF708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482D9-341E-41CD-8BC3-75E4C45E49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6CB0E-4137-4E7D-89D1-D9E6D05DA05B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C56C5-F917-499F-B0ED-6F55C3A5AB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45F1D-0AD7-4FC9-A084-D23EFFC7E26B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F48A5-5E1C-4242-8E82-AB2957CB52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057B27-7AEF-4991-997F-0905A26DEF79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B5BED-EDE0-46DE-86BB-587D95FD46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4651FB-DE86-41D6-9BFA-90DD72ADAE86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2B51F-B36B-4D5B-83AF-65008B01F6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FC968-7AAB-4B18-AA02-3635074AB296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2D327-8F53-4324-AAD2-E4F1D0510B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8C19C-57DB-460D-8364-9C7F5613BE58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817FA-9246-4EC2-8206-9E2F129E6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971841-D818-405F-ACB8-BE6EEA5A81D3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712DB-6D03-4ABC-BA26-1BA1362A76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9366E-5866-42CA-86EB-74FD766BB9C2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D549AF-F3EB-4494-91A8-839FF104A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59527-94A5-4C30-8CAD-5227535C3D4C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8DFA4-AB93-4854-A84B-F12388B17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2DA04-C83B-48BF-AFCD-ED2B4E5E7314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03BAE-DF4F-4244-AA76-7EDE23F2E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2BC0D1-5EFB-402C-9802-30EE01D4AA5E}" type="datetimeFigureOut">
              <a:rPr lang="ru-RU"/>
              <a:pPr>
                <a:defRPr/>
              </a:pPr>
              <a:t>31.01.2018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D754621-B94F-497C-A625-90D28BD792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536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1050" y="1285875"/>
            <a:ext cx="4762500" cy="428625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  <a:effectLst/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2457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73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971550" y="981075"/>
            <a:ext cx="6551613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 dirty="0">
                <a:solidFill>
                  <a:schemeClr val="bg2"/>
                </a:solidFill>
              </a:rPr>
              <a:t>1.Бе</a:t>
            </a:r>
            <a:r>
              <a:rPr lang="ru-RU" sz="4400" b="1" dirty="0">
                <a:solidFill>
                  <a:srgbClr val="FF0000"/>
                </a:solidFill>
              </a:rPr>
              <a:t>з</a:t>
            </a:r>
            <a:r>
              <a:rPr lang="ru-RU" sz="4400" b="1" i="1" dirty="0">
                <a:solidFill>
                  <a:schemeClr val="bg2"/>
                </a:solidFill>
              </a:rPr>
              <a:t>дельник</a:t>
            </a:r>
          </a:p>
          <a:p>
            <a:r>
              <a:rPr lang="ru-RU" sz="4400" b="1" i="1" dirty="0">
                <a:solidFill>
                  <a:schemeClr val="bg2"/>
                </a:solidFill>
              </a:rPr>
              <a:t>    Бе</a:t>
            </a:r>
            <a:r>
              <a:rPr lang="ru-RU" sz="4400" b="1" i="1" dirty="0">
                <a:solidFill>
                  <a:srgbClr val="FF0000"/>
                </a:solidFill>
              </a:rPr>
              <a:t>з</a:t>
            </a:r>
            <a:r>
              <a:rPr lang="ru-RU" sz="4400" b="1" i="1" dirty="0">
                <a:solidFill>
                  <a:schemeClr val="bg2"/>
                </a:solidFill>
              </a:rPr>
              <a:t>заботный</a:t>
            </a:r>
          </a:p>
          <a:p>
            <a:pPr algn="r"/>
            <a:r>
              <a:rPr lang="ru-RU" sz="4400" b="1" i="1" dirty="0">
                <a:solidFill>
                  <a:schemeClr val="bg2"/>
                </a:solidFill>
              </a:rPr>
              <a:t> </a:t>
            </a:r>
            <a:r>
              <a:rPr lang="ru-RU" sz="4400" b="1" dirty="0">
                <a:solidFill>
                  <a:schemeClr val="bg2"/>
                </a:solidFill>
              </a:rPr>
              <a:t>2. И</a:t>
            </a:r>
            <a:r>
              <a:rPr lang="ru-RU" sz="4400" b="1" dirty="0">
                <a:solidFill>
                  <a:srgbClr val="FF0000"/>
                </a:solidFill>
              </a:rPr>
              <a:t>с</a:t>
            </a:r>
            <a:r>
              <a:rPr lang="ru-RU" sz="4400" b="1" dirty="0">
                <a:solidFill>
                  <a:schemeClr val="bg2"/>
                </a:solidFill>
              </a:rPr>
              <a:t>трепать</a:t>
            </a:r>
          </a:p>
          <a:p>
            <a:pPr algn="r"/>
            <a:r>
              <a:rPr lang="ru-RU" sz="4400" b="1" i="1" dirty="0">
                <a:solidFill>
                  <a:schemeClr val="bg2"/>
                </a:solidFill>
              </a:rPr>
              <a:t>       </a:t>
            </a:r>
            <a:r>
              <a:rPr lang="ru-RU" sz="4400" b="1" dirty="0">
                <a:solidFill>
                  <a:schemeClr val="bg2"/>
                </a:solidFill>
              </a:rPr>
              <a:t>        </a:t>
            </a:r>
            <a:r>
              <a:rPr lang="ru-RU" sz="4400" b="1" i="1" dirty="0">
                <a:solidFill>
                  <a:schemeClr val="bg2"/>
                </a:solidFill>
              </a:rPr>
              <a:t>Ра</a:t>
            </a:r>
            <a:r>
              <a:rPr lang="ru-RU" sz="4400" b="1" i="1" dirty="0">
                <a:solidFill>
                  <a:srgbClr val="FF0000"/>
                </a:solidFill>
              </a:rPr>
              <a:t>з</a:t>
            </a:r>
            <a:r>
              <a:rPr lang="ru-RU" sz="4400" b="1" i="1" dirty="0">
                <a:solidFill>
                  <a:schemeClr val="bg2"/>
                </a:solidFill>
              </a:rPr>
              <a:t>думать</a:t>
            </a:r>
          </a:p>
          <a:p>
            <a:r>
              <a:rPr lang="ru-RU" sz="4400" b="1" i="1" dirty="0">
                <a:solidFill>
                  <a:schemeClr val="bg2"/>
                </a:solidFill>
              </a:rPr>
              <a:t> </a:t>
            </a:r>
            <a:r>
              <a:rPr lang="ru-RU" sz="4400" b="1" dirty="0">
                <a:solidFill>
                  <a:schemeClr val="bg2"/>
                </a:solidFill>
              </a:rPr>
              <a:t>3.Бе</a:t>
            </a:r>
            <a:r>
              <a:rPr lang="ru-RU" sz="4400" b="1" i="1" dirty="0">
                <a:solidFill>
                  <a:srgbClr val="FF0000"/>
                </a:solidFill>
              </a:rPr>
              <a:t>с</a:t>
            </a:r>
            <a:r>
              <a:rPr lang="ru-RU" sz="4400" b="1" i="1" dirty="0">
                <a:solidFill>
                  <a:schemeClr val="bg2"/>
                </a:solidFill>
              </a:rPr>
              <a:t>полезный</a:t>
            </a:r>
          </a:p>
          <a:p>
            <a:r>
              <a:rPr lang="ru-RU" sz="4400" b="1" i="1" dirty="0">
                <a:solidFill>
                  <a:schemeClr val="bg2"/>
                </a:solidFill>
              </a:rPr>
              <a:t>    Ра</a:t>
            </a:r>
            <a:r>
              <a:rPr lang="ru-RU" sz="4400" b="1" i="1" dirty="0">
                <a:solidFill>
                  <a:srgbClr val="FF0000"/>
                </a:solidFill>
              </a:rPr>
              <a:t>з</a:t>
            </a:r>
            <a:r>
              <a:rPr lang="ru-RU" sz="4400" b="1" i="1" dirty="0">
                <a:solidFill>
                  <a:schemeClr val="bg2"/>
                </a:solidFill>
              </a:rPr>
              <a:t>вязать</a:t>
            </a:r>
          </a:p>
          <a:p>
            <a:pPr algn="r"/>
            <a:r>
              <a:rPr lang="ru-RU" sz="4400" b="1" dirty="0">
                <a:solidFill>
                  <a:schemeClr val="bg2"/>
                </a:solidFill>
              </a:rPr>
              <a:t>4.  Ра</a:t>
            </a:r>
            <a:r>
              <a:rPr lang="ru-RU" sz="4400" b="1" dirty="0">
                <a:solidFill>
                  <a:srgbClr val="FF0000"/>
                </a:solidFill>
              </a:rPr>
              <a:t>с</a:t>
            </a:r>
            <a:r>
              <a:rPr lang="ru-RU" sz="4400" b="1" dirty="0">
                <a:solidFill>
                  <a:schemeClr val="bg2"/>
                </a:solidFill>
              </a:rPr>
              <a:t>смотреть</a:t>
            </a:r>
          </a:p>
          <a:p>
            <a:pPr algn="r"/>
            <a:r>
              <a:rPr lang="ru-RU" sz="4400" b="1" i="1" dirty="0">
                <a:solidFill>
                  <a:schemeClr val="bg2"/>
                </a:solidFill>
              </a:rPr>
              <a:t>И</a:t>
            </a:r>
            <a:r>
              <a:rPr lang="ru-RU" sz="4400" b="1" i="1" dirty="0">
                <a:solidFill>
                  <a:srgbClr val="FF0000"/>
                </a:solidFill>
              </a:rPr>
              <a:t>с</a:t>
            </a:r>
            <a:r>
              <a:rPr lang="ru-RU" sz="4400" b="1" i="1" dirty="0">
                <a:solidFill>
                  <a:schemeClr val="bg2"/>
                </a:solidFill>
              </a:rPr>
              <a:t>париться</a:t>
            </a:r>
            <a:r>
              <a:rPr lang="ru-RU" sz="4400" dirty="0">
                <a:solidFill>
                  <a:schemeClr val="bg2"/>
                </a:solidFill>
              </a:rPr>
              <a:t> </a:t>
            </a:r>
          </a:p>
          <a:p>
            <a:endParaRPr lang="ru-RU" sz="4400" dirty="0">
              <a:solidFill>
                <a:schemeClr val="bg2"/>
              </a:solidFill>
            </a:endParaRPr>
          </a:p>
          <a:p>
            <a:endParaRPr lang="ru-RU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560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463"/>
            <a:ext cx="914400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1512888" y="620713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000" b="1">
              <a:solidFill>
                <a:srgbClr val="F2F2F2"/>
              </a:solidFill>
              <a:latin typeface="Comic Sans MS" pitchFamily="66" charset="0"/>
            </a:endParaRPr>
          </a:p>
        </p:txBody>
      </p:sp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539750" y="684213"/>
            <a:ext cx="7920038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Развести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костер, осеннее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бездорожье,</a:t>
            </a:r>
          </a:p>
          <a:p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взъерошить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волосы,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вспомню</a:t>
            </a:r>
            <a:r>
              <a:rPr lang="ru-RU" sz="3600">
                <a:solidFill>
                  <a:schemeClr val="bg2"/>
                </a:solidFill>
              </a:rPr>
              <a:t> 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рассказ,</a:t>
            </a:r>
          </a:p>
          <a:p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возрождение 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героя,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раскрашивает 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рисунок, устроить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беспорядок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,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испуганный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малыш,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израненная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птица,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восхождение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альпинистов, </a:t>
            </a:r>
          </a:p>
          <a:p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списал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задачу, </a:t>
            </a:r>
            <a:r>
              <a:rPr lang="ru-RU" sz="3600" u="sng">
                <a:solidFill>
                  <a:schemeClr val="bg2"/>
                </a:solidFill>
                <a:latin typeface="Times New Roman" pitchFamily="18" charset="0"/>
              </a:rPr>
              <a:t>свить</a:t>
            </a:r>
            <a:r>
              <a:rPr lang="ru-RU" sz="3600">
                <a:solidFill>
                  <a:schemeClr val="bg2"/>
                </a:solidFill>
                <a:latin typeface="Times New Roman" pitchFamily="18" charset="0"/>
              </a:rPr>
              <a:t> гнездо.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765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627313" y="1249363"/>
            <a:ext cx="4602162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cs typeface="+mn-cs"/>
              </a:rPr>
              <a:t>Я запомнил (а), …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5338" y="2170113"/>
            <a:ext cx="5140325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cs typeface="+mn-cs"/>
              </a:rPr>
              <a:t>Я теперь знаю, как 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84188" y="2973388"/>
            <a:ext cx="7750175" cy="1200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cs typeface="+mn-cs"/>
              </a:rPr>
              <a:t>Полученные знания я смогу                          </a:t>
            </a:r>
            <a:r>
              <a:rPr lang="ru-RU" sz="32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cs typeface="+mn-cs"/>
              </a:rPr>
              <a:t>применить</a:t>
            </a:r>
            <a:r>
              <a:rPr lang="ru-RU" sz="36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  <a:cs typeface="+mn-cs"/>
              </a:rPr>
              <a:t>…</a:t>
            </a:r>
          </a:p>
        </p:txBody>
      </p:sp>
      <p:pic>
        <p:nvPicPr>
          <p:cNvPr id="2765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9550" y="3573463"/>
            <a:ext cx="2944813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867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6" name="Rectangle 5"/>
          <p:cNvSpPr>
            <a:spLocks noChangeArrowheads="1"/>
          </p:cNvSpPr>
          <p:nvPr/>
        </p:nvSpPr>
        <p:spPr bwMode="auto">
          <a:xfrm>
            <a:off x="1262063" y="1076325"/>
            <a:ext cx="66294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 algn="ctr">
              <a:buFontTx/>
              <a:buAutoNum type="arabicParenR"/>
            </a:pPr>
            <a:r>
              <a:rPr lang="ru-RU" sz="3600">
                <a:solidFill>
                  <a:schemeClr val="bg2"/>
                </a:solidFill>
              </a:rPr>
              <a:t>Мне понравилось на уроке..</a:t>
            </a:r>
          </a:p>
          <a:p>
            <a:pPr marL="342900" indent="-342900" algn="ctr"/>
            <a:endParaRPr lang="ru-RU" sz="3600">
              <a:solidFill>
                <a:schemeClr val="bg2"/>
              </a:solidFill>
            </a:endParaRPr>
          </a:p>
          <a:p>
            <a:pPr marL="342900" indent="-342900" algn="ctr"/>
            <a:r>
              <a:rPr lang="ru-RU" sz="3600">
                <a:solidFill>
                  <a:schemeClr val="bg2"/>
                </a:solidFill>
              </a:rPr>
              <a:t>2)Мне удалось на уроке…</a:t>
            </a:r>
          </a:p>
          <a:p>
            <a:pPr marL="342900" indent="-342900" algn="ctr"/>
            <a:endParaRPr lang="ru-RU" sz="3600">
              <a:solidFill>
                <a:schemeClr val="bg2"/>
              </a:solidFill>
            </a:endParaRPr>
          </a:p>
          <a:p>
            <a:pPr marL="342900" indent="-342900" algn="ctr"/>
            <a:r>
              <a:rPr lang="ru-RU" sz="3600">
                <a:solidFill>
                  <a:schemeClr val="bg2"/>
                </a:solidFill>
              </a:rPr>
              <a:t>3)Я порадовался на уроке…</a:t>
            </a:r>
          </a:p>
          <a:p>
            <a:pPr marL="342900" indent="-342900" algn="ctr"/>
            <a:endParaRPr lang="ru-RU" sz="3600">
              <a:solidFill>
                <a:schemeClr val="bg2"/>
              </a:solidFill>
            </a:endParaRPr>
          </a:p>
          <a:p>
            <a:pPr marL="342900" indent="-342900" algn="ctr"/>
            <a:r>
              <a:rPr lang="ru-RU" sz="3600">
                <a:solidFill>
                  <a:schemeClr val="bg2"/>
                </a:solidFill>
              </a:rPr>
              <a:t>4)Я могу похвалить себя за….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662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Box 4"/>
          <p:cNvSpPr txBox="1">
            <a:spLocks noChangeArrowheads="1"/>
          </p:cNvSpPr>
          <p:nvPr/>
        </p:nvSpPr>
        <p:spPr bwMode="auto">
          <a:xfrm>
            <a:off x="1169988" y="777875"/>
            <a:ext cx="6718300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5400" b="1">
                <a:solidFill>
                  <a:schemeClr val="bg1"/>
                </a:solidFill>
                <a:latin typeface="Comic Sans MS" pitchFamily="66" charset="0"/>
              </a:rPr>
              <a:t>Домашнее задание</a:t>
            </a:r>
          </a:p>
        </p:txBody>
      </p:sp>
      <p:pic>
        <p:nvPicPr>
          <p:cNvPr id="266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439988"/>
            <a:ext cx="3719513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68313" y="2705100"/>
            <a:ext cx="3789362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E46C0A"/>
                </a:solidFill>
                <a:latin typeface="Calibri" pitchFamily="34" charset="0"/>
              </a:rPr>
              <a:t>«5» </a:t>
            </a:r>
            <a:r>
              <a:rPr lang="ru-RU" sz="3200" b="1" i="1">
                <a:solidFill>
                  <a:srgbClr val="E46C0A"/>
                </a:solidFill>
              </a:rPr>
              <a:t>Р.т.Упр.66</a:t>
            </a:r>
          </a:p>
          <a:p>
            <a:endParaRPr lang="ru-RU" sz="3200" b="1" i="1">
              <a:solidFill>
                <a:srgbClr val="E46C0A"/>
              </a:solidFill>
              <a:latin typeface="Calibri" pitchFamily="34" charset="0"/>
            </a:endParaRPr>
          </a:p>
          <a:p>
            <a:r>
              <a:rPr lang="ru-RU" sz="3200" b="1" i="1">
                <a:solidFill>
                  <a:srgbClr val="E46C0A"/>
                </a:solidFill>
                <a:latin typeface="Calibri" pitchFamily="34" charset="0"/>
              </a:rPr>
              <a:t>«4» </a:t>
            </a:r>
            <a:r>
              <a:rPr lang="ru-RU" sz="3200" b="1" i="1">
                <a:solidFill>
                  <a:srgbClr val="E46C0A"/>
                </a:solidFill>
              </a:rPr>
              <a:t>Р.т.Упр.64, 65</a:t>
            </a:r>
          </a:p>
          <a:p>
            <a:endParaRPr lang="ru-RU" sz="3200" b="1" i="1">
              <a:solidFill>
                <a:srgbClr val="E46C0A"/>
              </a:solidFill>
              <a:latin typeface="Calibri" pitchFamily="34" charset="0"/>
            </a:endParaRPr>
          </a:p>
          <a:p>
            <a:r>
              <a:rPr lang="ru-RU" sz="3200" b="1" i="1">
                <a:solidFill>
                  <a:srgbClr val="E46C0A"/>
                </a:solidFill>
                <a:latin typeface="Calibri" pitchFamily="34" charset="0"/>
              </a:rPr>
              <a:t>«3»</a:t>
            </a:r>
            <a:r>
              <a:rPr lang="ru-RU" sz="3200" b="1" i="1">
                <a:solidFill>
                  <a:srgbClr val="E46C0A"/>
                </a:solidFill>
              </a:rPr>
              <a:t> Р.т. Упр.64</a:t>
            </a:r>
            <a:r>
              <a:rPr lang="ru-RU" sz="3200" b="1" i="1">
                <a:solidFill>
                  <a:srgbClr val="E46C0A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9699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7150"/>
            <a:ext cx="9144000" cy="684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0963" y="2565400"/>
            <a:ext cx="3606800" cy="3190875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20376" y="620688"/>
            <a:ext cx="6808008" cy="5616624"/>
          </a:xfrm>
          <a:prstGeom prst="rect">
            <a:avLst/>
          </a:prstGeom>
          <a:noFill/>
        </p:spPr>
        <p:txBody>
          <a:bodyPr wrap="none">
            <a:prstTxWarp prst="textArchUpPour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cs typeface="+mn-cs"/>
              </a:rPr>
              <a:t>СПАСИБО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638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7664" name="Group 16"/>
          <p:cNvGraphicFramePr>
            <a:graphicFrameLocks noGrp="1"/>
          </p:cNvGraphicFramePr>
          <p:nvPr/>
        </p:nvGraphicFramePr>
        <p:xfrm>
          <a:off x="3589338" y="3046413"/>
          <a:ext cx="1965325" cy="765175"/>
        </p:xfrm>
        <a:graphic>
          <a:graphicData uri="http://schemas.openxmlformats.org/drawingml/2006/table">
            <a:tbl>
              <a:tblPr/>
              <a:tblGrid>
                <a:gridCol w="1965325"/>
              </a:tblGrid>
              <a:tr h="765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0" name="Rectangle 17"/>
          <p:cNvSpPr>
            <a:spLocks noChangeArrowheads="1"/>
          </p:cNvSpPr>
          <p:nvPr/>
        </p:nvSpPr>
        <p:spPr bwMode="auto">
          <a:xfrm>
            <a:off x="1116013" y="981075"/>
            <a:ext cx="7662862" cy="362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Times New Roman" pitchFamily="18" charset="0"/>
              </a:rPr>
              <a:t>Критерии оценивания:</a:t>
            </a:r>
          </a:p>
          <a:p>
            <a:endParaRPr lang="ru-RU" sz="4400">
              <a:solidFill>
                <a:schemeClr val="bg1"/>
              </a:solidFill>
              <a:latin typeface="Times New Roman" pitchFamily="18" charset="0"/>
            </a:endParaRPr>
          </a:p>
          <a:p>
            <a:r>
              <a:rPr lang="ru-RU" sz="4800">
                <a:solidFill>
                  <a:schemeClr val="bg1"/>
                </a:solidFill>
                <a:latin typeface="Times New Roman" pitchFamily="18" charset="0"/>
              </a:rPr>
              <a:t>2б. - без ошибок</a:t>
            </a:r>
          </a:p>
          <a:p>
            <a:r>
              <a:rPr lang="ru-RU" sz="4800">
                <a:solidFill>
                  <a:schemeClr val="bg1"/>
                </a:solidFill>
                <a:latin typeface="Times New Roman" pitchFamily="18" charset="0"/>
              </a:rPr>
              <a:t>1б. -1</a:t>
            </a:r>
            <a:r>
              <a:rPr lang="ru-RU" sz="4800">
                <a:solidFill>
                  <a:schemeClr val="bg1"/>
                </a:solidFill>
              </a:rPr>
              <a:t>-2 </a:t>
            </a:r>
            <a:r>
              <a:rPr lang="ru-RU" sz="4800">
                <a:solidFill>
                  <a:schemeClr val="bg1"/>
                </a:solidFill>
                <a:latin typeface="Times New Roman" pitchFamily="18" charset="0"/>
              </a:rPr>
              <a:t>ош, исправление</a:t>
            </a:r>
          </a:p>
          <a:p>
            <a:r>
              <a:rPr lang="ru-RU" sz="4800">
                <a:solidFill>
                  <a:schemeClr val="bg1"/>
                </a:solidFill>
                <a:latin typeface="Times New Roman" pitchFamily="18" charset="0"/>
              </a:rPr>
              <a:t>0б. – </a:t>
            </a:r>
            <a:r>
              <a:rPr lang="ru-RU" sz="4800">
                <a:solidFill>
                  <a:schemeClr val="bg1"/>
                </a:solidFill>
              </a:rPr>
              <a:t>3-4</a:t>
            </a:r>
            <a:r>
              <a:rPr lang="ru-RU" sz="4800">
                <a:solidFill>
                  <a:schemeClr val="bg1"/>
                </a:solidFill>
                <a:latin typeface="Times New Roman" pitchFamily="18" charset="0"/>
              </a:rPr>
              <a:t> ошибки.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>
              <a:solidFill>
                <a:schemeClr val="tx1">
                  <a:tint val="75000"/>
                </a:schemeClr>
              </a:solidFill>
            </a:endParaRPr>
          </a:p>
        </p:txBody>
      </p:sp>
      <p:pic>
        <p:nvPicPr>
          <p:cNvPr id="1741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Rectangle 7"/>
          <p:cNvSpPr>
            <a:spLocks noChangeArrowheads="1"/>
          </p:cNvSpPr>
          <p:nvPr/>
        </p:nvSpPr>
        <p:spPr bwMode="auto">
          <a:xfrm>
            <a:off x="400050" y="523875"/>
            <a:ext cx="8281988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dirty="0">
                <a:solidFill>
                  <a:schemeClr val="bg2"/>
                </a:solidFill>
              </a:rPr>
              <a:t>Б</a:t>
            </a:r>
            <a:r>
              <a:rPr lang="ru-RU" sz="4400" dirty="0">
                <a:solidFill>
                  <a:srgbClr val="FF0000"/>
                </a:solidFill>
              </a:rPr>
              <a:t>о</a:t>
            </a:r>
            <a:r>
              <a:rPr lang="ru-RU" sz="4400" dirty="0">
                <a:solidFill>
                  <a:schemeClr val="bg2"/>
                </a:solidFill>
              </a:rPr>
              <a:t>гатство, к</a:t>
            </a:r>
            <a:r>
              <a:rPr lang="ru-RU" sz="4400" dirty="0">
                <a:solidFill>
                  <a:srgbClr val="FF0000"/>
                </a:solidFill>
              </a:rPr>
              <a:t>о</a:t>
            </a:r>
            <a:r>
              <a:rPr lang="ru-RU" sz="4400" dirty="0">
                <a:solidFill>
                  <a:schemeClr val="bg2"/>
                </a:solidFill>
              </a:rPr>
              <a:t>ллекция, с</a:t>
            </a:r>
            <a:r>
              <a:rPr lang="ru-RU" sz="4400" dirty="0">
                <a:solidFill>
                  <a:srgbClr val="FF0000"/>
                </a:solidFill>
              </a:rPr>
              <a:t>е</a:t>
            </a:r>
            <a:r>
              <a:rPr lang="ru-RU" sz="4400" dirty="0">
                <a:solidFill>
                  <a:schemeClr val="bg2"/>
                </a:solidFill>
              </a:rPr>
              <a:t>годня</a:t>
            </a:r>
          </a:p>
          <a:p>
            <a:pPr algn="ctr"/>
            <a:endParaRPr lang="ru-RU" sz="4400" dirty="0">
              <a:solidFill>
                <a:schemeClr val="bg2"/>
              </a:solidFill>
            </a:endParaRPr>
          </a:p>
          <a:p>
            <a:pPr algn="ctr"/>
            <a:r>
              <a:rPr lang="ru-RU" sz="4400" dirty="0">
                <a:solidFill>
                  <a:schemeClr val="bg2"/>
                </a:solidFill>
              </a:rPr>
              <a:t>пут</a:t>
            </a:r>
            <a:r>
              <a:rPr lang="ru-RU" sz="4400" dirty="0">
                <a:solidFill>
                  <a:srgbClr val="FF0000"/>
                </a:solidFill>
              </a:rPr>
              <a:t>е</a:t>
            </a:r>
            <a:r>
              <a:rPr lang="ru-RU" sz="4400" dirty="0">
                <a:solidFill>
                  <a:schemeClr val="bg2"/>
                </a:solidFill>
              </a:rPr>
              <a:t>шествие, инж</a:t>
            </a:r>
            <a:r>
              <a:rPr lang="ru-RU" sz="4400" dirty="0">
                <a:solidFill>
                  <a:srgbClr val="FF0000"/>
                </a:solidFill>
              </a:rPr>
              <a:t>е</a:t>
            </a:r>
            <a:r>
              <a:rPr lang="ru-RU" sz="4400" dirty="0">
                <a:solidFill>
                  <a:schemeClr val="bg2"/>
                </a:solidFill>
              </a:rPr>
              <a:t>нер, х</a:t>
            </a:r>
            <a:r>
              <a:rPr lang="ru-RU" sz="4400" dirty="0">
                <a:solidFill>
                  <a:srgbClr val="FF0000"/>
                </a:solidFill>
              </a:rPr>
              <a:t>о</a:t>
            </a:r>
            <a:r>
              <a:rPr lang="ru-RU" sz="4400" dirty="0">
                <a:solidFill>
                  <a:schemeClr val="bg2"/>
                </a:solidFill>
              </a:rPr>
              <a:t>зяин</a:t>
            </a:r>
          </a:p>
          <a:p>
            <a:pPr algn="ctr"/>
            <a:endParaRPr lang="ru-RU" sz="4400" dirty="0">
              <a:solidFill>
                <a:schemeClr val="bg2"/>
              </a:solidFill>
            </a:endParaRPr>
          </a:p>
          <a:p>
            <a:pPr algn="ctr"/>
            <a:r>
              <a:rPr lang="ru-RU" sz="4400" dirty="0">
                <a:solidFill>
                  <a:schemeClr val="bg2"/>
                </a:solidFill>
              </a:rPr>
              <a:t>гр</a:t>
            </a:r>
            <a:r>
              <a:rPr lang="ru-RU" sz="4400" dirty="0">
                <a:solidFill>
                  <a:srgbClr val="FF0000"/>
                </a:solidFill>
              </a:rPr>
              <a:t>а</a:t>
            </a:r>
            <a:r>
              <a:rPr lang="ru-RU" sz="4400" dirty="0">
                <a:solidFill>
                  <a:schemeClr val="bg2"/>
                </a:solidFill>
              </a:rPr>
              <a:t>жданин,</a:t>
            </a:r>
            <a:r>
              <a:rPr lang="ru-RU" sz="4400" b="1" dirty="0">
                <a:solidFill>
                  <a:schemeClr val="bg2"/>
                </a:solidFill>
              </a:rPr>
              <a:t> </a:t>
            </a:r>
          </a:p>
          <a:p>
            <a:pPr algn="ctr"/>
            <a:endParaRPr lang="ru-RU" sz="4400" b="1" dirty="0">
              <a:solidFill>
                <a:schemeClr val="bg2"/>
              </a:solidFill>
            </a:endParaRPr>
          </a:p>
          <a:p>
            <a:pPr algn="ctr"/>
            <a:r>
              <a:rPr lang="ru-RU" sz="4400" dirty="0">
                <a:solidFill>
                  <a:srgbClr val="FF0000"/>
                </a:solidFill>
              </a:rPr>
              <a:t>по</a:t>
            </a:r>
            <a:r>
              <a:rPr lang="ru-RU" sz="4400" dirty="0">
                <a:solidFill>
                  <a:schemeClr val="bg2"/>
                </a:solidFill>
              </a:rPr>
              <a:t>желать, </a:t>
            </a:r>
            <a:r>
              <a:rPr lang="ru-RU" sz="4400" dirty="0">
                <a:solidFill>
                  <a:srgbClr val="FF0000"/>
                </a:solidFill>
              </a:rPr>
              <a:t>под</a:t>
            </a:r>
            <a:r>
              <a:rPr lang="ru-RU" sz="4400" dirty="0">
                <a:solidFill>
                  <a:schemeClr val="bg2"/>
                </a:solidFill>
              </a:rPr>
              <a:t>гореть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174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Sony\Pictures\69490770_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3716338"/>
            <a:ext cx="287972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Выноска-облако 4"/>
          <p:cNvSpPr/>
          <p:nvPr/>
        </p:nvSpPr>
        <p:spPr>
          <a:xfrm>
            <a:off x="6732588" y="2728913"/>
            <a:ext cx="1871662" cy="936625"/>
          </a:xfrm>
          <a:prstGeom prst="cloud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8438" name="Text Box 9"/>
          <p:cNvSpPr txBox="1">
            <a:spLocks noChangeArrowheads="1"/>
          </p:cNvSpPr>
          <p:nvPr/>
        </p:nvSpPr>
        <p:spPr bwMode="auto">
          <a:xfrm>
            <a:off x="1331913" y="1052513"/>
            <a:ext cx="71834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2"/>
                </a:solidFill>
              </a:rPr>
              <a:t>«Орфограммы в приставках»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1042988" y="2997200"/>
            <a:ext cx="40322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>
                <a:solidFill>
                  <a:schemeClr val="bg2"/>
                </a:solidFill>
              </a:rPr>
              <a:t>У.З.:   Научиться    проверять</a:t>
            </a:r>
          </a:p>
          <a:p>
            <a:r>
              <a:rPr lang="ru-RU" sz="3200">
                <a:solidFill>
                  <a:schemeClr val="bg2"/>
                </a:solidFill>
              </a:rPr>
              <a:t> орфограммы в приставках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4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 </a:t>
            </a:r>
          </a:p>
        </p:txBody>
      </p:sp>
      <p:sp>
        <p:nvSpPr>
          <p:cNvPr id="19458" name="Rectangle 11"/>
          <p:cNvSpPr>
            <a:spLocks noGrp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z="2800" smtClean="0"/>
          </a:p>
        </p:txBody>
      </p:sp>
      <p:sp>
        <p:nvSpPr>
          <p:cNvPr id="19459" name="Rectangle 12"/>
          <p:cNvSpPr>
            <a:spLocks noGrp="1"/>
          </p:cNvSpPr>
          <p:nvPr>
            <p:ph type="clipArt" sz="half" idx="2"/>
          </p:nvPr>
        </p:nvSpPr>
        <p:spPr/>
      </p:sp>
      <p:pic>
        <p:nvPicPr>
          <p:cNvPr id="19460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7" descr="imag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549275"/>
            <a:ext cx="1914525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2627313" y="1052513"/>
            <a:ext cx="3476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chemeClr val="bg2"/>
                </a:solidFill>
                <a:latin typeface="Times New Roman" pitchFamily="18" charset="0"/>
              </a:rPr>
              <a:t>ПРИСТАВКА:</a:t>
            </a:r>
          </a:p>
        </p:txBody>
      </p:sp>
      <p:sp>
        <p:nvSpPr>
          <p:cNvPr id="19463" name="Text Box 13"/>
          <p:cNvSpPr txBox="1">
            <a:spLocks noChangeArrowheads="1"/>
          </p:cNvSpPr>
          <p:nvPr/>
        </p:nvSpPr>
        <p:spPr bwMode="auto">
          <a:xfrm>
            <a:off x="755650" y="1773238"/>
            <a:ext cx="7700963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r">
              <a:buFontTx/>
              <a:buAutoNum type="arabicPeriod"/>
            </a:pPr>
            <a:r>
              <a:rPr lang="ru-RU" sz="2400" dirty="0">
                <a:solidFill>
                  <a:schemeClr val="bg2"/>
                </a:solidFill>
              </a:rPr>
              <a:t>Часть слова, стоит перед корнем, </a:t>
            </a:r>
          </a:p>
          <a:p>
            <a:pPr marL="342900" indent="-342900" algn="r"/>
            <a:r>
              <a:rPr lang="ru-RU" sz="2400" dirty="0">
                <a:solidFill>
                  <a:schemeClr val="bg2"/>
                </a:solidFill>
              </a:rPr>
              <a:t>служит для образования новых слов.</a:t>
            </a:r>
          </a:p>
          <a:p>
            <a:pPr marL="342900" indent="-342900"/>
            <a:endParaRPr lang="ru-RU" sz="2400" dirty="0">
              <a:solidFill>
                <a:schemeClr val="bg2"/>
              </a:solidFill>
            </a:endParaRPr>
          </a:p>
          <a:p>
            <a:pPr marL="342900" indent="-342900"/>
            <a:r>
              <a:rPr lang="ru-RU" sz="2400" dirty="0">
                <a:solidFill>
                  <a:schemeClr val="bg2"/>
                </a:solidFill>
              </a:rPr>
              <a:t>2.   Приставку надо отличать от предлога.</a:t>
            </a:r>
          </a:p>
          <a:p>
            <a:pPr marL="342900" indent="-342900"/>
            <a:endParaRPr lang="ru-RU" sz="2400" dirty="0">
              <a:solidFill>
                <a:schemeClr val="bg2"/>
              </a:solidFill>
            </a:endParaRPr>
          </a:p>
          <a:p>
            <a:pPr marL="342900" indent="-342900"/>
            <a:r>
              <a:rPr lang="ru-RU" sz="2400" dirty="0">
                <a:solidFill>
                  <a:schemeClr val="bg2"/>
                </a:solidFill>
              </a:rPr>
              <a:t>3. Написание приставок </a:t>
            </a:r>
            <a:r>
              <a:rPr lang="ru-RU" sz="2400" dirty="0" smtClean="0">
                <a:solidFill>
                  <a:schemeClr val="bg2"/>
                </a:solidFill>
              </a:rPr>
              <a:t> на </a:t>
            </a:r>
            <a:r>
              <a:rPr lang="ru-RU" sz="2400" dirty="0">
                <a:solidFill>
                  <a:schemeClr val="bg2"/>
                </a:solidFill>
              </a:rPr>
              <a:t>-</a:t>
            </a:r>
            <a:r>
              <a:rPr lang="ru-RU" sz="2400" b="1" dirty="0" err="1">
                <a:solidFill>
                  <a:schemeClr val="bg2"/>
                </a:solidFill>
              </a:rPr>
              <a:t>з</a:t>
            </a:r>
            <a:r>
              <a:rPr lang="ru-RU" sz="2400" b="1" dirty="0">
                <a:solidFill>
                  <a:schemeClr val="bg2"/>
                </a:solidFill>
              </a:rPr>
              <a:t>-, -с-</a:t>
            </a:r>
            <a:endParaRPr lang="ru-RU" sz="2400" dirty="0">
              <a:solidFill>
                <a:schemeClr val="bg2"/>
              </a:solidFill>
            </a:endParaRPr>
          </a:p>
          <a:p>
            <a:pPr marL="342900" indent="-342900"/>
            <a:endParaRPr lang="ru-RU" sz="2400" dirty="0">
              <a:solidFill>
                <a:schemeClr val="bg2"/>
              </a:solidFill>
            </a:endParaRPr>
          </a:p>
          <a:p>
            <a:pPr marL="342900" indent="-342900"/>
            <a:r>
              <a:rPr lang="ru-RU" sz="2400" dirty="0">
                <a:solidFill>
                  <a:schemeClr val="bg2"/>
                </a:solidFill>
              </a:rPr>
              <a:t>4. Написание приставок не зависит от произношения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4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4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0483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05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Text Box 9"/>
          <p:cNvSpPr txBox="1">
            <a:spLocks noChangeArrowheads="1"/>
          </p:cNvSpPr>
          <p:nvPr/>
        </p:nvSpPr>
        <p:spPr bwMode="auto">
          <a:xfrm>
            <a:off x="755650" y="692150"/>
            <a:ext cx="76327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>
                <a:solidFill>
                  <a:schemeClr val="bg2"/>
                </a:solidFill>
              </a:rPr>
              <a:t>Этот ветер выдумали листья:</a:t>
            </a:r>
          </a:p>
          <a:p>
            <a:r>
              <a:rPr lang="ru-RU" sz="3600" dirty="0">
                <a:solidFill>
                  <a:schemeClr val="bg2"/>
                </a:solidFill>
              </a:rPr>
              <a:t>Захотелось им пр</a:t>
            </a:r>
            <a:r>
              <a:rPr lang="ru-RU" sz="3600" dirty="0">
                <a:solidFill>
                  <a:srgbClr val="FF0000"/>
                </a:solidFill>
              </a:rPr>
              <a:t>о</a:t>
            </a:r>
            <a:r>
              <a:rPr lang="ru-RU" sz="3600" dirty="0">
                <a:solidFill>
                  <a:schemeClr val="bg2"/>
                </a:solidFill>
              </a:rPr>
              <a:t>шелестеть.</a:t>
            </a:r>
          </a:p>
          <a:p>
            <a:r>
              <a:rPr lang="ru-RU" sz="3600" dirty="0">
                <a:solidFill>
                  <a:schemeClr val="bg2"/>
                </a:solidFill>
              </a:rPr>
              <a:t>Эти лужи выдумали тучи,</a:t>
            </a:r>
          </a:p>
          <a:p>
            <a:r>
              <a:rPr lang="ru-RU" sz="3600" dirty="0">
                <a:solidFill>
                  <a:schemeClr val="bg2"/>
                </a:solidFill>
              </a:rPr>
              <a:t>Чтоб с земли на небо посмотреть.</a:t>
            </a:r>
          </a:p>
          <a:p>
            <a:endParaRPr lang="ru-RU" sz="3600" dirty="0">
              <a:solidFill>
                <a:schemeClr val="bg2"/>
              </a:solidFill>
            </a:endParaRPr>
          </a:p>
          <a:p>
            <a:r>
              <a:rPr lang="ru-RU" sz="3600" dirty="0">
                <a:solidFill>
                  <a:schemeClr val="bg2"/>
                </a:solidFill>
              </a:rPr>
              <a:t>Это солнце выдумали птицы:</a:t>
            </a:r>
          </a:p>
          <a:p>
            <a:r>
              <a:rPr lang="ru-RU" sz="3600" dirty="0">
                <a:solidFill>
                  <a:schemeClr val="bg2"/>
                </a:solidFill>
              </a:rPr>
              <a:t>Им запеть хотелось поскорей.</a:t>
            </a:r>
          </a:p>
          <a:p>
            <a:r>
              <a:rPr lang="ru-RU" sz="3600" dirty="0">
                <a:solidFill>
                  <a:schemeClr val="bg2"/>
                </a:solidFill>
              </a:rPr>
              <a:t>Выдумали радугу на небе</a:t>
            </a:r>
          </a:p>
          <a:p>
            <a:r>
              <a:rPr lang="ru-RU" sz="3600" dirty="0">
                <a:solidFill>
                  <a:schemeClr val="bg2"/>
                </a:solidFill>
              </a:rPr>
              <a:t>Семь моих цветных карандашей.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1507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96875" y="17463"/>
            <a:ext cx="9226550" cy="684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Box 2051"/>
          <p:cNvSpPr txBox="1">
            <a:spLocks noChangeArrowheads="1"/>
          </p:cNvSpPr>
          <p:nvPr/>
        </p:nvSpPr>
        <p:spPr bwMode="auto">
          <a:xfrm>
            <a:off x="971550" y="4868863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000" b="1" i="1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2054" name="TextBox 2053"/>
          <p:cNvSpPr txBox="1">
            <a:spLocks noChangeArrowheads="1"/>
          </p:cNvSpPr>
          <p:nvPr/>
        </p:nvSpPr>
        <p:spPr bwMode="auto">
          <a:xfrm>
            <a:off x="668338" y="5368925"/>
            <a:ext cx="184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4000" b="1" i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1510" name="Picture 23" descr="Левитан последний сне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650" y="549275"/>
            <a:ext cx="7143750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2531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TextBox 4"/>
          <p:cNvSpPr txBox="1">
            <a:spLocks noChangeArrowheads="1"/>
          </p:cNvSpPr>
          <p:nvPr/>
        </p:nvSpPr>
        <p:spPr bwMode="auto">
          <a:xfrm>
            <a:off x="755650" y="1268413"/>
            <a:ext cx="521335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i="1">
                <a:solidFill>
                  <a:srgbClr val="F2F2F2"/>
                </a:solidFill>
                <a:latin typeface="Calibri" pitchFamily="34" charset="0"/>
              </a:rPr>
              <a:t>Ра(з</a:t>
            </a:r>
            <a:r>
              <a:rPr lang="en-US" sz="3600" b="1" i="1">
                <a:solidFill>
                  <a:srgbClr val="F2F2F2"/>
                </a:solidFill>
                <a:latin typeface="Calibri" pitchFamily="34" charset="0"/>
              </a:rPr>
              <a:t>/</a:t>
            </a:r>
            <a:r>
              <a:rPr lang="ru-RU" sz="3600" b="1" i="1">
                <a:solidFill>
                  <a:srgbClr val="F2F2F2"/>
                </a:solidFill>
                <a:latin typeface="Calibri" pitchFamily="34" charset="0"/>
              </a:rPr>
              <a:t>с)возит дороги</a:t>
            </a:r>
          </a:p>
          <a:p>
            <a:endParaRPr lang="ru-RU" sz="3600" b="1" i="1">
              <a:solidFill>
                <a:srgbClr val="F2F2F2"/>
              </a:solidFill>
              <a:latin typeface="Calibri" pitchFamily="34" charset="0"/>
            </a:endParaRPr>
          </a:p>
          <a:p>
            <a:r>
              <a:rPr lang="ru-RU" sz="3600" b="1" i="1">
                <a:solidFill>
                  <a:srgbClr val="F2F2F2"/>
                </a:solidFill>
                <a:latin typeface="Calibri" pitchFamily="34" charset="0"/>
              </a:rPr>
              <a:t>П(а</a:t>
            </a:r>
            <a:r>
              <a:rPr lang="en-US" sz="3600" b="1" i="1">
                <a:solidFill>
                  <a:srgbClr val="F2F2F2"/>
                </a:solidFill>
                <a:latin typeface="Calibri" pitchFamily="34" charset="0"/>
              </a:rPr>
              <a:t>/</a:t>
            </a:r>
            <a:r>
              <a:rPr lang="ru-RU" sz="3600" b="1" i="1">
                <a:solidFill>
                  <a:srgbClr val="F2F2F2"/>
                </a:solidFill>
                <a:latin typeface="Calibri" pitchFamily="34" charset="0"/>
              </a:rPr>
              <a:t>о)являются лужи</a:t>
            </a:r>
          </a:p>
        </p:txBody>
      </p:sp>
      <p:pic>
        <p:nvPicPr>
          <p:cNvPr id="22533" name="Picture 2" descr="C:\Users\Sony\Pictures\69490770_07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997200"/>
            <a:ext cx="31591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752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23555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80975" y="0"/>
            <a:ext cx="9324975" cy="7316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TextBox 4"/>
          <p:cNvSpPr txBox="1">
            <a:spLocks noChangeArrowheads="1"/>
          </p:cNvSpPr>
          <p:nvPr/>
        </p:nvSpPr>
        <p:spPr bwMode="auto">
          <a:xfrm>
            <a:off x="971550" y="981075"/>
            <a:ext cx="6551613" cy="639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chemeClr val="bg2"/>
                </a:solidFill>
              </a:rPr>
              <a:t>1.Бе </a:t>
            </a:r>
            <a:r>
              <a:rPr lang="ru-RU" sz="4400" b="1" i="1">
                <a:solidFill>
                  <a:schemeClr val="bg2"/>
                </a:solidFill>
              </a:rPr>
              <a:t>.дельник</a:t>
            </a:r>
          </a:p>
          <a:p>
            <a:r>
              <a:rPr lang="ru-RU" sz="4400" b="1" i="1">
                <a:solidFill>
                  <a:schemeClr val="bg2"/>
                </a:solidFill>
              </a:rPr>
              <a:t>    Бе. заботный</a:t>
            </a:r>
          </a:p>
          <a:p>
            <a:pPr algn="r"/>
            <a:r>
              <a:rPr lang="ru-RU" sz="4400" b="1" i="1">
                <a:solidFill>
                  <a:schemeClr val="bg2"/>
                </a:solidFill>
              </a:rPr>
              <a:t> </a:t>
            </a:r>
            <a:r>
              <a:rPr lang="ru-RU" sz="4400" b="1">
                <a:solidFill>
                  <a:schemeClr val="bg2"/>
                </a:solidFill>
              </a:rPr>
              <a:t>2. И.трепать</a:t>
            </a:r>
          </a:p>
          <a:p>
            <a:pPr algn="r"/>
            <a:r>
              <a:rPr lang="ru-RU" sz="4400" b="1" i="1">
                <a:solidFill>
                  <a:schemeClr val="bg2"/>
                </a:solidFill>
              </a:rPr>
              <a:t>       </a:t>
            </a:r>
            <a:r>
              <a:rPr lang="ru-RU" sz="4400" b="1">
                <a:solidFill>
                  <a:schemeClr val="bg2"/>
                </a:solidFill>
              </a:rPr>
              <a:t>        </a:t>
            </a:r>
            <a:r>
              <a:rPr lang="ru-RU" sz="4400" b="1" i="1">
                <a:solidFill>
                  <a:schemeClr val="bg2"/>
                </a:solidFill>
              </a:rPr>
              <a:t>Ра.думать</a:t>
            </a:r>
          </a:p>
          <a:p>
            <a:r>
              <a:rPr lang="ru-RU" sz="4400" b="1" i="1">
                <a:solidFill>
                  <a:schemeClr val="bg2"/>
                </a:solidFill>
              </a:rPr>
              <a:t> </a:t>
            </a:r>
            <a:r>
              <a:rPr lang="ru-RU" sz="4400" b="1">
                <a:solidFill>
                  <a:schemeClr val="bg2"/>
                </a:solidFill>
              </a:rPr>
              <a:t>3.Бе</a:t>
            </a:r>
            <a:r>
              <a:rPr lang="ru-RU" sz="4400" b="1" i="1">
                <a:solidFill>
                  <a:schemeClr val="bg2"/>
                </a:solidFill>
              </a:rPr>
              <a:t>. полезный</a:t>
            </a:r>
          </a:p>
          <a:p>
            <a:r>
              <a:rPr lang="ru-RU" sz="4400" b="1" i="1">
                <a:solidFill>
                  <a:schemeClr val="bg2"/>
                </a:solidFill>
              </a:rPr>
              <a:t>    Ра. вязать</a:t>
            </a:r>
          </a:p>
          <a:p>
            <a:pPr algn="r"/>
            <a:r>
              <a:rPr lang="ru-RU" sz="4400" b="1">
                <a:solidFill>
                  <a:schemeClr val="bg2"/>
                </a:solidFill>
              </a:rPr>
              <a:t>4.  Ра.смотреть</a:t>
            </a:r>
          </a:p>
          <a:p>
            <a:pPr algn="r"/>
            <a:r>
              <a:rPr lang="ru-RU" sz="4400" b="1" i="1">
                <a:solidFill>
                  <a:schemeClr val="bg2"/>
                </a:solidFill>
              </a:rPr>
              <a:t>И.париться</a:t>
            </a:r>
            <a:r>
              <a:rPr lang="ru-RU" sz="4400">
                <a:solidFill>
                  <a:schemeClr val="bg2"/>
                </a:solidFill>
              </a:rPr>
              <a:t> </a:t>
            </a:r>
          </a:p>
          <a:p>
            <a:endParaRPr lang="ru-RU" sz="4400">
              <a:solidFill>
                <a:schemeClr val="bg2"/>
              </a:solidFill>
            </a:endParaRPr>
          </a:p>
          <a:p>
            <a:endParaRPr lang="ru-RU">
              <a:solidFill>
                <a:schemeClr val="bg2"/>
              </a:solidFill>
            </a:endParaRPr>
          </a:p>
        </p:txBody>
      </p:sp>
      <p:sp>
        <p:nvSpPr>
          <p:cNvPr id="5" name="Выноска-облако 4"/>
          <p:cNvSpPr>
            <a:spLocks noChangeArrowheads="1"/>
          </p:cNvSpPr>
          <p:nvPr/>
        </p:nvSpPr>
        <p:spPr bwMode="auto">
          <a:xfrm>
            <a:off x="6732588" y="908050"/>
            <a:ext cx="1871662" cy="1152525"/>
          </a:xfrm>
          <a:prstGeom prst="cloudCallout">
            <a:avLst>
              <a:gd name="adj1" fmla="val -20824"/>
              <a:gd name="adj2" fmla="val 193111"/>
            </a:avLst>
          </a:prstGeom>
          <a:solidFill>
            <a:schemeClr val="bg1"/>
          </a:solidFill>
          <a:ln w="25400" algn="ctr">
            <a:solidFill>
              <a:srgbClr val="9BBB59"/>
            </a:solidFill>
            <a:round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solidFill>
                  <a:srgbClr val="FF0000"/>
                </a:solidFill>
                <a:latin typeface="+mn-lt"/>
                <a:cs typeface="+mn-cs"/>
              </a:rPr>
              <a:t>?</a:t>
            </a:r>
          </a:p>
        </p:txBody>
      </p:sp>
      <p:sp>
        <p:nvSpPr>
          <p:cNvPr id="23558" name="Text Box 14"/>
          <p:cNvSpPr txBox="1">
            <a:spLocks noChangeArrowheads="1"/>
          </p:cNvSpPr>
          <p:nvPr/>
        </p:nvSpPr>
        <p:spPr bwMode="auto">
          <a:xfrm>
            <a:off x="7072313" y="1160463"/>
            <a:ext cx="4667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/>
              <a:t>с</a:t>
            </a:r>
          </a:p>
        </p:txBody>
      </p:sp>
      <p:sp>
        <p:nvSpPr>
          <p:cNvPr id="23559" name="Text Box 15"/>
          <p:cNvSpPr txBox="1">
            <a:spLocks noChangeArrowheads="1"/>
          </p:cNvSpPr>
          <p:nvPr/>
        </p:nvSpPr>
        <p:spPr bwMode="auto">
          <a:xfrm>
            <a:off x="8008938" y="1066800"/>
            <a:ext cx="4111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/>
              <a:t>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593</TotalTime>
  <Words>256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</vt:lpstr>
      <vt:lpstr> </vt:lpstr>
      <vt:lpstr> 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Sony</dc:creator>
  <cp:lastModifiedBy>вера</cp:lastModifiedBy>
  <cp:revision>46</cp:revision>
  <dcterms:created xsi:type="dcterms:W3CDTF">2013-12-12T14:23:55Z</dcterms:created>
  <dcterms:modified xsi:type="dcterms:W3CDTF">2018-01-31T07:18:50Z</dcterms:modified>
</cp:coreProperties>
</file>