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7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80662"/>
    <a:srgbClr val="08921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10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25D952C1-A0B4-4093-87D6-409A3AF5D71A}" type="datetimeFigureOut">
              <a:rPr lang="ru-RU" smtClean="0"/>
              <a:pPr/>
              <a:t>09.11.2014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A5E8834E-0A50-4A7A-8B35-3E686198995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D952C1-A0B4-4093-87D6-409A3AF5D71A}" type="datetimeFigureOut">
              <a:rPr lang="ru-RU" smtClean="0"/>
              <a:pPr/>
              <a:t>09.11.2014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E8834E-0A50-4A7A-8B35-3E686198995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D952C1-A0B4-4093-87D6-409A3AF5D71A}" type="datetimeFigureOut">
              <a:rPr lang="ru-RU" smtClean="0"/>
              <a:pPr/>
              <a:t>09.11.2014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E8834E-0A50-4A7A-8B35-3E686198995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D952C1-A0B4-4093-87D6-409A3AF5D71A}" type="datetimeFigureOut">
              <a:rPr lang="ru-RU" smtClean="0"/>
              <a:pPr/>
              <a:t>09.11.2014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E8834E-0A50-4A7A-8B35-3E686198995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D952C1-A0B4-4093-87D6-409A3AF5D71A}" type="datetimeFigureOut">
              <a:rPr lang="ru-RU" smtClean="0"/>
              <a:pPr/>
              <a:t>09.11.2014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E8834E-0A50-4A7A-8B35-3E686198995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D952C1-A0B4-4093-87D6-409A3AF5D71A}" type="datetimeFigureOut">
              <a:rPr lang="ru-RU" smtClean="0"/>
              <a:pPr/>
              <a:t>09.11.2014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E8834E-0A50-4A7A-8B35-3E686198995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25D952C1-A0B4-4093-87D6-409A3AF5D71A}" type="datetimeFigureOut">
              <a:rPr lang="ru-RU" smtClean="0"/>
              <a:pPr/>
              <a:t>09.11.2014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A5E8834E-0A50-4A7A-8B35-3E686198995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25D952C1-A0B4-4093-87D6-409A3AF5D71A}" type="datetimeFigureOut">
              <a:rPr lang="ru-RU" smtClean="0"/>
              <a:pPr/>
              <a:t>09.11.2014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A5E8834E-0A50-4A7A-8B35-3E686198995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D952C1-A0B4-4093-87D6-409A3AF5D71A}" type="datetimeFigureOut">
              <a:rPr lang="ru-RU" smtClean="0"/>
              <a:pPr/>
              <a:t>09.11.2014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E8834E-0A50-4A7A-8B35-3E686198995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D952C1-A0B4-4093-87D6-409A3AF5D71A}" type="datetimeFigureOut">
              <a:rPr lang="ru-RU" smtClean="0"/>
              <a:pPr/>
              <a:t>09.11.2014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E8834E-0A50-4A7A-8B35-3E686198995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D952C1-A0B4-4093-87D6-409A3AF5D71A}" type="datetimeFigureOut">
              <a:rPr lang="ru-RU" smtClean="0"/>
              <a:pPr/>
              <a:t>09.11.2014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E8834E-0A50-4A7A-8B35-3E686198995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25D952C1-A0B4-4093-87D6-409A3AF5D71A}" type="datetimeFigureOut">
              <a:rPr lang="ru-RU" smtClean="0"/>
              <a:pPr/>
              <a:t>09.11.2014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A5E8834E-0A50-4A7A-8B35-3E686198995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77" r:id="rId1"/>
    <p:sldLayoutId id="2147483878" r:id="rId2"/>
    <p:sldLayoutId id="2147483879" r:id="rId3"/>
    <p:sldLayoutId id="2147483880" r:id="rId4"/>
    <p:sldLayoutId id="2147483881" r:id="rId5"/>
    <p:sldLayoutId id="2147483882" r:id="rId6"/>
    <p:sldLayoutId id="2147483883" r:id="rId7"/>
    <p:sldLayoutId id="2147483884" r:id="rId8"/>
    <p:sldLayoutId id="2147483885" r:id="rId9"/>
    <p:sldLayoutId id="2147483886" r:id="rId10"/>
    <p:sldLayoutId id="2147483887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428868"/>
            <a:ext cx="8458200" cy="1470025"/>
          </a:xfrm>
        </p:spPr>
        <p:txBody>
          <a:bodyPr>
            <a:noAutofit/>
          </a:bodyPr>
          <a:lstStyle/>
          <a:p>
            <a:r>
              <a:rPr lang="ru-RU" sz="4800" dirty="0"/>
              <a:t>О</a:t>
            </a:r>
            <a:r>
              <a:rPr lang="ru-RU" sz="4800" dirty="0" smtClean="0"/>
              <a:t>сновы истории возникновения и развития физической культуры</a:t>
            </a:r>
            <a:endParaRPr lang="ru-RU" sz="4800" dirty="0"/>
          </a:p>
        </p:txBody>
      </p:sp>
    </p:spTree>
  </p:cSld>
  <p:clrMapOvr>
    <a:masterClrMapping/>
  </p:clrMapOvr>
  <p:transition spd="slow">
    <p:newsflash/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  <a:solidFill>
            <a:schemeClr val="tx2">
              <a:lumMod val="60000"/>
              <a:lumOff val="40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ru-RU" sz="7200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7200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7200" i="1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Благодарю за внимание!</a:t>
            </a:r>
            <a:r>
              <a:rPr lang="ru-RU" sz="6600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6600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6600" i="1" dirty="0" smtClean="0">
                <a:solidFill>
                  <a:schemeClr val="tx1"/>
                </a:solidFill>
              </a:rPr>
              <a:t/>
            </a:r>
            <a:br>
              <a:rPr lang="ru-RU" sz="6600" i="1" dirty="0" smtClean="0">
                <a:solidFill>
                  <a:schemeClr val="tx1"/>
                </a:solidFill>
              </a:rPr>
            </a:br>
            <a:r>
              <a:rPr lang="ru-RU" sz="6600" i="1" dirty="0" smtClean="0">
                <a:solidFill>
                  <a:schemeClr val="tx1"/>
                </a:solidFill>
              </a:rPr>
              <a:t/>
            </a:r>
            <a:br>
              <a:rPr lang="ru-RU" sz="6600" i="1" dirty="0" smtClean="0">
                <a:solidFill>
                  <a:schemeClr val="tx1"/>
                </a:solidFill>
              </a:rPr>
            </a:br>
            <a:r>
              <a:rPr lang="ru-RU" sz="2400" i="1" dirty="0" smtClean="0">
                <a:solidFill>
                  <a:schemeClr val="tx1"/>
                </a:solidFill>
              </a:rPr>
              <a:t>Подготовила ученица 5 класса </a:t>
            </a:r>
            <a:br>
              <a:rPr lang="ru-RU" sz="2400" i="1" dirty="0" smtClean="0">
                <a:solidFill>
                  <a:schemeClr val="tx1"/>
                </a:solidFill>
              </a:rPr>
            </a:br>
            <a:r>
              <a:rPr lang="ru-RU" sz="2400" i="1" dirty="0" err="1" smtClean="0">
                <a:solidFill>
                  <a:schemeClr val="tx1"/>
                </a:solidFill>
              </a:rPr>
              <a:t>Яковенко</a:t>
            </a:r>
            <a:r>
              <a:rPr lang="ru-RU" sz="2400" i="1" dirty="0" smtClean="0">
                <a:solidFill>
                  <a:schemeClr val="tx1"/>
                </a:solidFill>
              </a:rPr>
              <a:t> Елизавета</a:t>
            </a:r>
            <a:endParaRPr lang="ru-RU" sz="2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slow">
    <p:split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46575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Введение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-214346" y="1000108"/>
            <a:ext cx="4500594" cy="5857892"/>
          </a:xfrm>
        </p:spPr>
        <p:txBody>
          <a:bodyPr>
            <a:normAutofit fontScale="25000" lnSpcReduction="20000"/>
          </a:bodyPr>
          <a:lstStyle/>
          <a:p>
            <a:pPr fontAlgn="base">
              <a:buNone/>
            </a:pPr>
            <a:r>
              <a:rPr lang="ru-RU" sz="6400" dirty="0" smtClean="0">
                <a:latin typeface="Arial" pitchFamily="34" charset="0"/>
                <a:cs typeface="Arial" pitchFamily="34" charset="0"/>
              </a:rPr>
              <a:t>         Возникновение физической культуры обусловлено особенностями жизни первобытного общества.</a:t>
            </a:r>
          </a:p>
          <a:p>
            <a:pPr fontAlgn="base">
              <a:buNone/>
            </a:pPr>
            <a:r>
              <a:rPr lang="ru-RU" sz="6400" dirty="0" smtClean="0">
                <a:latin typeface="Arial" pitchFamily="34" charset="0"/>
                <a:cs typeface="Arial" pitchFamily="34" charset="0"/>
              </a:rPr>
              <a:t>         Участники коллективной охоты должны были согласовывать свои действия с действиями других участников охоты. При этом нужно было проявить большую физическую силу, ловкость, выносливость, упорство и внимание. В процессе коллективной охоты усиливалась активность человека, накапливались навыки, так необходимые в борьбе за существование.</a:t>
            </a:r>
          </a:p>
          <a:p>
            <a:pPr fontAlgn="base">
              <a:buNone/>
            </a:pPr>
            <a:r>
              <a:rPr lang="ru-RU" sz="6400" dirty="0" smtClean="0">
                <a:latin typeface="Arial" pitchFamily="34" charset="0"/>
                <a:cs typeface="Arial" pitchFamily="34" charset="0"/>
              </a:rPr>
              <a:t>        Человек на протяжении многих тысячелетий находился в условиях «состязания» в силе, быстроте, ловкости и выносливости со многими видами животных. Охота, собирательство, рыболовство вырабатывали физическую стойкость, пониженную чувствительность к травмам развивали наблюдательность, пополняли практические знания. 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000108"/>
            <a:ext cx="3520440" cy="5572164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pic>
        <p:nvPicPr>
          <p:cNvPr id="1027" name="Picture 3" descr="C:\Users\Виктор\Desktop\799361_64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916523" y="642918"/>
            <a:ext cx="4227477" cy="6215082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-142908" y="642918"/>
            <a:ext cx="4786346" cy="6215082"/>
          </a:xfrm>
        </p:spPr>
        <p:txBody>
          <a:bodyPr>
            <a:noAutofit/>
          </a:bodyPr>
          <a:lstStyle/>
          <a:p>
            <a:pPr fontAlgn="base">
              <a:buNone/>
            </a:pPr>
            <a:r>
              <a:rPr lang="ru-RU" sz="1500" dirty="0" smtClean="0">
                <a:latin typeface="Arial" pitchFamily="34" charset="0"/>
                <a:cs typeface="Arial" pitchFamily="34" charset="0"/>
              </a:rPr>
              <a:t>           Изготовление и применение охотничьих орудий также требовали физического развития человека, определенных двигательных навыков. Первобытная техника постепенно изменялась – увеличивалась скорость движений в связи с употреблением метательного оружия. </a:t>
            </a:r>
          </a:p>
          <a:p>
            <a:pPr fontAlgn="base">
              <a:buNone/>
            </a:pPr>
            <a:r>
              <a:rPr lang="ru-RU" sz="1500" dirty="0" smtClean="0">
                <a:latin typeface="Arial" pitchFamily="34" charset="0"/>
                <a:cs typeface="Arial" pitchFamily="34" charset="0"/>
              </a:rPr>
              <a:t>          Древние люди обратили внимание на явление </a:t>
            </a:r>
            <a:r>
              <a:rPr lang="ru-RU" sz="1500" dirty="0" err="1" smtClean="0">
                <a:latin typeface="Arial" pitchFamily="34" charset="0"/>
                <a:cs typeface="Arial" pitchFamily="34" charset="0"/>
              </a:rPr>
              <a:t>упражняемости</a:t>
            </a:r>
            <a:r>
              <a:rPr lang="ru-RU" sz="1500" dirty="0" smtClean="0">
                <a:latin typeface="Arial" pitchFamily="34" charset="0"/>
                <a:cs typeface="Arial" pitchFamily="34" charset="0"/>
              </a:rPr>
              <a:t> в процессе труда. Физические упражнения являлись не только средством подготовки, к примеру, к охоте, но и служили для передачи опыта, выработке плана совместных действий. Опыт применения физических упражнений фиксировался и закреплялся в наглядных образах первобытного искусства. Способность к мышлению позволила человеку установить связь между предварительной подготовкой и результатами охоты. С этого момента и начинается постепенное превращение двигательных актов в первоначальные физические упражнения. Например, обучение стрельбе на точность попаданий в различные изображения животных. </a:t>
            </a:r>
            <a:endParaRPr lang="ru-RU" sz="15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072066" y="785795"/>
            <a:ext cx="2627182" cy="4714908"/>
          </a:xfrm>
        </p:spPr>
        <p:txBody>
          <a:bodyPr>
            <a:normAutofit/>
          </a:bodyPr>
          <a:lstStyle/>
          <a:p>
            <a:pPr>
              <a:buNone/>
            </a:pPr>
            <a:endParaRPr lang="ru-RU" dirty="0"/>
          </a:p>
        </p:txBody>
      </p:sp>
      <p:pic>
        <p:nvPicPr>
          <p:cNvPr id="2051" name="Picture 3" descr="C:\Users\Виктор\Desktop\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643570" y="-1"/>
            <a:ext cx="3500430" cy="1917481"/>
          </a:xfrm>
          <a:prstGeom prst="rect">
            <a:avLst/>
          </a:prstGeom>
          <a:noFill/>
        </p:spPr>
      </p:pic>
      <p:pic>
        <p:nvPicPr>
          <p:cNvPr id="2052" name="Picture 4" descr="C:\Users\Виктор\Desktop\i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59686" y="4000504"/>
            <a:ext cx="2684314" cy="2857496"/>
          </a:xfrm>
          <a:prstGeom prst="rect">
            <a:avLst/>
          </a:prstGeom>
          <a:noFill/>
        </p:spPr>
      </p:pic>
      <p:pic>
        <p:nvPicPr>
          <p:cNvPr id="2053" name="Picture 5" descr="C:\Users\Виктор\Desktop\PH_023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14876" y="1714488"/>
            <a:ext cx="2428892" cy="2808406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heel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500042"/>
            <a:ext cx="7242048" cy="928694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Физическая культура </a:t>
            </a:r>
            <a:br>
              <a:rPr lang="ru-RU" dirty="0" smtClean="0"/>
            </a:br>
            <a:r>
              <a:rPr lang="ru-RU" dirty="0" smtClean="0"/>
              <a:t>в Древней Греции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0" y="1571612"/>
            <a:ext cx="8929718" cy="528638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1500" dirty="0" smtClean="0">
                <a:latin typeface="Arial" pitchFamily="34" charset="0"/>
                <a:cs typeface="Arial" pitchFamily="34" charset="0"/>
              </a:rPr>
              <a:t>             В развитии физической культуры Древняя Греция сыграла очень большую роль. Из нее заимствуется многое, начиная от физических упражнений и до организации соревнований, в том числе олимпийских игр. Греческие племена уделяли большое внимание физическому воспитанию и закаливанию детей. В Спарте, например, в живых оставлялись только здоровые и крепкие дети, а больные и слабые уничтожались. Сила, ловкость, выносливость, храбрость ценились очень высоко, так как это значительно повышало боеспособность воинов, а грекам приходилось вести длительные войны. «Мое богатство – мое копье, мой щит, мой славный шлем и крепость моего тела. </a:t>
            </a:r>
          </a:p>
          <a:p>
            <a:pPr>
              <a:buNone/>
            </a:pPr>
            <a:r>
              <a:rPr lang="ru-RU" sz="1500" dirty="0" smtClean="0">
                <a:latin typeface="Arial" pitchFamily="34" charset="0"/>
                <a:cs typeface="Arial" pitchFamily="34" charset="0"/>
              </a:rPr>
              <a:t>      Благодаря им я имею все, что нужно, и держу</a:t>
            </a:r>
          </a:p>
          <a:p>
            <a:pPr>
              <a:buNone/>
            </a:pPr>
            <a:r>
              <a:rPr lang="ru-RU" sz="1500" dirty="0" smtClean="0">
                <a:latin typeface="Arial" pitchFamily="34" charset="0"/>
                <a:cs typeface="Arial" pitchFamily="34" charset="0"/>
              </a:rPr>
              <a:t>      в повиновении своих рабов»–слова из песни </a:t>
            </a:r>
          </a:p>
          <a:p>
            <a:pPr>
              <a:buNone/>
            </a:pPr>
            <a:r>
              <a:rPr lang="ru-RU" sz="1500" dirty="0" smtClean="0">
                <a:latin typeface="Arial" pitchFamily="34" charset="0"/>
                <a:cs typeface="Arial" pitchFamily="34" charset="0"/>
              </a:rPr>
              <a:t>      спартанских воинов.</a:t>
            </a:r>
          </a:p>
          <a:p>
            <a:pPr>
              <a:buNone/>
            </a:pPr>
            <a:r>
              <a:rPr lang="ru-RU" sz="1500" dirty="0" smtClean="0">
                <a:latin typeface="Arial" pitchFamily="34" charset="0"/>
                <a:cs typeface="Arial" pitchFamily="34" charset="0"/>
              </a:rPr>
              <a:t>             К тому же, греки считали, что и боги очень любят </a:t>
            </a:r>
          </a:p>
          <a:p>
            <a:pPr>
              <a:buNone/>
            </a:pPr>
            <a:r>
              <a:rPr lang="ru-RU" sz="1500" dirty="0" smtClean="0">
                <a:latin typeface="Arial" pitchFamily="34" charset="0"/>
                <a:cs typeface="Arial" pitchFamily="34" charset="0"/>
              </a:rPr>
              <a:t>     физическую силу и проявление ее в состязаниях. </a:t>
            </a:r>
          </a:p>
          <a:p>
            <a:pPr>
              <a:buNone/>
            </a:pPr>
            <a:r>
              <a:rPr lang="ru-RU" sz="1500" dirty="0" smtClean="0">
                <a:latin typeface="Arial" pitchFamily="34" charset="0"/>
                <a:cs typeface="Arial" pitchFamily="34" charset="0"/>
              </a:rPr>
              <a:t>     Поэтому проводились соревнования атлетов в беге,</a:t>
            </a:r>
          </a:p>
          <a:p>
            <a:pPr>
              <a:buNone/>
            </a:pPr>
            <a:r>
              <a:rPr lang="ru-RU" sz="1500" dirty="0" smtClean="0">
                <a:latin typeface="Arial" pitchFamily="34" charset="0"/>
                <a:cs typeface="Arial" pitchFamily="34" charset="0"/>
              </a:rPr>
              <a:t>     прыжках, метании диска, борьбе, кулачном бое.</a:t>
            </a:r>
          </a:p>
          <a:p>
            <a:pPr>
              <a:buNone/>
            </a:pPr>
            <a:r>
              <a:rPr lang="ru-RU" sz="1500" dirty="0" smtClean="0">
                <a:latin typeface="Arial" pitchFamily="34" charset="0"/>
                <a:cs typeface="Arial" pitchFamily="34" charset="0"/>
              </a:rPr>
              <a:t>            Не удивительно, что в более позднюю эпоху  </a:t>
            </a:r>
          </a:p>
          <a:p>
            <a:pPr>
              <a:buNone/>
            </a:pPr>
            <a:r>
              <a:rPr lang="ru-RU" sz="1500" dirty="0" smtClean="0">
                <a:latin typeface="Arial" pitchFamily="34" charset="0"/>
                <a:cs typeface="Arial" pitchFamily="34" charset="0"/>
              </a:rPr>
              <a:t>     физическое воспитание, как и соревнования атлетов,</a:t>
            </a:r>
          </a:p>
          <a:p>
            <a:pPr>
              <a:buNone/>
            </a:pPr>
            <a:r>
              <a:rPr lang="ru-RU" sz="1500" dirty="0" smtClean="0">
                <a:latin typeface="Arial" pitchFamily="34" charset="0"/>
                <a:cs typeface="Arial" pitchFamily="34" charset="0"/>
              </a:rPr>
              <a:t>     приобрело в древнегреческих городах большое </a:t>
            </a:r>
          </a:p>
          <a:p>
            <a:pPr>
              <a:buNone/>
            </a:pPr>
            <a:r>
              <a:rPr lang="ru-RU" sz="1500" dirty="0" smtClean="0">
                <a:latin typeface="Arial" pitchFamily="34" charset="0"/>
                <a:cs typeface="Arial" pitchFamily="34" charset="0"/>
              </a:rPr>
              <a:t>      государственное значение.</a:t>
            </a:r>
            <a:endParaRPr lang="ru-RU" sz="15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143504" y="3428976"/>
            <a:ext cx="2928958" cy="3429024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pic>
        <p:nvPicPr>
          <p:cNvPr id="3074" name="Picture 2" descr="C:\Users\Виктор\Desktop\36954008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429256" y="3286124"/>
            <a:ext cx="3571899" cy="3571875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strips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7242048" cy="121444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Физическая культура в странах Древнего Востока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-142908" y="1500174"/>
            <a:ext cx="5000660" cy="5357826"/>
          </a:xfrm>
        </p:spPr>
        <p:txBody>
          <a:bodyPr>
            <a:noAutofit/>
          </a:bodyPr>
          <a:lstStyle/>
          <a:p>
            <a:pPr fontAlgn="base">
              <a:buNone/>
            </a:pPr>
            <a:r>
              <a:rPr lang="ru-RU" sz="1500" dirty="0" smtClean="0">
                <a:latin typeface="Arial" pitchFamily="34" charset="0"/>
                <a:cs typeface="Arial" pitchFamily="34" charset="0"/>
              </a:rPr>
              <a:t>           Характерной чертой физической культуры стран Древнего Востока была ее военная направленность. Широко применялись различные военные упражнения, верховая езда, борьба, плавание, охота. Так, например, в Египте в могильнике вельможи обнаружены изображения многочисленных приемов вольной борьбы и фехтования на палках.</a:t>
            </a:r>
          </a:p>
          <a:p>
            <a:pPr fontAlgn="base">
              <a:buNone/>
            </a:pPr>
            <a:r>
              <a:rPr lang="ru-RU" sz="1500" dirty="0" smtClean="0">
                <a:latin typeface="Arial" pitchFamily="34" charset="0"/>
                <a:cs typeface="Arial" pitchFamily="34" charset="0"/>
              </a:rPr>
              <a:t>      Сохранилось изображения царской охоты на диких зверей. Эта охота не имела практической ценности, но она должна была прославлять силу и смелость монарха.</a:t>
            </a:r>
          </a:p>
          <a:p>
            <a:pPr fontAlgn="base">
              <a:buNone/>
            </a:pPr>
            <a:r>
              <a:rPr lang="ru-RU" sz="1500" dirty="0" smtClean="0">
                <a:latin typeface="Arial" pitchFamily="34" charset="0"/>
                <a:cs typeface="Arial" pitchFamily="34" charset="0"/>
              </a:rPr>
              <a:t>     Вместе с тем в странах Древнего Востока среди народа широко были распространены различные акробатические и другие зрелищные виды физических упражнений. Сила и ловкость ценились очень высоко, интерес к проявлению физических сил у населения всегда был большим. </a:t>
            </a:r>
            <a:endParaRPr lang="ru-RU" sz="15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072066" y="1571613"/>
            <a:ext cx="2928958" cy="4214842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pic>
        <p:nvPicPr>
          <p:cNvPr id="4098" name="Picture 2" descr="C:\Users\Виктор\Desktop\29836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929190" y="1071546"/>
            <a:ext cx="3940560" cy="2928958"/>
          </a:xfrm>
          <a:prstGeom prst="rect">
            <a:avLst/>
          </a:prstGeom>
          <a:noFill/>
        </p:spPr>
      </p:pic>
      <p:pic>
        <p:nvPicPr>
          <p:cNvPr id="4100" name="Picture 4" descr="C:\Users\Виктор\Desktop\Minoici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29190" y="4071941"/>
            <a:ext cx="4021133" cy="2786059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57166"/>
            <a:ext cx="7242048" cy="100013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Физическая культура </a:t>
            </a:r>
            <a:br>
              <a:rPr lang="ru-RU" dirty="0" smtClean="0"/>
            </a:br>
            <a:r>
              <a:rPr lang="ru-RU" dirty="0" smtClean="0"/>
              <a:t>Древнего Рима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0" y="1500174"/>
            <a:ext cx="4572000" cy="535782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1500" dirty="0" smtClean="0">
                <a:latin typeface="Arial" pitchFamily="34" charset="0"/>
                <a:cs typeface="Arial" pitchFamily="34" charset="0"/>
              </a:rPr>
              <a:t>             Своеобразное развитие физической культуры в Древнем Риме представляет собой ценный опыт в истории культуры. Она зарождалась как ритуальное обрамление военных упражнений, служила средством сплочения народных масс. Были в Римской империи и стремления культивировать состязания по греческому образцу. Многие известные римские граждане – среди них Цицерон, много времени проводили в греческих гимнастических залах. В то же время внимание средних слоев населения было привлечено только к игровым площадкам. Во время праздников устраивались соревнования в беге, верховой езде и гребле с участием граждан Рима. Август попытался возобновить троянские игры в цирке. Более удачной оказалась попытка </a:t>
            </a:r>
            <a:r>
              <a:rPr lang="ru-RU" sz="1500" dirty="0" err="1" smtClean="0">
                <a:latin typeface="Arial" pitchFamily="34" charset="0"/>
                <a:cs typeface="Arial" pitchFamily="34" charset="0"/>
              </a:rPr>
              <a:t>Домициана</a:t>
            </a:r>
            <a:r>
              <a:rPr lang="ru-RU" sz="1500" dirty="0" smtClean="0">
                <a:latin typeface="Arial" pitchFamily="34" charset="0"/>
                <a:cs typeface="Arial" pitchFamily="34" charset="0"/>
              </a:rPr>
              <a:t>, чьи игры, учрежденные в 86 году, просуществовали вплоть до развала западной Римской империи</a:t>
            </a:r>
            <a:endParaRPr lang="ru-RU" sz="15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143504" y="1285860"/>
            <a:ext cx="4000496" cy="3429024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pic>
        <p:nvPicPr>
          <p:cNvPr id="5122" name="Picture 2" descr="C:\Users\Виктор\Desktop\football-garpastum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662517" y="857232"/>
            <a:ext cx="3481483" cy="3978185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5000628" y="4857760"/>
            <a:ext cx="392909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latin typeface="Arial" pitchFamily="34" charset="0"/>
                <a:cs typeface="Arial" pitchFamily="34" charset="0"/>
              </a:rPr>
              <a:t>Греческую игру </a:t>
            </a:r>
            <a:r>
              <a:rPr lang="ru-RU" b="1" dirty="0" err="1">
                <a:latin typeface="Arial" pitchFamily="34" charset="0"/>
                <a:cs typeface="Arial" pitchFamily="34" charset="0"/>
              </a:rPr>
              <a:t>Эпискирос</a:t>
            </a:r>
            <a:r>
              <a:rPr lang="ru-RU" b="1" dirty="0">
                <a:latin typeface="Arial" pitchFamily="34" charset="0"/>
                <a:cs typeface="Arial" pitchFamily="34" charset="0"/>
              </a:rPr>
              <a:t> позже переняли римляне, которые изменили её и переименовали в «</a:t>
            </a:r>
            <a:r>
              <a:rPr lang="ru-RU" b="1" dirty="0" err="1">
                <a:latin typeface="Arial" pitchFamily="34" charset="0"/>
                <a:cs typeface="Arial" pitchFamily="34" charset="0"/>
              </a:rPr>
              <a:t>Гарпастум</a:t>
            </a:r>
            <a:r>
              <a:rPr lang="ru-RU" b="1" dirty="0">
                <a:latin typeface="Arial" pitchFamily="34" charset="0"/>
                <a:cs typeface="Arial" pitchFamily="34" charset="0"/>
              </a:rPr>
              <a:t>» («ручной мяч») и несколько видоизменили правила</a:t>
            </a:r>
            <a:r>
              <a:rPr lang="ru-RU" i="1" dirty="0">
                <a:latin typeface="Arial" pitchFamily="34" charset="0"/>
                <a:cs typeface="Arial" pitchFamily="34" charset="0"/>
              </a:rPr>
              <a:t>.</a:t>
            </a:r>
          </a:p>
        </p:txBody>
      </p:sp>
    </p:spTree>
  </p:cSld>
  <p:clrMapOvr>
    <a:masterClrMapping/>
  </p:clrMapOvr>
  <p:transition spd="slow">
    <p:plus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680068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Arial" pitchFamily="34" charset="0"/>
                <a:cs typeface="Arial" pitchFamily="34" charset="0"/>
              </a:rPr>
              <a:t>ЗАКЛЮЧЕНИЕ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0" y="1428736"/>
            <a:ext cx="4214810" cy="4214842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1600" dirty="0" smtClean="0">
                <a:latin typeface="Arial" pitchFamily="34" charset="0"/>
                <a:cs typeface="Arial" pitchFamily="34" charset="0"/>
              </a:rPr>
              <a:t>              Изучение истории физической культуры первобытного общества имеет большое познавательное и научно-теоретическое значение, поскольку речь идет о понимании причин ее возникновения на самых ранних ступенях развития человеческого общества. Мы видим как физическая культура меняла жизнь людей в разные эпохи. Спорт и физические нагрузки помогли развитию человека от первобытного до человека наших дней.</a:t>
            </a:r>
          </a:p>
          <a:p>
            <a:pPr>
              <a:buNone/>
            </a:pPr>
            <a:r>
              <a:rPr lang="ru-RU" sz="1600" dirty="0" smtClean="0">
                <a:latin typeface="Arial" pitchFamily="34" charset="0"/>
                <a:cs typeface="Arial" pitchFamily="34" charset="0"/>
              </a:rPr>
              <a:t>            История физической культуры – дисциплина, оказывающая большое воспитательное воздействие.</a:t>
            </a:r>
            <a:endParaRPr lang="ru-RU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3438" y="1142984"/>
            <a:ext cx="3500462" cy="5429288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pic>
        <p:nvPicPr>
          <p:cNvPr id="19460" name="Picture 4" descr="C:\Users\Виктор\Desktop\0001-001-Dvizhenie-eto-zhizn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178334" y="3571876"/>
            <a:ext cx="4965666" cy="3286124"/>
          </a:xfrm>
          <a:prstGeom prst="rect">
            <a:avLst/>
          </a:prstGeom>
          <a:noFill/>
        </p:spPr>
      </p:pic>
      <p:pic>
        <p:nvPicPr>
          <p:cNvPr id="19462" name="Picture 6" descr="C:\Users\Виктор\Desktop\61474349_1278998937_footballtl6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143371" y="642918"/>
            <a:ext cx="5000629" cy="2928958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0" y="642918"/>
            <a:ext cx="9144000" cy="6215082"/>
          </a:xfrm>
          <a:solidFill>
            <a:srgbClr val="08921F"/>
          </a:solidFill>
          <a:ln>
            <a:solidFill>
              <a:srgbClr val="FFFF00"/>
            </a:solidFill>
          </a:ln>
          <a:effectLst>
            <a:glow rad="101600">
              <a:schemeClr val="accent1">
                <a:satMod val="175000"/>
                <a:alpha val="40000"/>
              </a:schemeClr>
            </a:glow>
            <a:innerShdw blurRad="114300">
              <a:prstClr val="black"/>
            </a:innerShdw>
          </a:effectLst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sz="4800" dirty="0" smtClean="0">
                <a:solidFill>
                  <a:srgbClr val="C00000"/>
                </a:solidFill>
              </a:rPr>
              <a:t> </a:t>
            </a:r>
          </a:p>
          <a:p>
            <a:pPr algn="ctr">
              <a:buNone/>
            </a:pPr>
            <a:r>
              <a:rPr lang="ru-RU" sz="48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ФИЗИЧЕСКАЯ КУЛЬТУРА</a:t>
            </a:r>
          </a:p>
          <a:p>
            <a:pPr algn="ctr">
              <a:buNone/>
            </a:pPr>
            <a:r>
              <a:rPr lang="ru-RU" sz="3200" i="1" dirty="0" smtClean="0">
                <a:latin typeface="Arial" pitchFamily="34" charset="0"/>
                <a:cs typeface="Arial" pitchFamily="34" charset="0"/>
              </a:rPr>
              <a:t>   </a:t>
            </a:r>
          </a:p>
          <a:p>
            <a:pPr algn="ctr">
              <a:buNone/>
            </a:pPr>
            <a:r>
              <a:rPr lang="ru-RU" sz="3600" i="1" dirty="0" smtClean="0">
                <a:solidFill>
                  <a:srgbClr val="92D050"/>
                </a:solidFill>
                <a:latin typeface="Arial" pitchFamily="34" charset="0"/>
                <a:cs typeface="Arial" pitchFamily="34" charset="0"/>
              </a:rPr>
              <a:t>Это самая важная ступенька </a:t>
            </a:r>
          </a:p>
          <a:p>
            <a:pPr algn="ctr">
              <a:buNone/>
            </a:pPr>
            <a:r>
              <a:rPr lang="ru-RU" sz="3600" i="1" dirty="0" smtClean="0">
                <a:solidFill>
                  <a:srgbClr val="92D050"/>
                </a:solidFill>
                <a:latin typeface="Arial" pitchFamily="34" charset="0"/>
                <a:cs typeface="Arial" pitchFamily="34" charset="0"/>
              </a:rPr>
              <a:t>для твоего здоровья.</a:t>
            </a:r>
          </a:p>
          <a:p>
            <a:pPr algn="ctr">
              <a:buNone/>
            </a:pPr>
            <a:endParaRPr lang="ru-RU" sz="2400" i="1" dirty="0" smtClean="0">
              <a:solidFill>
                <a:srgbClr val="92D050"/>
              </a:solidFill>
              <a:latin typeface="Arial" pitchFamily="34" charset="0"/>
              <a:cs typeface="Arial" pitchFamily="34" charset="0"/>
            </a:endParaRPr>
          </a:p>
          <a:p>
            <a:pPr algn="ctr">
              <a:buNone/>
            </a:pPr>
            <a:r>
              <a:rPr lang="ru-RU" sz="3600" i="1" dirty="0" smtClean="0">
                <a:solidFill>
                  <a:srgbClr val="92D050"/>
                </a:solidFill>
                <a:latin typeface="Arial" pitchFamily="34" charset="0"/>
                <a:cs typeface="Arial" pitchFamily="34" charset="0"/>
              </a:rPr>
              <a:t>   Зарядка по утрам – вот залог здорового образа жизни!</a:t>
            </a:r>
          </a:p>
          <a:p>
            <a:pPr algn="ctr">
              <a:buNone/>
            </a:pPr>
            <a:endParaRPr lang="ru-RU" sz="2400" i="1" dirty="0" smtClean="0">
              <a:solidFill>
                <a:srgbClr val="92D050"/>
              </a:solidFill>
              <a:latin typeface="Arial" pitchFamily="34" charset="0"/>
              <a:cs typeface="Arial" pitchFamily="34" charset="0"/>
            </a:endParaRPr>
          </a:p>
          <a:p>
            <a:pPr algn="ctr">
              <a:buNone/>
            </a:pPr>
            <a:r>
              <a:rPr lang="ru-RU" sz="3600" i="1" dirty="0" smtClean="0">
                <a:solidFill>
                  <a:srgbClr val="92D050"/>
                </a:solidFill>
                <a:latin typeface="Arial" pitchFamily="34" charset="0"/>
                <a:cs typeface="Arial" pitchFamily="34" charset="0"/>
              </a:rPr>
              <a:t>   Занимайся активно спортом, не отлынивай от уроков физкультуры.</a:t>
            </a:r>
            <a:endParaRPr lang="ru-RU" sz="3600" i="1" dirty="0">
              <a:solidFill>
                <a:srgbClr val="92D05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482" name="Picture 2" descr="C:\Users\Виктор\Desktop\1300686592_2011-03-21_08480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41712" y="0"/>
            <a:ext cx="9727662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285</TotalTime>
  <Words>808</Words>
  <Application>Microsoft Office PowerPoint</Application>
  <PresentationFormat>Экран (4:3)</PresentationFormat>
  <Paragraphs>40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Городская</vt:lpstr>
      <vt:lpstr>Основы истории возникновения и развития физической культуры</vt:lpstr>
      <vt:lpstr>Введение</vt:lpstr>
      <vt:lpstr>Слайд 3</vt:lpstr>
      <vt:lpstr>Физическая культура  в Древней Греции</vt:lpstr>
      <vt:lpstr>Физическая культура в странах Древнего Востока</vt:lpstr>
      <vt:lpstr>Физическая культура  Древнего Рима</vt:lpstr>
      <vt:lpstr>ЗАКЛЮЧЕНИЕ</vt:lpstr>
      <vt:lpstr>Слайд 8</vt:lpstr>
      <vt:lpstr>Слайд 9</vt:lpstr>
      <vt:lpstr> Благодарю за внимание!   Подготовила ученица 5 класса  Яковенко Елизавета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Основы истории возникновения и развития физической культуры</dc:title>
  <dc:creator>Виктор</dc:creator>
  <cp:lastModifiedBy>Виктор</cp:lastModifiedBy>
  <cp:revision>37</cp:revision>
  <dcterms:created xsi:type="dcterms:W3CDTF">2014-11-08T17:54:41Z</dcterms:created>
  <dcterms:modified xsi:type="dcterms:W3CDTF">2014-11-09T15:58:15Z</dcterms:modified>
</cp:coreProperties>
</file>