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8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44C6-BB5C-4033-A937-7DB5E6F19AE4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E1797-80A9-4AFA-A06A-140D11D0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113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44C6-BB5C-4033-A937-7DB5E6F19AE4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E1797-80A9-4AFA-A06A-140D11D0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812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44C6-BB5C-4033-A937-7DB5E6F19AE4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E1797-80A9-4AFA-A06A-140D11D0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088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44C6-BB5C-4033-A937-7DB5E6F19AE4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E1797-80A9-4AFA-A06A-140D11D0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663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44C6-BB5C-4033-A937-7DB5E6F19AE4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E1797-80A9-4AFA-A06A-140D11D0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046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44C6-BB5C-4033-A937-7DB5E6F19AE4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E1797-80A9-4AFA-A06A-140D11D0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82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44C6-BB5C-4033-A937-7DB5E6F19AE4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E1797-80A9-4AFA-A06A-140D11D0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219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44C6-BB5C-4033-A937-7DB5E6F19AE4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E1797-80A9-4AFA-A06A-140D11D0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989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44C6-BB5C-4033-A937-7DB5E6F19AE4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E1797-80A9-4AFA-A06A-140D11D0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809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44C6-BB5C-4033-A937-7DB5E6F19AE4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E1797-80A9-4AFA-A06A-140D11D0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344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F244C6-BB5C-4033-A937-7DB5E6F19AE4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E1797-80A9-4AFA-A06A-140D11D0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764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F244C6-BB5C-4033-A937-7DB5E6F19AE4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E1797-80A9-4AFA-A06A-140D11D020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1465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orks.doklad.ru/view/KZHE8lvg2sA.html" TargetMode="External"/><Relationship Id="rId2" Type="http://schemas.openxmlformats.org/officeDocument/2006/relationships/hyperlink" Target="http://melnikovasv.ucoz.ru/load/lekcii/tonkm_kpn_21/urok_19_ispolzovanie_razlichnykh_metodov_v_obuchenii_matematike/89-1-0-2312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uthor24.ru/spravochniki/pedagogika/teoriya_obucheniya/prakticheskie_metody_obucheniya_v_pedagogike/" TargetMode="External"/><Relationship Id="rId4" Type="http://schemas.openxmlformats.org/officeDocument/2006/relationships/hyperlink" Target="http://gopsy.ru/semja/vospitanie-detej/metody-obucheniya-v-pedagogike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" Target="slide9.xml"/><Relationship Id="rId7" Type="http://schemas.openxmlformats.org/officeDocument/2006/relationships/slide" Target="slide7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06781" y="4509120"/>
            <a:ext cx="5576664" cy="112968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ru-RU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</a:t>
            </a:r>
          </a:p>
          <a:p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Тарусова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Маргарита, КПН-21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42103" y="1772816"/>
            <a:ext cx="670602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Практические методы обучения</a:t>
            </a:r>
            <a:endParaRPr lang="ru-RU" sz="5400" b="1" cap="all" spc="0" dirty="0">
              <a:ln w="9000" cmpd="sng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3662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47260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2800" dirty="0" smtClean="0"/>
              <a:t>  </a:t>
            </a:r>
            <a:r>
              <a:rPr lang="ru-RU" sz="2800" b="1" i="1" dirty="0" smtClean="0">
                <a:solidFill>
                  <a:srgbClr val="7030A0"/>
                </a:solidFill>
              </a:rPr>
              <a:t>При </a:t>
            </a:r>
            <a:r>
              <a:rPr lang="ru-RU" sz="2800" b="1" i="1" dirty="0">
                <a:solidFill>
                  <a:srgbClr val="7030A0"/>
                </a:solidFill>
              </a:rPr>
              <a:t>использовании наглядных методов обучения необходимо со­блюдать ряд </a:t>
            </a:r>
            <a:r>
              <a:rPr lang="ru-RU" sz="2800" b="1" i="1" dirty="0" smtClean="0">
                <a:solidFill>
                  <a:srgbClr val="7030A0"/>
                </a:solidFill>
              </a:rPr>
              <a:t>условий:</a:t>
            </a:r>
          </a:p>
          <a:p>
            <a:pPr>
              <a:lnSpc>
                <a:spcPct val="120000"/>
              </a:lnSpc>
            </a:pPr>
            <a:r>
              <a:rPr lang="ru-RU" sz="2800" dirty="0" smtClean="0"/>
              <a:t>применяемая </a:t>
            </a:r>
            <a:r>
              <a:rPr lang="ru-RU" sz="2800" dirty="0"/>
              <a:t>наглядность должна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соответствовать возрасту </a:t>
            </a:r>
            <a:r>
              <a:rPr lang="ru-RU" sz="2800" dirty="0" smtClean="0"/>
              <a:t>учащихся;</a:t>
            </a:r>
          </a:p>
          <a:p>
            <a:pPr>
              <a:lnSpc>
                <a:spcPct val="120000"/>
              </a:lnSpc>
            </a:pPr>
            <a:r>
              <a:rPr lang="ru-RU" sz="2800" dirty="0" smtClean="0"/>
              <a:t>наглядность </a:t>
            </a:r>
            <a:r>
              <a:rPr lang="ru-RU" sz="2800" dirty="0"/>
              <a:t>должна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использоваться в меру </a:t>
            </a:r>
            <a:r>
              <a:rPr lang="ru-RU" sz="2800" dirty="0"/>
              <a:t>и показывать ее сле­дует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постепенно</a:t>
            </a:r>
            <a:r>
              <a:rPr lang="ru-RU" sz="2800" dirty="0"/>
              <a:t> и только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соответствующий момент </a:t>
            </a:r>
            <a:r>
              <a:rPr lang="ru-RU" sz="2800" dirty="0" smtClean="0"/>
              <a:t>урока;</a:t>
            </a:r>
          </a:p>
          <a:p>
            <a:pPr>
              <a:lnSpc>
                <a:spcPct val="120000"/>
              </a:lnSpc>
            </a:pPr>
            <a:r>
              <a:rPr lang="ru-RU" sz="2800" dirty="0" smtClean="0"/>
              <a:t>наблюдение </a:t>
            </a:r>
            <a:r>
              <a:rPr lang="ru-RU" sz="2800" dirty="0"/>
              <a:t>должно быть организовано таким образом, чтобы все учащиеся могли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хорошо видеть </a:t>
            </a:r>
            <a:r>
              <a:rPr lang="ru-RU" sz="2800" dirty="0"/>
              <a:t>демонстрируемый </a:t>
            </a:r>
            <a:r>
              <a:rPr lang="ru-RU" sz="2800" dirty="0" smtClean="0"/>
              <a:t>предмет;</a:t>
            </a:r>
          </a:p>
        </p:txBody>
      </p:sp>
    </p:spTree>
    <p:extLst>
      <p:ext uri="{BB962C8B-B14F-4D97-AF65-F5344CB8AC3E}">
        <p14:creationId xmlns:p14="http://schemas.microsoft.com/office/powerpoint/2010/main" val="111069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556792"/>
            <a:ext cx="8229600" cy="388843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ru-RU" sz="2800" dirty="0" smtClean="0"/>
              <a:t>детально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продумывать</a:t>
            </a:r>
            <a:r>
              <a:rPr lang="ru-RU" sz="2800" dirty="0"/>
              <a:t> пояснения, даваемые в ходе демонстра­ции </a:t>
            </a:r>
            <a:r>
              <a:rPr lang="ru-RU" sz="2800" dirty="0" smtClean="0"/>
              <a:t>явлений;</a:t>
            </a:r>
          </a:p>
          <a:p>
            <a:pPr>
              <a:lnSpc>
                <a:spcPct val="120000"/>
              </a:lnSpc>
            </a:pPr>
            <a:r>
              <a:rPr lang="ru-RU" sz="2800" dirty="0" smtClean="0"/>
              <a:t>демонстрируемая </a:t>
            </a:r>
            <a:r>
              <a:rPr lang="ru-RU" sz="2800" dirty="0"/>
              <a:t>наглядность должна быть точно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согласована</a:t>
            </a:r>
            <a:r>
              <a:rPr lang="ru-RU" sz="2800" dirty="0"/>
              <a:t> с содержанием </a:t>
            </a:r>
            <a:r>
              <a:rPr lang="ru-RU" sz="2800" dirty="0" smtClean="0"/>
              <a:t>материала;</a:t>
            </a:r>
          </a:p>
          <a:p>
            <a:pPr>
              <a:lnSpc>
                <a:spcPct val="120000"/>
              </a:lnSpc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привлекать </a:t>
            </a:r>
            <a:r>
              <a:rPr lang="ru-RU" sz="2800" dirty="0"/>
              <a:t>самих учеников к нахождению желаемой инфор­мации в наглядном пособии или демонстрационном устройстве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413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260648"/>
            <a:ext cx="3178696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en-US" dirty="0" smtClean="0">
                <a:hlinkClick r:id="rId2"/>
              </a:rPr>
              <a:t>http://melnikovasv.ucoz.ru/load/lekcii/tonkm_kpn_21/urok_19_ispolzovanie_razlichnykh_metodov_v_obuchenii_matematike/89-1-0-2312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http://works.doklad.ru/view/KZHE8lvg2sA.html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http://gopsy.ru/semja/vospitanie-detej/metody-obucheniya-v-pedagogike.html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https://author24.ru/spravochniki/pedagogika/teoriya_obucheniya/prakticheskie_metody_obucheniya_v_pedagogike/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9028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20688"/>
            <a:ext cx="7931224" cy="2620888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Метод обучения-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способ упорядоченной взаимосвязанной деятельности учителя и учащегося, направленный на решение задач воспитания, образования и развития в процессе обучения.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194" name="Picture 2" descr="http://static.jamadvice.com.ua/wp-content/uploads/2016/10/JamAdvice_com_ua_vospitat-rebenka-umnym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719734"/>
            <a:ext cx="5055518" cy="26288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63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188640"/>
            <a:ext cx="2088232" cy="85010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Приёмы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268760"/>
            <a:ext cx="7128792" cy="86409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Приёмы</a:t>
            </a:r>
            <a:r>
              <a:rPr lang="ru-RU" sz="2400" dirty="0" smtClean="0"/>
              <a:t>- элементы, составные части, детали методов обучения.</a:t>
            </a:r>
            <a:endParaRPr lang="ru-RU" sz="2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99592" y="2348880"/>
            <a:ext cx="2088232" cy="50405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</a:t>
            </a: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пражнение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860032" y="3212976"/>
            <a:ext cx="2016224" cy="4320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400" i="1" dirty="0" smtClean="0">
                <a:solidFill>
                  <a:schemeClr val="bg1"/>
                </a:solidFill>
                <a:hlinkClick r:id="rId2" action="ppaction://hlinksldjump"/>
              </a:rPr>
              <a:t>Лабораторная</a:t>
            </a:r>
            <a:endParaRPr lang="ru-RU" sz="2400" i="1" dirty="0">
              <a:solidFill>
                <a:schemeClr val="bg1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020272" y="3212976"/>
            <a:ext cx="1944216" cy="4320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400" i="1" dirty="0" smtClean="0">
                <a:solidFill>
                  <a:schemeClr val="bg1"/>
                </a:solidFill>
                <a:hlinkClick r:id="rId3" action="ppaction://hlinksldjump"/>
              </a:rPr>
              <a:t>Практическая</a:t>
            </a:r>
            <a:endParaRPr lang="ru-RU" sz="2400" i="1" dirty="0">
              <a:solidFill>
                <a:schemeClr val="bg1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6372200" y="2348879"/>
            <a:ext cx="1152128" cy="45568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</a:t>
            </a:r>
            <a:endParaRPr lang="ru-RU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3563888" y="3140968"/>
            <a:ext cx="1080120" cy="4320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400" i="1" dirty="0" smtClean="0">
                <a:solidFill>
                  <a:schemeClr val="bg1"/>
                </a:solidFill>
                <a:hlinkClick r:id="rId4" action="ppaction://hlinksldjump"/>
              </a:rPr>
              <a:t>Устное</a:t>
            </a:r>
            <a:endParaRPr lang="ru-RU" sz="2400" i="1" dirty="0">
              <a:solidFill>
                <a:schemeClr val="bg1"/>
              </a:solidFill>
            </a:endParaRPr>
          </a:p>
        </p:txBody>
      </p:sp>
      <p:sp>
        <p:nvSpPr>
          <p:cNvPr id="10" name="Объект 2"/>
          <p:cNvSpPr txBox="1">
            <a:spLocks/>
          </p:cNvSpPr>
          <p:nvPr/>
        </p:nvSpPr>
        <p:spPr>
          <a:xfrm>
            <a:off x="2345439" y="4797152"/>
            <a:ext cx="1866521" cy="4320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400" i="1" dirty="0" smtClean="0">
                <a:solidFill>
                  <a:schemeClr val="bg1"/>
                </a:solidFill>
                <a:hlinkClick r:id="rId5" action="ppaction://hlinksldjump"/>
              </a:rPr>
              <a:t>Письменное</a:t>
            </a:r>
            <a:endParaRPr lang="ru-RU" sz="2400" i="1" dirty="0">
              <a:solidFill>
                <a:schemeClr val="bg1"/>
              </a:solidFill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2987824" y="3981709"/>
            <a:ext cx="1872208" cy="4320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400" i="1" dirty="0" smtClean="0">
                <a:solidFill>
                  <a:schemeClr val="bg1"/>
                </a:solidFill>
                <a:hlinkClick r:id="rId6" action="ppaction://hlinksldjump"/>
              </a:rPr>
              <a:t>Графическое</a:t>
            </a:r>
            <a:endParaRPr lang="ru-RU" sz="2400" i="1" dirty="0">
              <a:solidFill>
                <a:schemeClr val="bg1"/>
              </a:solidFill>
            </a:endParaRPr>
          </a:p>
        </p:txBody>
      </p:sp>
      <p:sp>
        <p:nvSpPr>
          <p:cNvPr id="12" name="Объект 2">
            <a:hlinkClick r:id="rId7" action="ppaction://hlinksldjump"/>
          </p:cNvPr>
          <p:cNvSpPr txBox="1">
            <a:spLocks/>
          </p:cNvSpPr>
          <p:nvPr/>
        </p:nvSpPr>
        <p:spPr>
          <a:xfrm>
            <a:off x="251520" y="3929900"/>
            <a:ext cx="1584176" cy="8672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400" i="1" dirty="0" smtClean="0">
                <a:solidFill>
                  <a:schemeClr val="bg1"/>
                </a:solidFill>
                <a:hlinkClick r:id="rId7" action="ppaction://hlinksldjump"/>
              </a:rPr>
              <a:t>Учебно-трудовое</a:t>
            </a:r>
            <a:endParaRPr lang="ru-RU" sz="2400" i="1" dirty="0">
              <a:solidFill>
                <a:schemeClr val="bg1"/>
              </a:solidFill>
            </a:endParaRPr>
          </a:p>
        </p:txBody>
      </p:sp>
      <p:cxnSp>
        <p:nvCxnSpPr>
          <p:cNvPr id="14" name="Прямая со стрелкой 13"/>
          <p:cNvCxnSpPr>
            <a:stCxn id="4" idx="2"/>
            <a:endCxn id="9" idx="1"/>
          </p:cNvCxnSpPr>
          <p:nvPr/>
        </p:nvCxnSpPr>
        <p:spPr>
          <a:xfrm>
            <a:off x="1943708" y="2852936"/>
            <a:ext cx="1620180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4" idx="2"/>
            <a:endCxn id="11" idx="1"/>
          </p:cNvCxnSpPr>
          <p:nvPr/>
        </p:nvCxnSpPr>
        <p:spPr>
          <a:xfrm>
            <a:off x="1943708" y="2852936"/>
            <a:ext cx="1044116" cy="134479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2"/>
            <a:endCxn id="10" idx="1"/>
          </p:cNvCxnSpPr>
          <p:nvPr/>
        </p:nvCxnSpPr>
        <p:spPr>
          <a:xfrm>
            <a:off x="1943708" y="2852936"/>
            <a:ext cx="401731" cy="216024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12" idx="0"/>
          </p:cNvCxnSpPr>
          <p:nvPr/>
        </p:nvCxnSpPr>
        <p:spPr>
          <a:xfrm flipH="1">
            <a:off x="1043608" y="2852936"/>
            <a:ext cx="900100" cy="107696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8" idx="2"/>
            <a:endCxn id="5" idx="0"/>
          </p:cNvCxnSpPr>
          <p:nvPr/>
        </p:nvCxnSpPr>
        <p:spPr>
          <a:xfrm flipH="1">
            <a:off x="5868144" y="2804564"/>
            <a:ext cx="1080120" cy="4084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8" idx="2"/>
            <a:endCxn id="6" idx="0"/>
          </p:cNvCxnSpPr>
          <p:nvPr/>
        </p:nvCxnSpPr>
        <p:spPr>
          <a:xfrm>
            <a:off x="6948264" y="2804564"/>
            <a:ext cx="1044116" cy="4084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pic>
        <p:nvPicPr>
          <p:cNvPr id="6146" name="Picture 2" descr="https://pp.userapi.com/c425519/v425519108/176c/B_PiTphZMj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9410" y="4249065"/>
            <a:ext cx="3161724" cy="19602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51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pravmir.ru/wp-content/uploads/2016/05/Child-Speech-600x400-600x4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5282952" cy="3521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74638"/>
            <a:ext cx="5184576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Устные упражнения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960" y="3212976"/>
            <a:ext cx="4752528" cy="345638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Способствуют развитию:</a:t>
            </a:r>
          </a:p>
          <a:p>
            <a:r>
              <a:rPr lang="ru-RU" sz="2400" dirty="0" smtClean="0"/>
              <a:t>культуры речи;</a:t>
            </a:r>
          </a:p>
          <a:p>
            <a:r>
              <a:rPr lang="ru-RU" sz="2400" dirty="0" smtClean="0"/>
              <a:t>логического мышления;</a:t>
            </a:r>
          </a:p>
          <a:p>
            <a:r>
              <a:rPr lang="ru-RU" sz="2400" dirty="0"/>
              <a:t>п</a:t>
            </a:r>
            <a:r>
              <a:rPr lang="ru-RU" sz="2400" dirty="0" smtClean="0"/>
              <a:t>ознавательных возможностей.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2800" dirty="0" smtClean="0"/>
              <a:t>Постепенно усложняются в зависимости от возраста и уровня развития учащегося.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1255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60648"/>
            <a:ext cx="5987008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Письменные упражнения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1376" y="5272609"/>
            <a:ext cx="6923112" cy="1396751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  Способствуют формированию, развитию и упрочнению необходимых знаний, умений, навыков.</a:t>
            </a:r>
            <a:endParaRPr lang="ru-RU" sz="2800" dirty="0"/>
          </a:p>
        </p:txBody>
      </p:sp>
      <p:pic>
        <p:nvPicPr>
          <p:cNvPr id="2052" name="Picture 4" descr="https://brocku.ca/brock-news/wp-content/uploads/2013/07/child-holding-pencil1.jpeg?x9843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4787137" cy="31924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files.planetaradosti.com/system_preview_detail_200000092-88c7889c1b/%D0%BF%D0%B8%D1%81%D1%8C%D0%BC%D0%B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153003"/>
            <a:ext cx="4286250" cy="18669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585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707088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Графические упражнения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1840" y="2420888"/>
            <a:ext cx="5770984" cy="3484984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Составление:</a:t>
            </a:r>
          </a:p>
          <a:p>
            <a:r>
              <a:rPr lang="ru-RU" sz="2400" i="1" dirty="0" smtClean="0"/>
              <a:t>схем;</a:t>
            </a:r>
          </a:p>
          <a:p>
            <a:r>
              <a:rPr lang="ru-RU" sz="2400" i="1" dirty="0"/>
              <a:t>ч</a:t>
            </a:r>
            <a:r>
              <a:rPr lang="ru-RU" sz="2400" i="1" dirty="0" smtClean="0"/>
              <a:t>ертежей;</a:t>
            </a:r>
          </a:p>
          <a:p>
            <a:r>
              <a:rPr lang="ru-RU" sz="2400" i="1" dirty="0"/>
              <a:t>г</a:t>
            </a:r>
            <a:r>
              <a:rPr lang="ru-RU" sz="2400" i="1" dirty="0" smtClean="0"/>
              <a:t>рафиков.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r>
              <a:rPr lang="ru-RU" sz="2800" dirty="0" smtClean="0"/>
              <a:t>Помогают лучше воспринимать, осмысливать и запоминать учебный материал, а так же с развивает воображение и визуальную память.</a:t>
            </a:r>
            <a:endParaRPr lang="ru-RU" sz="2800" dirty="0"/>
          </a:p>
        </p:txBody>
      </p:sp>
      <p:pic>
        <p:nvPicPr>
          <p:cNvPr id="3076" name="Picture 4" descr="https://i.ytimg.com/vi/jhYzEiAdRps/maxresdefault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118" b="44480"/>
          <a:stretch/>
        </p:blipFill>
        <p:spPr bwMode="auto">
          <a:xfrm>
            <a:off x="325786" y="2271288"/>
            <a:ext cx="2666645" cy="17918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live.mephist.ru/tests/mathege2010-10/GetAttachment__attId-268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87" y="4149080"/>
            <a:ext cx="2666645" cy="1786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245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5616624" cy="1282154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Учебно-трудовые упражнения(занятия)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728" y="5589240"/>
            <a:ext cx="6851104" cy="110872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 smtClean="0"/>
              <a:t>  Применение теоретических знаний в трудовой деятельности.</a:t>
            </a:r>
            <a:endParaRPr lang="ru-RU" dirty="0"/>
          </a:p>
        </p:txBody>
      </p:sp>
      <p:pic>
        <p:nvPicPr>
          <p:cNvPr id="4098" name="Picture 2" descr="http://kursk-internat4.ru/sites/default/files/j95szyne1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4333323" cy="2365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news.sfu-kras.ru/files/images/ltn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999" y="3136468"/>
            <a:ext cx="4067944" cy="2288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88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5698976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Лабораторная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5050904" cy="211683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/>
              <a:t>  Заключается в проведении опытов с использованием специального оборудования, характерного для той или иной лабораторной работы.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779912" y="4077072"/>
            <a:ext cx="2698496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/>
              <a:t>Исследовательская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4077072"/>
            <a:ext cx="2367058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 smtClean="0"/>
              <a:t>Иллюстративная</a:t>
            </a:r>
            <a:endParaRPr lang="ru-RU" sz="2400" dirty="0"/>
          </a:p>
        </p:txBody>
      </p:sp>
      <p:cxnSp>
        <p:nvCxnSpPr>
          <p:cNvPr id="7" name="Прямая со стрелкой 6"/>
          <p:cNvCxnSpPr>
            <a:stCxn id="3" idx="2"/>
            <a:endCxn id="5" idx="0"/>
          </p:cNvCxnSpPr>
          <p:nvPr/>
        </p:nvCxnSpPr>
        <p:spPr>
          <a:xfrm flipH="1">
            <a:off x="1867097" y="3673624"/>
            <a:ext cx="1053891" cy="4034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3" idx="2"/>
            <a:endCxn id="4" idx="0"/>
          </p:cNvCxnSpPr>
          <p:nvPr/>
        </p:nvCxnSpPr>
        <p:spPr>
          <a:xfrm>
            <a:off x="2920988" y="3673624"/>
            <a:ext cx="2208172" cy="4034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131126" y="4797491"/>
            <a:ext cx="1471941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плакаты;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к</a:t>
            </a:r>
            <a:r>
              <a:rPr lang="ru-RU" sz="2000" dirty="0" smtClean="0"/>
              <a:t>артины;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/>
              <a:t>т</a:t>
            </a:r>
            <a:r>
              <a:rPr lang="ru-RU" sz="2000" dirty="0" smtClean="0"/>
              <a:t>аблицы.</a:t>
            </a:r>
            <a:endParaRPr lang="ru-RU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4366772" y="4797491"/>
            <a:ext cx="1524776" cy="1015663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приборы;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опыты;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/>
              <a:t>медиа.</a:t>
            </a:r>
            <a:endParaRPr lang="ru-RU" sz="2000" dirty="0"/>
          </a:p>
        </p:txBody>
      </p:sp>
      <p:pic>
        <p:nvPicPr>
          <p:cNvPr id="7170" name="Picture 2" descr="http://www.do3.ru/images/cache/660x495/crop/images%7Ccms-image-0000323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628800"/>
            <a:ext cx="2686100" cy="2014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30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32656"/>
            <a:ext cx="5554960" cy="1143000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60847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  Проводится после окончания изучения того или иного раздела в обобщающих целях. Отличается от </a:t>
            </a:r>
            <a:r>
              <a:rPr lang="ru-RU" sz="2800" dirty="0" smtClean="0">
                <a:hlinkClick r:id="rId2" action="ppaction://hlinksldjump"/>
              </a:rPr>
              <a:t>лабораторной работы</a:t>
            </a:r>
            <a:r>
              <a:rPr lang="ru-RU" sz="2800" dirty="0" smtClean="0"/>
              <a:t> тем, что носит более углубленный практический характер, склоняющийся к теории.</a:t>
            </a:r>
            <a:endParaRPr lang="ru-RU" sz="2800" dirty="0"/>
          </a:p>
        </p:txBody>
      </p:sp>
      <p:pic>
        <p:nvPicPr>
          <p:cNvPr id="5122" name="Picture 2" descr="https://img-fotki.yandex.ru/get/17914/30556619.39/0_913c0_54d9013_ori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05064"/>
            <a:ext cx="4099570" cy="27141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920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304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Приёмы</vt:lpstr>
      <vt:lpstr>Устные упражнения</vt:lpstr>
      <vt:lpstr>Письменные упражнения</vt:lpstr>
      <vt:lpstr>Графические упражнения</vt:lpstr>
      <vt:lpstr>Учебно-трудовые упражнения(занятия)</vt:lpstr>
      <vt:lpstr>Лабораторная работа</vt:lpstr>
      <vt:lpstr>Практическая работа</vt:lpstr>
      <vt:lpstr>Презентация PowerPoint</vt:lpstr>
      <vt:lpstr>Презентация PowerPoint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Практические методы обучения</dc:title>
  <dc:creator>Пользователь</dc:creator>
  <cp:lastModifiedBy>Пользователь</cp:lastModifiedBy>
  <cp:revision>10</cp:revision>
  <dcterms:created xsi:type="dcterms:W3CDTF">2017-12-25T18:26:51Z</dcterms:created>
  <dcterms:modified xsi:type="dcterms:W3CDTF">2017-12-25T19:28:17Z</dcterms:modified>
</cp:coreProperties>
</file>