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9" r:id="rId2"/>
    <p:sldId id="275" r:id="rId3"/>
    <p:sldId id="264" r:id="rId4"/>
    <p:sldId id="268" r:id="rId5"/>
    <p:sldId id="259" r:id="rId6"/>
    <p:sldId id="276" r:id="rId7"/>
    <p:sldId id="277" r:id="rId8"/>
    <p:sldId id="280" r:id="rId9"/>
    <p:sldId id="288" r:id="rId10"/>
    <p:sldId id="286" r:id="rId11"/>
    <p:sldId id="287" r:id="rId12"/>
    <p:sldId id="281" r:id="rId13"/>
    <p:sldId id="282" r:id="rId14"/>
    <p:sldId id="285" r:id="rId15"/>
    <p:sldId id="283" r:id="rId16"/>
    <p:sldId id="260" r:id="rId17"/>
    <p:sldId id="297" r:id="rId18"/>
    <p:sldId id="273" r:id="rId19"/>
    <p:sldId id="294" r:id="rId20"/>
    <p:sldId id="298" r:id="rId21"/>
    <p:sldId id="295" r:id="rId22"/>
    <p:sldId id="296" r:id="rId23"/>
    <p:sldId id="262" r:id="rId24"/>
    <p:sldId id="267" r:id="rId25"/>
    <p:sldId id="263" r:id="rId26"/>
    <p:sldId id="289" r:id="rId27"/>
    <p:sldId id="291" r:id="rId28"/>
    <p:sldId id="290" r:id="rId29"/>
    <p:sldId id="284" r:id="rId30"/>
    <p:sldId id="299" r:id="rId31"/>
    <p:sldId id="300" r:id="rId32"/>
    <p:sldId id="292" r:id="rId33"/>
    <p:sldId id="293" r:id="rId34"/>
    <p:sldId id="265" r:id="rId35"/>
    <p:sldId id="27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4979DB-FBE4-4870-856E-1011261391B5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DAE2E4-8C96-4A81-9D5D-35482D2A4A2C}">
      <dgm:prSet phldrT="[Текст]" custT="1"/>
      <dgm:spPr/>
      <dgm:t>
        <a:bodyPr/>
        <a:lstStyle/>
        <a:p>
          <a:r>
            <a:rPr lang="ru-RU" sz="6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Собака</a:t>
          </a:r>
          <a:endParaRPr lang="ru-RU" sz="60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114B443-9E0D-4F15-971C-7F3516A6984F}" type="parTrans" cxnId="{A3D2663A-EE9A-4387-A069-0D71AEF3CDA9}">
      <dgm:prSet/>
      <dgm:spPr/>
      <dgm:t>
        <a:bodyPr/>
        <a:lstStyle/>
        <a:p>
          <a:endParaRPr lang="ru-RU"/>
        </a:p>
      </dgm:t>
    </dgm:pt>
    <dgm:pt modelId="{136B1466-5F40-490F-B784-2458B19CC46E}" type="sibTrans" cxnId="{A3D2663A-EE9A-4387-A069-0D71AEF3CDA9}">
      <dgm:prSet/>
      <dgm:spPr/>
      <dgm:t>
        <a:bodyPr/>
        <a:lstStyle/>
        <a:p>
          <a:endParaRPr lang="ru-RU"/>
        </a:p>
      </dgm:t>
    </dgm:pt>
    <dgm:pt modelId="{C723A3D5-71D3-4EE1-BB6C-81C03264FC38}" type="pres">
      <dgm:prSet presAssocID="{C94979DB-FBE4-4870-856E-1011261391B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E424C1-A594-4CEC-A973-90A6790F8885}" type="pres">
      <dgm:prSet presAssocID="{0DDAE2E4-8C96-4A81-9D5D-35482D2A4A2C}" presName="node" presStyleLbl="node1" presStyleIdx="0" presStyleCnt="1" custAng="10800000" custFlipVert="1" custScaleX="143417" custScaleY="67571" custLinFactY="-16777" custLinFactNeighborX="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A8CD5D-3D45-46DF-8E64-E3E815ACE8C0}" type="presOf" srcId="{0DDAE2E4-8C96-4A81-9D5D-35482D2A4A2C}" destId="{A3E424C1-A594-4CEC-A973-90A6790F8885}" srcOrd="0" destOrd="0" presId="urn:microsoft.com/office/officeart/2005/8/layout/default#1"/>
    <dgm:cxn modelId="{F16238CE-502C-447A-B30F-4EE20D54E4B7}" type="presOf" srcId="{C94979DB-FBE4-4870-856E-1011261391B5}" destId="{C723A3D5-71D3-4EE1-BB6C-81C03264FC38}" srcOrd="0" destOrd="0" presId="urn:microsoft.com/office/officeart/2005/8/layout/default#1"/>
    <dgm:cxn modelId="{A3D2663A-EE9A-4387-A069-0D71AEF3CDA9}" srcId="{C94979DB-FBE4-4870-856E-1011261391B5}" destId="{0DDAE2E4-8C96-4A81-9D5D-35482D2A4A2C}" srcOrd="0" destOrd="0" parTransId="{2114B443-9E0D-4F15-971C-7F3516A6984F}" sibTransId="{136B1466-5F40-490F-B784-2458B19CC46E}"/>
    <dgm:cxn modelId="{420791C7-5947-4473-8907-BA27AD2AE15F}" type="presParOf" srcId="{C723A3D5-71D3-4EE1-BB6C-81C03264FC38}" destId="{A3E424C1-A594-4CEC-A973-90A6790F8885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7592018-BB7D-465D-A783-ED205C84939F}" type="datetimeFigureOut">
              <a:rPr lang="ru-RU" smtClean="0"/>
              <a:pPr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8D0D028-16EF-40C6-B3CC-4EB97997C6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7;&#1088;&#1077;&#1079;&#1077;&#1085;&#1090;&#1072;&#1094;&#1080;&#1103;\&#1048;&#1075;&#1086;&#1088;&#1100;%20&#1058;&#1072;&#1083;&#1100;&#1082;&#1086;&#1074;%20-%20&#1051;&#1077;&#1090;&#1085;&#1080;&#1081;%20&#1044;&#1086;&#1078;&#1076;&#1100;%20(&#1084;&#1091;&#1079;&#1099;&#1082;&#1072;)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780108"/>
          </a:xfrm>
        </p:spPr>
        <p:txBody>
          <a:bodyPr/>
          <a:lstStyle/>
          <a:p>
            <a:r>
              <a:rPr lang="ru-RU" dirty="0" smtClean="0"/>
              <a:t>Музыкально-ритмические занятия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3645024"/>
            <a:ext cx="5796136" cy="156966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Кольцова Ирина Евгеньевна,</a:t>
            </a:r>
          </a:p>
          <a:p>
            <a:r>
              <a:rPr lang="ru-RU" sz="2400" dirty="0" smtClean="0">
                <a:latin typeface="Comic Sans MS" pitchFamily="66" charset="0"/>
              </a:rPr>
              <a:t>учитель  музыкально-ритмических занятий школы-интерната № 31 Невского района Санкт-Петербурга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475059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Санкт-Петербургская академия </a:t>
            </a:r>
          </a:p>
          <a:p>
            <a:pPr algn="ctr"/>
            <a:r>
              <a:rPr lang="ru-RU" dirty="0" smtClean="0"/>
              <a:t>постдипломного педагогического образования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&amp;Scy;&amp;tcy;&amp;ocy;&amp;lcy; &amp;kcy;&amp;rcy;&amp;ucy;&amp;gcy;&amp;lcy;&amp;ycy;&amp;jcy; &amp;rcy;&amp;acy;&amp;zcy;&amp;dcy;&amp;vcy;&amp;icy;&amp;zhcy;&amp;ncy;&amp;ocy;&amp;jcy; &amp;Ecy;&amp;dcy;&amp;iecy;&amp;lcy;&amp;softcy;&amp;vcy;&amp;iecy;&amp;jcy;&amp;scy; 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4"/>
            <a:ext cx="4824536" cy="417646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87824" y="692696"/>
            <a:ext cx="3352800" cy="1252728"/>
          </a:xfrm>
        </p:spPr>
        <p:txBody>
          <a:bodyPr/>
          <a:lstStyle/>
          <a:p>
            <a:r>
              <a:rPr lang="ru-RU" sz="7200" dirty="0" smtClean="0"/>
              <a:t>СТОЛ</a:t>
            </a:r>
            <a:endParaRPr lang="ru-RU" sz="7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dn.thumbr.io/635b448214767b599cd149817f2e5f94/KhPZbWboUluRxv8PG87L/https%3A%2F%2Fthumb7.shutterstock.com/thumb_large/753466/753466%2C1303689758%2C9/stock-vector-chair-red-classic-detailed-vector-illustration-75875584.jpg/100/thumb.jpg?rect=0,0,144,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3888432" cy="3960440"/>
          </a:xfrm>
          <a:prstGeom prst="rect">
            <a:avLst/>
          </a:prstGeom>
          <a:noFill/>
        </p:spPr>
      </p:pic>
      <p:pic>
        <p:nvPicPr>
          <p:cNvPr id="3" name="Picture 2" descr="&amp;Scy;&amp;tcy;&amp;ocy;&amp;lcy; &amp;kcy;&amp;rcy;&amp;ucy;&amp;gcy;&amp;lcy;&amp;ycy;&amp;jcy; &amp;rcy;&amp;acy;&amp;zcy;&amp;dcy;&amp;vcy;&amp;icy;&amp;zhcy;&amp;ncy;&amp;ocy;&amp;jcy; &amp;Ecy;&amp;dcy;&amp;iecy;&amp;lcy;&amp;softcy;&amp;vcy;&amp;iecy;&amp;jcy;&amp;scy; &amp;K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132856"/>
            <a:ext cx="3960440" cy="439248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24128" y="764704"/>
            <a:ext cx="2704728" cy="1252728"/>
          </a:xfrm>
        </p:spPr>
        <p:txBody>
          <a:bodyPr/>
          <a:lstStyle/>
          <a:p>
            <a:r>
              <a:rPr lang="ru-RU" sz="6600" dirty="0" smtClean="0"/>
              <a:t>стол</a:t>
            </a:r>
            <a:endParaRPr lang="ru-RU" sz="6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91680" y="4725144"/>
            <a:ext cx="2575520" cy="1224136"/>
          </a:xfrm>
        </p:spPr>
        <p:txBody>
          <a:bodyPr>
            <a:noAutofit/>
          </a:bodyPr>
          <a:lstStyle/>
          <a:p>
            <a:r>
              <a:rPr lang="ru-RU" sz="6600" dirty="0" smtClean="0"/>
              <a:t>стул</a:t>
            </a:r>
            <a:endParaRPr lang="ru-RU" sz="6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.thumbr.io/635b448214767b599cd149817f2e5f94/KhPZbWboUluRxv8PG87L/https%3A%2F%2Fthumb7.shutterstock.com/thumb_large/753466/753466%2C1303689758%2C9/stock-vector-chair-red-classic-detailed-vector-illustration-75875584.jpg/100/thumb.jpg?rect=0,0,144,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3096344" cy="3096344"/>
          </a:xfrm>
          <a:prstGeom prst="rect">
            <a:avLst/>
          </a:prstGeom>
          <a:noFill/>
        </p:spPr>
      </p:pic>
      <p:pic>
        <p:nvPicPr>
          <p:cNvPr id="1028" name="Picture 4" descr="http://kolorit44.ru/wp-content/uploads/2013/11/big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636912"/>
            <a:ext cx="3698776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static.com/images?q=tbn:ANd9GcRev3rqOn0QFiWHB2DSYbt4YCMeWaJZjiXwTvl-D4HhwkfEeDJ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056784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encrypted-tbn1.gstatic.com/images?q=tbn:ANd9GcSm4EuJKmT_k4XQPjXqq4whizikqIUVpa0eusJqds9wrOgBbYb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6912768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static.com/images?q=tbn:ANd9GcS5IKwLvoTxMNH6_lZW_HSLp16_9MaIVZx_1LjjhinmROBSYr2Ph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5979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alyshewa.ucoz.ru/_pu/0/s1416928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2321496"/>
            <a:ext cx="6336704" cy="4536504"/>
          </a:xfrm>
          <a:prstGeom prst="rect">
            <a:avLst/>
          </a:prstGeom>
          <a:noFill/>
        </p:spPr>
      </p:pic>
      <p:sp>
        <p:nvSpPr>
          <p:cNvPr id="8" name="Заголовок 7"/>
          <p:cNvSpPr txBox="1">
            <a:spLocks noGrp="1"/>
          </p:cNvSpPr>
          <p:nvPr>
            <p:ph type="ctrTitle"/>
          </p:nvPr>
        </p:nvSpPr>
        <p:spPr>
          <a:xfrm>
            <a:off x="683568" y="548680"/>
            <a:ext cx="777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 пальчиковые  игры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41791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otvet123.ru/files/2016/09/nazvanie_palcev_na_ruk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438113"/>
            <a:ext cx="5616624" cy="341988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6840760" cy="311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0-tub-ru.yandex.net/i?id=88b989f1c1b66703b900760db731db89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3059410" cy="26064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91880" y="4797152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птица</a:t>
            </a:r>
            <a:endParaRPr lang="ru-RU" sz="4000" b="1" dirty="0"/>
          </a:p>
        </p:txBody>
      </p:sp>
      <p:pic>
        <p:nvPicPr>
          <p:cNvPr id="1026" name="Picture 2" descr="F:\IMG_62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3384376" cy="1980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ab206\Рабочий стол\ФОТО\IMG_60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36096" y="3140968"/>
            <a:ext cx="3096344" cy="3528392"/>
          </a:xfrm>
          <a:prstGeom prst="rect">
            <a:avLst/>
          </a:prstGeom>
          <a:noFill/>
        </p:spPr>
      </p:pic>
      <p:pic>
        <p:nvPicPr>
          <p:cNvPr id="2051" name="Picture 3" descr="C:\Users\kab206\Рабочий стол\ФОТО\IMG_60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46336" y="-9632"/>
            <a:ext cx="3131848" cy="3528392"/>
          </a:xfrm>
          <a:prstGeom prst="rect">
            <a:avLst/>
          </a:prstGeom>
          <a:noFill/>
        </p:spPr>
      </p:pic>
      <p:pic>
        <p:nvPicPr>
          <p:cNvPr id="1026" name="Picture 2" descr="http://pedlib.ru/books1/2/0273/image0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844824"/>
            <a:ext cx="3195241" cy="3672408"/>
          </a:xfrm>
          <a:prstGeom prst="rect">
            <a:avLst/>
          </a:prstGeom>
          <a:noFill/>
        </p:spPr>
      </p:pic>
      <p:pic>
        <p:nvPicPr>
          <p:cNvPr id="1028" name="Picture 4" descr="http://pedlib.ru/books1/2/0273/image0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-1611560"/>
            <a:ext cx="288032" cy="43826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28184" y="2420888"/>
            <a:ext cx="1512168" cy="86409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Курица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 rot="10800000" flipV="1">
            <a:off x="6228184" y="5373216"/>
            <a:ext cx="1800200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Петух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 flipH="1">
            <a:off x="395536" y="4581128"/>
            <a:ext cx="4427984" cy="190500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Гусь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«Ум ребенка находится на кончиках его пальцев»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В . А. Сухомлинский</a:t>
            </a:r>
          </a:p>
          <a:p>
            <a:pPr marL="0" indent="0">
              <a:buNone/>
            </a:pPr>
            <a:r>
              <a:rPr lang="ru-RU" dirty="0" smtClean="0"/>
              <a:t>«Движение руки всегда тесно связаны с речью и  </a:t>
            </a:r>
            <a:r>
              <a:rPr lang="ru-RU" dirty="0" err="1" smtClean="0"/>
              <a:t>спо</a:t>
            </a:r>
            <a:r>
              <a:rPr lang="ru-RU" dirty="0" smtClean="0"/>
              <a:t>- </a:t>
            </a:r>
            <a:r>
              <a:rPr lang="ru-RU" dirty="0" err="1" smtClean="0"/>
              <a:t>собствует</a:t>
            </a:r>
            <a:r>
              <a:rPr lang="ru-RU" dirty="0" smtClean="0"/>
              <a:t> ее развитию» В.М . Бехтерев.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По мнению ученых пальчиковая гимнастика активизирует работу речевых зон в коре головного мозга . Улучшает память ,мышление , развивает фантазию. Движение пальцев рук стимулируют деятельность Ц Н С и ускоряют развитие речи ребенка.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Взаимосвязь развития речи с мелкой моторикой рук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9724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ab206\Downloads\11-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24" y="188640"/>
            <a:ext cx="874846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914400" y="4365104"/>
            <a:ext cx="3352800" cy="1121297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Собака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www.2fons.ru/pic/201407/1680x1050/2fons.ru-528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5004048" cy="3888432"/>
          </a:xfrm>
          <a:prstGeom prst="rect">
            <a:avLst/>
          </a:prstGeom>
          <a:noFill/>
        </p:spPr>
      </p:pic>
      <p:pic>
        <p:nvPicPr>
          <p:cNvPr id="1026" name="Picture 2" descr="C:\Users\kab206\Рабочий стол\ФОТО\IMG_60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32040" y="1772816"/>
            <a:ext cx="3960440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 flipH="1">
          <a:off x="5220072" y="692696"/>
          <a:ext cx="3024335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4034" name="Picture 2" descr="http://www.2fons.ru/download.php?file=201406/2560x1600/2fons.ru-2760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4716016" cy="4032448"/>
          </a:xfrm>
          <a:prstGeom prst="rect">
            <a:avLst/>
          </a:prstGeom>
          <a:noFill/>
        </p:spPr>
      </p:pic>
      <p:pic>
        <p:nvPicPr>
          <p:cNvPr id="7" name="Picture 2" descr="C:\Users\kab206\Рабочий стол\ФОТО\IMG_602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80112" y="1952736"/>
            <a:ext cx="4175864" cy="4104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ucy;&amp;lcy;&amp;icy;&amp;tcy;&amp;kcy;&amp;acy;, &amp;ucy;&amp;lcy;&amp;icy;&amp;tcy;&amp;kcy;&amp;icy;, &amp;mcy;&amp;ocy;&amp;lcy;&amp;lcy;&amp;yucy;&amp;scy;&amp;kcy;&amp;icy;, &amp;Scy;&amp;kcy;&amp;acy;&amp;chcy;&amp;acy;&amp;tcy;&amp;softcy; &amp;Ocy;&amp;bcy;&amp;ocy;&amp;icy; &amp;icy; &amp;Fcy;&amp;ocy;&amp;tcy;&amp;ocy;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3F8FE"/>
              </a:clrFrom>
              <a:clrTo>
                <a:srgbClr val="F3F8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5184576" cy="27724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87824" y="5877272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улитка</a:t>
            </a:r>
            <a:endParaRPr lang="ru-RU" sz="4000" b="1" dirty="0"/>
          </a:p>
        </p:txBody>
      </p:sp>
      <p:pic>
        <p:nvPicPr>
          <p:cNvPr id="1026" name="Picture 2" descr="C:\Users\user\Desktop\презентация\IMG_60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996952"/>
            <a:ext cx="3672408" cy="27140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055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&amp;Tcy;&amp;yucy;&amp;mcy;&amp;iecy;&amp;ncy;&amp;scy;&amp;kcy;&amp;icy;&amp;khcy; &amp;scy;&amp;tcy;&amp;rcy;&amp;acy;&amp;ucy;&amp;scy;&amp;yacy;&amp;tcy; &amp;tcy;&amp;acy;&amp;kcy; &amp;icy; &amp;ncy;&amp;iecy; &amp;dcy;&amp;ocy;&amp;zhcy;&amp;dcy;&amp;acy;&amp;lcy;&amp;icy;&amp;scy;&amp;softcy;: &amp;pcy;&amp;ocy;&amp;tcy;&amp;ocy;&amp;mcy;&amp;scy;&amp;tcy;&amp;vcy;&amp;ocy; &quot;&amp;vcy;&amp;ycy;&amp;pcy;&amp;icy;&amp;scy;&amp;acy;&amp;lcy;&amp;icy;&quot; &amp;icy;&amp;zcy; &amp;Pcy;&amp;iecy;&amp;rcy;&amp;mcy;&amp;icy; - NewsProm.Ru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3888432" cy="40159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5856" y="5877272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страусёнок</a:t>
            </a:r>
            <a:endParaRPr lang="ru-RU" sz="4000" b="1" dirty="0"/>
          </a:p>
        </p:txBody>
      </p:sp>
      <p:pic>
        <p:nvPicPr>
          <p:cNvPr id="2050" name="Picture 2" descr="F:\кольцова\IMG_60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924944"/>
            <a:ext cx="3672000" cy="24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055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673.com/wp-content/uploads/morning_exerci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80296"/>
            <a:ext cx="5928742" cy="3559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на развитие левого и правого полушарий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9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252728"/>
            <a:ext cx="8229600" cy="732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4818" name="Picture 2" descr="http://dob.1september.ru/2003/04/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8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252728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8914" name="Picture 2" descr="http://logotipka.ru/images/stories/skachat_img/znaki_bukvy_cifry/beautiful_figure_0_1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692696"/>
            <a:ext cx="4248472" cy="5908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467544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7890" name="Picture 2" descr="http://logotipka.ru/images/stories/skachat_img/znaki_bukvy_cifry/17page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980728"/>
            <a:ext cx="3816424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kab206\Рабочий стол\ФОТО\IMG_60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678288" y="1426168"/>
            <a:ext cx="4995336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0" y="1772816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Комплекс упражнений, направленных на развитие мелкой и общей моторики, а также левого и правого полушарий мозга, </a:t>
            </a:r>
          </a:p>
          <a:p>
            <a:pPr algn="ctr"/>
            <a:endParaRPr lang="ru-RU" sz="4000" dirty="0" smtClean="0">
              <a:latin typeface="Comic Sans MS" pitchFamily="66" charset="0"/>
            </a:endParaRPr>
          </a:p>
          <a:p>
            <a:pPr algn="ctr"/>
            <a:r>
              <a:rPr lang="ru-RU" sz="4000" dirty="0" smtClean="0">
                <a:latin typeface="Comic Sans MS" pitchFamily="66" charset="0"/>
              </a:rPr>
              <a:t>на  музыкально-ритмических занятиях</a:t>
            </a:r>
            <a:endParaRPr lang="ru-RU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04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kab206\Рабочий стол\ФОТО\IMG_60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993404" y="1327076"/>
            <a:ext cx="5229200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b206\Рабочий стол\ФОТО\IMG_60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339552" y="1412976"/>
            <a:ext cx="4536504" cy="468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rcy;&amp;ocy;&amp;zhcy;&amp;dcy;&amp;iecy;&amp;scy;&amp;tcy;&amp;vcy;&amp;ocy;, &amp;pcy;&amp;ocy;&amp;dcy;&amp;acy;&amp;rcy;&amp;ocy;&amp;kcy;, &amp;pcy;&amp;rcy;&amp;acy;&amp;zcy;&amp;dcy;&amp;ncy;&amp;icy;&amp;kcy;, &amp;ncy;&amp;ocy;&amp;vcy;&amp;ycy;&amp;jcy; &amp;gcy;&amp;ocy;&amp;dcy;, &amp;lcy;&amp;iecy;&amp;ncy;&amp;tcy;&amp;acy;, &amp;kcy;&amp;ocy;&amp;rcy;&amp;ocy;&amp;b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8640960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2" name="Picture 2" descr="&amp;kcy;&amp;rcy;&amp;acy;&amp;scy;&amp;ncy;&amp;acy;&amp;yacy;, &amp;pcy;&amp;ocy;&amp;dcy;&amp;acy;&amp;rcy;&amp;ocy;&amp;chcy;&amp;iecy;&amp;kcy;, &amp;lcy;&amp;iecy;&amp;ncy;&amp;tcy;&amp;acy;, &amp;pcy;&amp;ocy;&amp;dcy;&amp;acy;&amp;rcy;&amp;ocy;&amp;kcy;, &amp;pcy;&amp;rcy;&amp;acy;&amp;zcy;&amp;dcy;&amp;ncy;&amp;icy;&amp;kcy;, &amp;kcy;&amp;ocy;&amp;rcy;&amp;ocy;&amp;b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964488" cy="706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enguin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060848"/>
            <a:ext cx="7704856" cy="453650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Умная зарядка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82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966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5184576" cy="4012862"/>
          </a:xfrm>
          <a:prstGeom prst="rect">
            <a:avLst/>
          </a:prstGeom>
        </p:spPr>
      </p:pic>
      <p:pic>
        <p:nvPicPr>
          <p:cNvPr id="5" name="Рисунок 4" descr="609799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573016"/>
            <a:ext cx="4031418" cy="3019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780108"/>
          </a:xfrm>
        </p:spPr>
        <p:txBody>
          <a:bodyPr/>
          <a:lstStyle/>
          <a:p>
            <a:r>
              <a:rPr lang="ru-RU" b="1" dirty="0" smtClean="0"/>
              <a:t>Мелкая моторика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9218" name="Picture 2" descr="&amp;Rcy;&amp;acy;&amp;zcy;&amp;ncy;&amp;ocy;&amp;tscy;&amp;vcy;&amp;iecy;&amp;tcy;&amp;ncy;&amp;ycy;&amp;iecy; &amp;pcy;&amp;acy;&amp;lcy;&amp;softcy;&amp;chcy;&amp;icy;&amp;kcy;&amp;icy; &amp;ocy;&amp;bcy;&amp;ocy;&amp;icy;, &amp;fcy;&amp;ocy;&amp;tcy;&amp;ocy;, &amp;kcy;&amp;acy;&amp;rcy;&amp;tcy;&amp;icy;&amp;ncy;&amp;kcy;&amp;icy;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408030"/>
            <a:ext cx="3057128" cy="2376264"/>
          </a:xfrm>
          <a:prstGeom prst="rect">
            <a:avLst/>
          </a:prstGeom>
          <a:noFill/>
        </p:spPr>
      </p:pic>
      <p:pic>
        <p:nvPicPr>
          <p:cNvPr id="5" name="Игорь Тальков - Летний Дождь (музы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11560" y="5805264"/>
            <a:ext cx="664840" cy="66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3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&amp;Dcy;&amp;ocy;&amp;scy;&amp;ucy;&amp;gcy;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548680"/>
            <a:ext cx="331236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SHcy;&amp;kcy;&amp;ocy;&amp;lcy;&amp;ocy;&amp;tcy;&amp;iecy; &amp;ncy;&amp;iecy; &amp;pcy;&amp;ocy;&amp;ncy;&amp;yacy;&amp;tcy;&amp;softcy;... . 57DRL 22.09.12 - &amp;Scy;&amp;tcy;&amp;rcy;&amp;acy;&amp;ncy;&amp;icy;&amp;tscy;&amp;acy; 2 - &amp;Fcy;&amp;ocy;&amp;rcy;&amp;ucy;&amp;mcy;&amp;ycy; DozoR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077072"/>
            <a:ext cx="3312368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&amp;Icy;&amp;scy;&amp;tcy;&amp;ocy;&amp;rcy;&amp;icy;&amp;yacy; &amp;bcy;&amp;lcy;&amp;acy;&amp;gcy;&amp;ocy;&amp;dcy;&amp;acy;&amp;rcy;&amp;ncy;&amp;ocy;&amp;scy;&amp;tcy;&amp;iecy;&amp;jcy; &amp;ucy;&amp;chcy;&amp;acy;&amp;scy;&amp;tcy;&amp;ncy;&amp;icy;&amp;kcy;&amp;ucy; - &amp;Acy;&amp;ncy;&amp;icy;&amp;mcy;&amp;iecy; &amp;Fcy;&amp;ocy;&amp;rcy;&amp;ucy;&amp;mcy; NeDr.net (&amp;Fcy;&amp;ocy;&amp;rcy;&amp;ucy;&amp;mcy; &amp;pcy;&amp;rcy;&amp;ocy; Anime)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BFE"/>
              </a:clrFrom>
              <a:clrTo>
                <a:srgbClr val="F6FB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3386626" cy="25202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9552" y="357301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камешек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357301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солнышко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71800" y="573325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листочек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56354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Icy;&amp;scy;&amp;tcy;&amp;ocy;&amp;rcy;&amp;icy;&amp;yacy; &amp;bcy;&amp;lcy;&amp;acy;&amp;gcy;&amp;ocy;&amp;dcy;&amp;acy;&amp;rcy;&amp;ncy;&amp;ocy;&amp;scy;&amp;tcy;&amp;iecy;&amp;jcy; &amp;ucy;&amp;chcy;&amp;acy;&amp;scy;&amp;tcy;&amp;ncy;&amp;icy;&amp;kcy;&amp;ucy; - &amp;Acy;&amp;ncy;&amp;icy;&amp;mcy;&amp;iecy; &amp;Fcy;&amp;ocy;&amp;rcy;&amp;ucy;&amp;mcy; NeDr.net (&amp;Fcy;&amp;ocy;&amp;rcy;&amp;ucy;&amp;mcy; &amp;pcy;&amp;rcy;&amp;ocy; Anime)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BFE"/>
              </a:clrFrom>
              <a:clrTo>
                <a:srgbClr val="F6FB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052736"/>
            <a:ext cx="4176464" cy="4032448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267744" y="4581128"/>
            <a:ext cx="4752528" cy="1080120"/>
          </a:xfrm>
        </p:spPr>
        <p:txBody>
          <a:bodyPr>
            <a:noAutofit/>
          </a:bodyPr>
          <a:lstStyle/>
          <a:p>
            <a:r>
              <a:rPr lang="ru-RU" sz="7200" dirty="0" smtClean="0"/>
              <a:t>камешек</a:t>
            </a:r>
            <a:endParaRPr lang="ru-RU" sz="7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Dcy;&amp;ocy;&amp;scy;&amp;ucy;&amp;gcy;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764704"/>
            <a:ext cx="712879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83768" y="5805264"/>
            <a:ext cx="4896544" cy="792088"/>
          </a:xfrm>
        </p:spPr>
        <p:txBody>
          <a:bodyPr/>
          <a:lstStyle/>
          <a:p>
            <a:r>
              <a:rPr lang="ru-RU" sz="7200" dirty="0" smtClean="0"/>
              <a:t>солнышко</a:t>
            </a:r>
            <a:endParaRPr lang="ru-RU" sz="7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SHcy;&amp;kcy;&amp;ocy;&amp;lcy;&amp;ocy;&amp;tcy;&amp;iecy; &amp;ncy;&amp;iecy; &amp;pcy;&amp;ocy;&amp;ncy;&amp;yacy;&amp;tcy;&amp;softcy;... . 57DRL 22.09.12 - &amp;Scy;&amp;tcy;&amp;rcy;&amp;acy;&amp;ncy;&amp;icy;&amp;tscy;&amp;acy; 2 - &amp;Fcy;&amp;ocy;&amp;rcy;&amp;ucy;&amp;mcy;&amp;ycy; DozoR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1412776"/>
            <a:ext cx="7560840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040560" cy="1152128"/>
          </a:xfrm>
        </p:spPr>
        <p:txBody>
          <a:bodyPr>
            <a:noAutofit/>
          </a:bodyPr>
          <a:lstStyle/>
          <a:p>
            <a:pPr algn="r"/>
            <a:r>
              <a:rPr lang="ru-RU" sz="7200" dirty="0" smtClean="0"/>
              <a:t>листочек</a:t>
            </a:r>
            <a:endParaRPr lang="ru-RU" sz="7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flipV="1">
            <a:off x="1367365" y="1340768"/>
            <a:ext cx="45719" cy="9667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.thumbr.io/635b448214767b599cd149817f2e5f94/KhPZbWboUluRxv8PG87L/https%3A%2F%2Fthumb7.shutterstock.com/thumb_large/753466/753466%2C1303689758%2C9/stock-vector-chair-red-classic-detailed-vector-illustration-75875584.jpg/100/thumb.jpg?rect=0,0,144,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44824"/>
            <a:ext cx="5112568" cy="4464496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051720" y="620688"/>
            <a:ext cx="3096344" cy="1008112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СТУЛ</a:t>
            </a:r>
            <a:endParaRPr lang="ru-RU" sz="72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1370</TotalTime>
  <Words>153</Words>
  <Application>Microsoft Office PowerPoint</Application>
  <PresentationFormat>Экран (4:3)</PresentationFormat>
  <Paragraphs>36</Paragraphs>
  <Slides>35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Candara</vt:lpstr>
      <vt:lpstr>Comic Sans MS</vt:lpstr>
      <vt:lpstr>Symbol</vt:lpstr>
      <vt:lpstr>Times New Roman</vt:lpstr>
      <vt:lpstr>Волна</vt:lpstr>
      <vt:lpstr>Музыкально-ритмические занятия</vt:lpstr>
      <vt:lpstr>Взаимосвязь развития речи с мелкой моторикой рук</vt:lpstr>
      <vt:lpstr>Презентация PowerPoint</vt:lpstr>
      <vt:lpstr>Мелкая моторика </vt:lpstr>
      <vt:lpstr>Презентация PowerPoint</vt:lpstr>
      <vt:lpstr>Презентация PowerPoint</vt:lpstr>
      <vt:lpstr>солнышко</vt:lpstr>
      <vt:lpstr>листочек</vt:lpstr>
      <vt:lpstr>Презентация PowerPoint</vt:lpstr>
      <vt:lpstr>СТОЛ</vt:lpstr>
      <vt:lpstr>стол</vt:lpstr>
      <vt:lpstr>Презентация PowerPoint</vt:lpstr>
      <vt:lpstr>Презентация PowerPoint</vt:lpstr>
      <vt:lpstr>Презентация PowerPoint</vt:lpstr>
      <vt:lpstr>Презентация PowerPoint</vt:lpstr>
      <vt:lpstr> пальчиковые  игры</vt:lpstr>
      <vt:lpstr>Презентация PowerPoint</vt:lpstr>
      <vt:lpstr>Презентация PowerPoint</vt:lpstr>
      <vt:lpstr>Курица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Упражнения на развитие левого и правого полушарий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Умная зарядка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class305</dc:creator>
  <cp:lastModifiedBy>admin</cp:lastModifiedBy>
  <cp:revision>132</cp:revision>
  <dcterms:created xsi:type="dcterms:W3CDTF">2015-04-02T07:04:09Z</dcterms:created>
  <dcterms:modified xsi:type="dcterms:W3CDTF">2018-03-22T11:01:22Z</dcterms:modified>
</cp:coreProperties>
</file>