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401" autoAdjust="0"/>
  </p:normalViewPr>
  <p:slideViewPr>
    <p:cSldViewPr snapToGrid="0">
      <p:cViewPr varScale="1">
        <p:scale>
          <a:sx n="81" d="100"/>
          <a:sy n="81" d="100"/>
        </p:scale>
        <p:origin x="336" y="90"/>
      </p:cViewPr>
      <p:guideLst/>
    </p:cSldViewPr>
  </p:slideViewPr>
  <p:outlineViewPr>
    <p:cViewPr>
      <p:scale>
        <a:sx n="33" d="100"/>
        <a:sy n="33" d="100"/>
      </p:scale>
      <p:origin x="0" y="-55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60000" cy="36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B190C7-5E94-41F2-99BF-7BCF76DFAD03}" type="doc">
      <dgm:prSet loTypeId="urn:microsoft.com/office/officeart/2005/8/layout/default" loCatId="list" qsTypeId="urn:microsoft.com/office/officeart/2005/8/quickstyle/3d4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54AB84C-97A7-415F-B59B-E60E1121ED39}">
      <dgm:prSet phldrT="[Текст]" custT="1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реакция тревожного ожидания </a:t>
          </a:r>
          <a:endParaRPr lang="ru-RU" sz="2400" dirty="0">
            <a:solidFill>
              <a:schemeClr val="tx1"/>
            </a:solidFill>
          </a:endParaRPr>
        </a:p>
      </dgm:t>
    </dgm:pt>
    <dgm:pt modelId="{B5BC4CE6-7584-4C5F-9A68-6BB36437A2E8}" type="parTrans" cxnId="{D9126FEF-9D91-4FE1-905D-5E8487DF03BA}">
      <dgm:prSet/>
      <dgm:spPr/>
      <dgm:t>
        <a:bodyPr/>
        <a:lstStyle/>
        <a:p>
          <a:endParaRPr lang="ru-RU" sz="2400"/>
        </a:p>
      </dgm:t>
    </dgm:pt>
    <dgm:pt modelId="{69F64EDC-2D50-4D10-BD30-3F13F78CDBF0}" type="sibTrans" cxnId="{D9126FEF-9D91-4FE1-905D-5E8487DF03BA}">
      <dgm:prSet/>
      <dgm:spPr/>
      <dgm:t>
        <a:bodyPr/>
        <a:lstStyle/>
        <a:p>
          <a:endParaRPr lang="ru-RU" sz="2400"/>
        </a:p>
      </dgm:t>
    </dgm:pt>
    <dgm:pt modelId="{105D7196-EB44-463B-9733-B5DC277B20D7}">
      <dgm:prSet phldrT="[Текст]" custT="1"/>
      <dgm:spPr>
        <a:solidFill>
          <a:schemeClr val="accent2">
            <a:lumMod val="50000"/>
          </a:schemeClr>
        </a:solidFill>
      </dgm:spPr>
      <dgm:t>
        <a:bodyPr/>
        <a:lstStyle/>
        <a:p>
          <a:r>
            <a:rPr lang="ru-RU" sz="2400" dirty="0" smtClean="0"/>
            <a:t>нарастание нервного напряжения </a:t>
          </a:r>
          <a:endParaRPr lang="ru-RU" sz="2400" dirty="0"/>
        </a:p>
      </dgm:t>
    </dgm:pt>
    <dgm:pt modelId="{C962BBCD-5A13-429D-AD97-4C75F67F6C93}" type="parTrans" cxnId="{4A82807A-F68C-4F09-AC76-5B38C4261019}">
      <dgm:prSet/>
      <dgm:spPr/>
      <dgm:t>
        <a:bodyPr/>
        <a:lstStyle/>
        <a:p>
          <a:endParaRPr lang="ru-RU" sz="2400"/>
        </a:p>
      </dgm:t>
    </dgm:pt>
    <dgm:pt modelId="{8C43C376-87E8-450B-9AEE-5A2FFC0F74B9}" type="sibTrans" cxnId="{4A82807A-F68C-4F09-AC76-5B38C4261019}">
      <dgm:prSet/>
      <dgm:spPr/>
      <dgm:t>
        <a:bodyPr/>
        <a:lstStyle/>
        <a:p>
          <a:endParaRPr lang="ru-RU" sz="2400"/>
        </a:p>
      </dgm:t>
    </dgm:pt>
    <dgm:pt modelId="{FFC892A5-1B9F-475B-AF01-19AC19F93240}">
      <dgm:prSet phldrT="[Текст]" custT="1"/>
      <dgm:spPr/>
      <dgm:t>
        <a:bodyPr/>
        <a:lstStyle/>
        <a:p>
          <a:r>
            <a:rPr lang="ru-RU" sz="2400" dirty="0" smtClean="0"/>
            <a:t>повышение мышечного тонуса </a:t>
          </a:r>
          <a:endParaRPr lang="ru-RU" sz="2400" dirty="0"/>
        </a:p>
      </dgm:t>
    </dgm:pt>
    <dgm:pt modelId="{6417759B-8149-41A8-B7CA-0D512BDE78C9}" type="parTrans" cxnId="{117CFC39-3423-4A5B-BF3F-B52BB7E671B8}">
      <dgm:prSet/>
      <dgm:spPr/>
      <dgm:t>
        <a:bodyPr/>
        <a:lstStyle/>
        <a:p>
          <a:endParaRPr lang="ru-RU" sz="2400"/>
        </a:p>
      </dgm:t>
    </dgm:pt>
    <dgm:pt modelId="{C6BCCFAA-98BD-4503-B79D-2F92F11DD7F9}" type="sibTrans" cxnId="{117CFC39-3423-4A5B-BF3F-B52BB7E671B8}">
      <dgm:prSet/>
      <dgm:spPr/>
      <dgm:t>
        <a:bodyPr/>
        <a:lstStyle/>
        <a:p>
          <a:endParaRPr lang="ru-RU" sz="2400"/>
        </a:p>
      </dgm:t>
    </dgm:pt>
    <dgm:pt modelId="{CEE36AC0-A20E-4956-BEEB-8A71A97131D7}">
      <dgm:prSet phldrT="[Текст]" custT="1"/>
      <dgm:spPr>
        <a:solidFill>
          <a:schemeClr val="tx2">
            <a:lumMod val="50000"/>
          </a:schemeClr>
        </a:solidFill>
      </dgm:spPr>
      <dgm:t>
        <a:bodyPr/>
        <a:lstStyle/>
        <a:p>
          <a:r>
            <a:rPr lang="ru-RU" sz="2400" dirty="0" smtClean="0"/>
            <a:t>спазм </a:t>
          </a:r>
          <a:r>
            <a:rPr lang="ru-RU" sz="2400" dirty="0" smtClean="0">
              <a:latin typeface="Arial" panose="020B0604020202020204" pitchFamily="34" charset="0"/>
              <a:cs typeface="Arial" panose="020B0604020202020204" pitchFamily="34" charset="0"/>
            </a:rPr>
            <a:t>периферических</a:t>
          </a:r>
          <a:r>
            <a:rPr lang="ru-RU" sz="2400" dirty="0" smtClean="0"/>
            <a:t> сосудов </a:t>
          </a:r>
          <a:endParaRPr lang="ru-RU" sz="2400" dirty="0"/>
        </a:p>
      </dgm:t>
    </dgm:pt>
    <dgm:pt modelId="{9C9F8461-69C1-400D-8923-78EA33981E47}" type="parTrans" cxnId="{59AE43A9-C336-40C2-B3EA-4AC14B69565C}">
      <dgm:prSet/>
      <dgm:spPr/>
      <dgm:t>
        <a:bodyPr/>
        <a:lstStyle/>
        <a:p>
          <a:endParaRPr lang="ru-RU" sz="2400"/>
        </a:p>
      </dgm:t>
    </dgm:pt>
    <dgm:pt modelId="{98742739-993C-4713-8183-3F1B618C76CC}" type="sibTrans" cxnId="{59AE43A9-C336-40C2-B3EA-4AC14B69565C}">
      <dgm:prSet/>
      <dgm:spPr/>
      <dgm:t>
        <a:bodyPr/>
        <a:lstStyle/>
        <a:p>
          <a:endParaRPr lang="ru-RU" sz="2400"/>
        </a:p>
      </dgm:t>
    </dgm:pt>
    <dgm:pt modelId="{33C4FF3C-A6D7-4122-BF70-39F7DFCB8FBA}">
      <dgm:prSet phldrT="[Текст]" custT="1"/>
      <dgm:spPr>
        <a:solidFill>
          <a:schemeClr val="bg1"/>
        </a:solidFill>
      </dgm:spPr>
      <dgm:t>
        <a:bodyPr/>
        <a:lstStyle/>
        <a:p>
          <a:r>
            <a:rPr lang="ru-RU" sz="2400" dirty="0" smtClean="0"/>
            <a:t>напряжение приспособительных сил организма</a:t>
          </a:r>
          <a:endParaRPr lang="ru-RU" sz="2400" dirty="0"/>
        </a:p>
      </dgm:t>
    </dgm:pt>
    <dgm:pt modelId="{2BDB921B-0AD5-49F3-826C-609CAB4666E7}" type="parTrans" cxnId="{24219AF6-9168-4F79-9B47-BBA236B5A8AB}">
      <dgm:prSet/>
      <dgm:spPr/>
      <dgm:t>
        <a:bodyPr/>
        <a:lstStyle/>
        <a:p>
          <a:endParaRPr lang="ru-RU" sz="2400"/>
        </a:p>
      </dgm:t>
    </dgm:pt>
    <dgm:pt modelId="{B48A1194-F4FE-4B94-98F1-B9E6DAC3052E}" type="sibTrans" cxnId="{24219AF6-9168-4F79-9B47-BBA236B5A8AB}">
      <dgm:prSet/>
      <dgm:spPr/>
      <dgm:t>
        <a:bodyPr/>
        <a:lstStyle/>
        <a:p>
          <a:endParaRPr lang="ru-RU" sz="2400"/>
        </a:p>
      </dgm:t>
    </dgm:pt>
    <dgm:pt modelId="{AFA517FA-5594-4CC6-87F3-00358ED35B07}" type="pres">
      <dgm:prSet presAssocID="{35B190C7-5E94-41F2-99BF-7BCF76DFAD0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F996389-CB24-4E06-8720-816F05E11D10}" type="pres">
      <dgm:prSet presAssocID="{D54AB84C-97A7-415F-B59B-E60E1121ED39}" presName="node" presStyleLbl="node1" presStyleIdx="0" presStyleCnt="5" custScaleY="115477" custLinFactNeighborX="-18830" custLinFactNeighborY="96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C30ADD-8D9C-42C1-ACC2-961C91673C85}" type="pres">
      <dgm:prSet presAssocID="{69F64EDC-2D50-4D10-BD30-3F13F78CDBF0}" presName="sibTrans" presStyleCnt="0"/>
      <dgm:spPr/>
    </dgm:pt>
    <dgm:pt modelId="{64C0AC4A-8311-4A86-8603-188721BA572C}" type="pres">
      <dgm:prSet presAssocID="{105D7196-EB44-463B-9733-B5DC277B20D7}" presName="node" presStyleLbl="node1" presStyleIdx="1" presStyleCnt="5" custScaleY="114519" custLinFactNeighborX="1958" custLinFactNeighborY="56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60DB66-9022-4BCB-9766-2151D7B9B887}" type="pres">
      <dgm:prSet presAssocID="{8C43C376-87E8-450B-9AEE-5A2FFC0F74B9}" presName="sibTrans" presStyleCnt="0"/>
      <dgm:spPr/>
    </dgm:pt>
    <dgm:pt modelId="{6A503EE0-6DB1-4358-BD96-B57DAF3FFFC7}" type="pres">
      <dgm:prSet presAssocID="{FFC892A5-1B9F-475B-AF01-19AC19F93240}" presName="node" presStyleLbl="node1" presStyleIdx="2" presStyleCnt="5" custAng="0" custScaleX="96513" custScaleY="113932" custLinFactNeighborX="15777" custLinFactNeighborY="53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3B8694-3253-41E1-A1DD-4B7D1A49EA76}" type="pres">
      <dgm:prSet presAssocID="{C6BCCFAA-98BD-4503-B79D-2F92F11DD7F9}" presName="sibTrans" presStyleCnt="0"/>
      <dgm:spPr/>
    </dgm:pt>
    <dgm:pt modelId="{4A9A04CE-32FF-4B3B-A41C-E7AB4B4917DF}" type="pres">
      <dgm:prSet presAssocID="{CEE36AC0-A20E-4956-BEEB-8A71A97131D7}" presName="node" presStyleLbl="node1" presStyleIdx="3" presStyleCnt="5" custScaleX="172600" custScaleY="109040" custLinFactNeighborX="-11258" custLinFactNeighborY="200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6F63EA-D297-4E2D-B9A3-18EA8AF24DE3}" type="pres">
      <dgm:prSet presAssocID="{98742739-993C-4713-8183-3F1B618C76CC}" presName="sibTrans" presStyleCnt="0"/>
      <dgm:spPr/>
    </dgm:pt>
    <dgm:pt modelId="{9AA95B81-F83B-4906-84C2-09A2F1203284}" type="pres">
      <dgm:prSet presAssocID="{33C4FF3C-A6D7-4122-BF70-39F7DFCB8FBA}" presName="node" presStyleLbl="node1" presStyleIdx="4" presStyleCnt="5" custScaleX="162288" custScaleY="105615" custLinFactNeighborX="-1732" custLinFactNeighborY="60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7CFC39-3423-4A5B-BF3F-B52BB7E671B8}" srcId="{35B190C7-5E94-41F2-99BF-7BCF76DFAD03}" destId="{FFC892A5-1B9F-475B-AF01-19AC19F93240}" srcOrd="2" destOrd="0" parTransId="{6417759B-8149-41A8-B7CA-0D512BDE78C9}" sibTransId="{C6BCCFAA-98BD-4503-B79D-2F92F11DD7F9}"/>
    <dgm:cxn modelId="{24219AF6-9168-4F79-9B47-BBA236B5A8AB}" srcId="{35B190C7-5E94-41F2-99BF-7BCF76DFAD03}" destId="{33C4FF3C-A6D7-4122-BF70-39F7DFCB8FBA}" srcOrd="4" destOrd="0" parTransId="{2BDB921B-0AD5-49F3-826C-609CAB4666E7}" sibTransId="{B48A1194-F4FE-4B94-98F1-B9E6DAC3052E}"/>
    <dgm:cxn modelId="{4A82807A-F68C-4F09-AC76-5B38C4261019}" srcId="{35B190C7-5E94-41F2-99BF-7BCF76DFAD03}" destId="{105D7196-EB44-463B-9733-B5DC277B20D7}" srcOrd="1" destOrd="0" parTransId="{C962BBCD-5A13-429D-AD97-4C75F67F6C93}" sibTransId="{8C43C376-87E8-450B-9AEE-5A2FFC0F74B9}"/>
    <dgm:cxn modelId="{D9126FEF-9D91-4FE1-905D-5E8487DF03BA}" srcId="{35B190C7-5E94-41F2-99BF-7BCF76DFAD03}" destId="{D54AB84C-97A7-415F-B59B-E60E1121ED39}" srcOrd="0" destOrd="0" parTransId="{B5BC4CE6-7584-4C5F-9A68-6BB36437A2E8}" sibTransId="{69F64EDC-2D50-4D10-BD30-3F13F78CDBF0}"/>
    <dgm:cxn modelId="{11F09AD2-8E76-4A91-AF2C-BD1943E14F1B}" type="presOf" srcId="{105D7196-EB44-463B-9733-B5DC277B20D7}" destId="{64C0AC4A-8311-4A86-8603-188721BA572C}" srcOrd="0" destOrd="0" presId="urn:microsoft.com/office/officeart/2005/8/layout/default"/>
    <dgm:cxn modelId="{3F82075B-BFE4-44DC-B458-296CF5EB7C21}" type="presOf" srcId="{CEE36AC0-A20E-4956-BEEB-8A71A97131D7}" destId="{4A9A04CE-32FF-4B3B-A41C-E7AB4B4917DF}" srcOrd="0" destOrd="0" presId="urn:microsoft.com/office/officeart/2005/8/layout/default"/>
    <dgm:cxn modelId="{E37592F1-F461-486B-83EB-C46BA4277D46}" type="presOf" srcId="{D54AB84C-97A7-415F-B59B-E60E1121ED39}" destId="{5F996389-CB24-4E06-8720-816F05E11D10}" srcOrd="0" destOrd="0" presId="urn:microsoft.com/office/officeart/2005/8/layout/default"/>
    <dgm:cxn modelId="{59AE43A9-C336-40C2-B3EA-4AC14B69565C}" srcId="{35B190C7-5E94-41F2-99BF-7BCF76DFAD03}" destId="{CEE36AC0-A20E-4956-BEEB-8A71A97131D7}" srcOrd="3" destOrd="0" parTransId="{9C9F8461-69C1-400D-8923-78EA33981E47}" sibTransId="{98742739-993C-4713-8183-3F1B618C76CC}"/>
    <dgm:cxn modelId="{7AD6556C-F621-4666-B236-1D2C80D6735A}" type="presOf" srcId="{33C4FF3C-A6D7-4122-BF70-39F7DFCB8FBA}" destId="{9AA95B81-F83B-4906-84C2-09A2F1203284}" srcOrd="0" destOrd="0" presId="urn:microsoft.com/office/officeart/2005/8/layout/default"/>
    <dgm:cxn modelId="{7BB7C147-ECE1-4E4B-9EB1-7B4348FE1447}" type="presOf" srcId="{FFC892A5-1B9F-475B-AF01-19AC19F93240}" destId="{6A503EE0-6DB1-4358-BD96-B57DAF3FFFC7}" srcOrd="0" destOrd="0" presId="urn:microsoft.com/office/officeart/2005/8/layout/default"/>
    <dgm:cxn modelId="{0E28CCCB-0410-4636-902E-E79897B629DC}" type="presOf" srcId="{35B190C7-5E94-41F2-99BF-7BCF76DFAD03}" destId="{AFA517FA-5594-4CC6-87F3-00358ED35B07}" srcOrd="0" destOrd="0" presId="urn:microsoft.com/office/officeart/2005/8/layout/default"/>
    <dgm:cxn modelId="{8ECEC00B-3BD4-4D53-998E-9D7166160232}" type="presParOf" srcId="{AFA517FA-5594-4CC6-87F3-00358ED35B07}" destId="{5F996389-CB24-4E06-8720-816F05E11D10}" srcOrd="0" destOrd="0" presId="urn:microsoft.com/office/officeart/2005/8/layout/default"/>
    <dgm:cxn modelId="{5F238FDE-6946-4855-954B-116BFDA8E35F}" type="presParOf" srcId="{AFA517FA-5594-4CC6-87F3-00358ED35B07}" destId="{02C30ADD-8D9C-42C1-ACC2-961C91673C85}" srcOrd="1" destOrd="0" presId="urn:microsoft.com/office/officeart/2005/8/layout/default"/>
    <dgm:cxn modelId="{98AD1F6D-021D-4819-B60A-22B7B2B0AEE2}" type="presParOf" srcId="{AFA517FA-5594-4CC6-87F3-00358ED35B07}" destId="{64C0AC4A-8311-4A86-8603-188721BA572C}" srcOrd="2" destOrd="0" presId="urn:microsoft.com/office/officeart/2005/8/layout/default"/>
    <dgm:cxn modelId="{02737CAB-5391-4115-B874-18B1C784EBB5}" type="presParOf" srcId="{AFA517FA-5594-4CC6-87F3-00358ED35B07}" destId="{D560DB66-9022-4BCB-9766-2151D7B9B887}" srcOrd="3" destOrd="0" presId="urn:microsoft.com/office/officeart/2005/8/layout/default"/>
    <dgm:cxn modelId="{1E546C03-D1F2-4B7F-B005-781280DE8487}" type="presParOf" srcId="{AFA517FA-5594-4CC6-87F3-00358ED35B07}" destId="{6A503EE0-6DB1-4358-BD96-B57DAF3FFFC7}" srcOrd="4" destOrd="0" presId="urn:microsoft.com/office/officeart/2005/8/layout/default"/>
    <dgm:cxn modelId="{452D9449-424D-4EBF-AC42-FD6D4006A75F}" type="presParOf" srcId="{AFA517FA-5594-4CC6-87F3-00358ED35B07}" destId="{7B3B8694-3253-41E1-A1DD-4B7D1A49EA76}" srcOrd="5" destOrd="0" presId="urn:microsoft.com/office/officeart/2005/8/layout/default"/>
    <dgm:cxn modelId="{730847C4-501E-49D6-A413-1FB801CE96A4}" type="presParOf" srcId="{AFA517FA-5594-4CC6-87F3-00358ED35B07}" destId="{4A9A04CE-32FF-4B3B-A41C-E7AB4B4917DF}" srcOrd="6" destOrd="0" presId="urn:microsoft.com/office/officeart/2005/8/layout/default"/>
    <dgm:cxn modelId="{8AD76276-9647-45AE-8D9F-C97B1F3D2736}" type="presParOf" srcId="{AFA517FA-5594-4CC6-87F3-00358ED35B07}" destId="{8B6F63EA-D297-4E2D-B9A3-18EA8AF24DE3}" srcOrd="7" destOrd="0" presId="urn:microsoft.com/office/officeart/2005/8/layout/default"/>
    <dgm:cxn modelId="{3384FEEF-94BF-4B6C-B514-810FA8F04BED}" type="presParOf" srcId="{AFA517FA-5594-4CC6-87F3-00358ED35B07}" destId="{9AA95B81-F83B-4906-84C2-09A2F1203284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010B2-6554-4DE0-8D06-7925873083B8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70342C-A801-44E6-9C74-77551D5C25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9351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70342C-A801-44E6-9C74-77551D5C25B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421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C2977-CDC8-4889-85AD-C71CF521D340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09FC-367D-427C-A504-A028B26C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984621"/>
      </p:ext>
    </p:extLst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C2977-CDC8-4889-85AD-C71CF521D340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09FC-367D-427C-A504-A028B26C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70360"/>
      </p:ext>
    </p:extLst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C2977-CDC8-4889-85AD-C71CF521D340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09FC-367D-427C-A504-A028B26C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39473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C2977-CDC8-4889-85AD-C71CF521D340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09FC-367D-427C-A504-A028B26C2A6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121992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C2977-CDC8-4889-85AD-C71CF521D340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09FC-367D-427C-A504-A028B26C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919303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C2977-CDC8-4889-85AD-C71CF521D340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09FC-367D-427C-A504-A028B26C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06622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C2977-CDC8-4889-85AD-C71CF521D340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09FC-367D-427C-A504-A028B26C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648434"/>
      </p:ext>
    </p:extLst>
  </p:cSld>
  <p:clrMapOvr>
    <a:masterClrMapping/>
  </p:clrMapOvr>
  <p:transition spd="slow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C2977-CDC8-4889-85AD-C71CF521D340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09FC-367D-427C-A504-A028B26C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295371"/>
      </p:ext>
    </p:extLst>
  </p:cSld>
  <p:clrMapOvr>
    <a:masterClrMapping/>
  </p:clrMapOvr>
  <p:transition spd="slow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C2977-CDC8-4889-85AD-C71CF521D340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09FC-367D-427C-A504-A028B26C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836601"/>
      </p:ext>
    </p:extLst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C2977-CDC8-4889-85AD-C71CF521D340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09FC-367D-427C-A504-A028B26C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118691"/>
      </p:ext>
    </p:extLst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C2977-CDC8-4889-85AD-C71CF521D340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09FC-367D-427C-A504-A028B26C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938224"/>
      </p:ext>
    </p:extLst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C2977-CDC8-4889-85AD-C71CF521D340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09FC-367D-427C-A504-A028B26C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190170"/>
      </p:ext>
    </p:extLst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C2977-CDC8-4889-85AD-C71CF521D340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09FC-367D-427C-A504-A028B26C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422381"/>
      </p:ext>
    </p:extLst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C2977-CDC8-4889-85AD-C71CF521D340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09FC-367D-427C-A504-A028B26C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66105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C2977-CDC8-4889-85AD-C71CF521D340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09FC-367D-427C-A504-A028B26C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762449"/>
      </p:ext>
    </p:extLst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C2977-CDC8-4889-85AD-C71CF521D340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09FC-367D-427C-A504-A028B26C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701779"/>
      </p:ext>
    </p:extLst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C2977-CDC8-4889-85AD-C71CF521D340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609FC-367D-427C-A504-A028B26C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97290"/>
      </p:ext>
    </p:extLst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9F3C2977-CDC8-4889-85AD-C71CF521D340}" type="datetimeFigureOut">
              <a:rPr lang="ru-RU" smtClean="0"/>
              <a:t>27.04.2014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609FC-367D-427C-A504-A028B26C2A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17402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055" r:id="rId1"/>
    <p:sldLayoutId id="2147484056" r:id="rId2"/>
    <p:sldLayoutId id="2147484057" r:id="rId3"/>
    <p:sldLayoutId id="2147484058" r:id="rId4"/>
    <p:sldLayoutId id="2147484059" r:id="rId5"/>
    <p:sldLayoutId id="2147484060" r:id="rId6"/>
    <p:sldLayoutId id="2147484061" r:id="rId7"/>
    <p:sldLayoutId id="2147484062" r:id="rId8"/>
    <p:sldLayoutId id="2147484063" r:id="rId9"/>
    <p:sldLayoutId id="2147484064" r:id="rId10"/>
    <p:sldLayoutId id="2147484065" r:id="rId11"/>
    <p:sldLayoutId id="2147484066" r:id="rId12"/>
    <p:sldLayoutId id="2147484067" r:id="rId13"/>
    <p:sldLayoutId id="2147484068" r:id="rId14"/>
    <p:sldLayoutId id="2147484069" r:id="rId15"/>
    <p:sldLayoutId id="2147484070" r:id="rId16"/>
    <p:sldLayoutId id="2147484071" r:id="rId17"/>
  </p:sldLayoutIdLst>
  <p:transition spd="slow">
    <p:wipe dir="r"/>
  </p:transition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/>
            </a:r>
            <a:br>
              <a:rPr lang="ru-RU" sz="3600" b="1" i="1" dirty="0" smtClean="0"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ru-RU" sz="3600" b="1" i="1" dirty="0">
                <a:solidFill>
                  <a:srgbClr val="FFFF00"/>
                </a:solidFill>
                <a:latin typeface="Arial Black" panose="020B0A04020102020204" pitchFamily="34" charset="0"/>
              </a:rPr>
              <a:t/>
            </a:r>
            <a:br>
              <a:rPr lang="ru-RU" sz="3600" b="1" i="1" dirty="0"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ru-RU" sz="3600" b="1" i="1" dirty="0" smtClean="0">
                <a:solidFill>
                  <a:srgbClr val="FFFF00"/>
                </a:solidFill>
                <a:latin typeface="Arial Black" panose="020B0A04020102020204" pitchFamily="34" charset="0"/>
              </a:rPr>
              <a:t/>
            </a:r>
            <a:br>
              <a:rPr lang="ru-RU" sz="3600" b="1" i="1" dirty="0" smtClean="0">
                <a:solidFill>
                  <a:srgbClr val="FFFF00"/>
                </a:solidFill>
                <a:latin typeface="Arial Black" panose="020B0A04020102020204" pitchFamily="34" charset="0"/>
              </a:rPr>
            </a:br>
            <a:r>
              <a:rPr lang="ru-RU" sz="36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«Проблема адаптации детей к условиям детского сада. </a:t>
            </a:r>
            <a:r>
              <a:rPr lang="ru-RU" sz="36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Осуществление работы с детьми в адаптационный  период  в условиях нашего ДОУ»</a:t>
            </a:r>
            <a:endParaRPr lang="ru-RU" sz="3600" b="1" i="1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678457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452717"/>
            <a:ext cx="9404723" cy="3477837"/>
          </a:xfrm>
        </p:spPr>
        <p:txBody>
          <a:bodyPr/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>
                <a:solidFill>
                  <a:srgbClr val="FF0000"/>
                </a:solidFill>
              </a:rPr>
              <a:t/>
            </a:r>
            <a:br>
              <a:rPr lang="ru-RU" sz="3600" b="1" i="1" dirty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/>
            </a:r>
            <a:br>
              <a:rPr lang="ru-RU" sz="3600" b="1" i="1" dirty="0" smtClean="0">
                <a:solidFill>
                  <a:srgbClr val="FF000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Адаптация </a:t>
            </a:r>
            <a:r>
              <a:rPr lang="ru-RU" sz="3600" b="1" i="1" dirty="0" smtClean="0">
                <a:solidFill>
                  <a:srgbClr val="FFFF00"/>
                </a:solidFill>
              </a:rPr>
              <a:t>– это приспособление организма к изменяющимся внешним условиям (С.И. Ожегов)</a:t>
            </a:r>
            <a:endParaRPr lang="ru-RU" sz="3600" b="1" i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62808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11213" y="237506"/>
            <a:ext cx="8321555" cy="1935679"/>
          </a:xfrm>
        </p:spPr>
        <p:txBody>
          <a:bodyPr/>
          <a:lstStyle/>
          <a:p>
            <a:pPr algn="ctr"/>
            <a:r>
              <a:rPr lang="ru-RU" sz="4400" b="1" dirty="0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</a:rPr>
              <a:t>Активизация симпатической нервной системы: </a:t>
            </a:r>
            <a:endParaRPr lang="ru-RU" sz="4400" b="1" dirty="0">
              <a:ln>
                <a:solidFill>
                  <a:srgbClr val="FFC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428085" y="2612572"/>
            <a:ext cx="9437836" cy="3277591"/>
          </a:xfrm>
        </p:spPr>
        <p:txBody>
          <a:bodyPr>
            <a:normAutofit/>
          </a:bodyPr>
          <a:lstStyle/>
          <a:p>
            <a:endParaRPr lang="ru-RU" sz="2400" b="1" i="1" dirty="0" smtClean="0">
              <a:solidFill>
                <a:srgbClr val="FFC000"/>
              </a:solidFill>
              <a:latin typeface="Arial Black" panose="020B0A04020102020204" pitchFamily="34" charset="0"/>
            </a:endParaRPr>
          </a:p>
          <a:p>
            <a:endParaRPr lang="ru-RU" sz="2400" b="1" i="1" dirty="0" smtClean="0">
              <a:solidFill>
                <a:srgbClr val="FFC000"/>
              </a:solidFill>
              <a:latin typeface="Arial Black" panose="020B0A04020102020204" pitchFamily="34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12682148"/>
              </p:ext>
            </p:extLst>
          </p:nvPr>
        </p:nvGraphicFramePr>
        <p:xfrm>
          <a:off x="2063414" y="2529444"/>
          <a:ext cx="9004387" cy="32894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0726867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2463" y="253885"/>
            <a:ext cx="9156555" cy="1188056"/>
          </a:xfrm>
        </p:spPr>
        <p:txBody>
          <a:bodyPr/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  <a:latin typeface="+mn-lt"/>
              </a:rPr>
              <a:t>Уровни адаптации:</a:t>
            </a:r>
            <a:endParaRPr lang="ru-RU" sz="44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7467" y="1698170"/>
            <a:ext cx="2945759" cy="1056905"/>
          </a:xfrm>
          <a:solidFill>
            <a:srgbClr val="C0000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физиологическая</a:t>
            </a:r>
            <a:r>
              <a:rPr lang="ru-RU" smtClean="0"/>
              <a:t> </a:t>
            </a:r>
            <a:r>
              <a:rPr lang="ru-RU" b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адаптация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>
          <a:xfrm>
            <a:off x="273132" y="2719449"/>
            <a:ext cx="3360717" cy="3453762"/>
          </a:xfrm>
        </p:spPr>
        <p:txBody>
          <a:bodyPr>
            <a:normAutofit/>
          </a:bodyPr>
          <a:lstStyle/>
          <a:p>
            <a:pPr algn="ctr"/>
            <a:r>
              <a:rPr lang="ru-RU" sz="2400" smtClean="0"/>
              <a:t>предполагает изменение деятельности функциональных систем организма (пищеварительной, дыхательной, сердечно- сосудистой и др.)</a:t>
            </a:r>
            <a:endParaRPr lang="ru-RU" sz="24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24282" y="1757548"/>
            <a:ext cx="3039656" cy="1009401"/>
          </a:xfrm>
          <a:solidFill>
            <a:schemeClr val="tx2">
              <a:lumMod val="1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психическая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адаптация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>
          <a:xfrm>
            <a:off x="3813728" y="2826327"/>
            <a:ext cx="3287715" cy="3560638"/>
          </a:xfrm>
        </p:spPr>
        <p:txBody>
          <a:bodyPr>
            <a:normAutofit/>
          </a:bodyPr>
          <a:lstStyle/>
          <a:p>
            <a:pPr algn="ctr"/>
            <a:r>
              <a:rPr lang="ru-RU" sz="2400" smtClean="0"/>
              <a:t>предполагает перестройку динамического стереотипа в соответствии с новыми требованиями окружающей обстановки.</a:t>
            </a:r>
            <a:endParaRPr lang="ru-RU" sz="24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7065816" y="1757547"/>
            <a:ext cx="3158839" cy="926276"/>
          </a:xfrm>
          <a:solidFill>
            <a:srgbClr val="00B0F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i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социальная</a:t>
            </a:r>
            <a:r>
              <a:rPr lang="ru-RU" i="1" smtClean="0">
                <a:solidFill>
                  <a:srgbClr val="FFC000"/>
                </a:solidFill>
              </a:rPr>
              <a:t> </a:t>
            </a:r>
            <a:r>
              <a:rPr lang="ru-RU" b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адаптация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17"/>
          </p:nvPr>
        </p:nvSpPr>
        <p:spPr>
          <a:xfrm>
            <a:off x="7053944" y="2731325"/>
            <a:ext cx="3194462" cy="371501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400" smtClean="0"/>
              <a:t>предполагает  установление оптимального взаимодействия личности и коллектива, овладение  новыми средствами и новым образом действия.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7466282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490" y="95003"/>
            <a:ext cx="9404723" cy="1555668"/>
          </a:xfrm>
        </p:spPr>
        <p:txBody>
          <a:bodyPr/>
          <a:lstStyle/>
          <a:p>
            <a:pPr algn="ctr"/>
            <a:r>
              <a:rPr lang="ru-RU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Arial Black" panose="020B0A04020102020204" pitchFamily="34" charset="0"/>
              </a:rPr>
              <a:t>Существуют  три фазы </a:t>
            </a:r>
            <a:br>
              <a:rPr lang="ru-RU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Arial Black" panose="020B0A04020102020204" pitchFamily="34" charset="0"/>
              </a:rPr>
              <a:t>адаптационного процесса</a:t>
            </a:r>
            <a:br>
              <a:rPr lang="ru-RU" b="1" i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b="1" i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4193" y="1710046"/>
            <a:ext cx="2977152" cy="918668"/>
          </a:xfrm>
        </p:spPr>
        <p:txBody>
          <a:bodyPr/>
          <a:lstStyle/>
          <a:p>
            <a:pPr algn="ctr"/>
            <a:endParaRPr lang="ru-RU" sz="2000" b="1" i="1" dirty="0" smtClean="0">
              <a:solidFill>
                <a:srgbClr val="FFC000"/>
              </a:solidFill>
            </a:endParaRPr>
          </a:p>
          <a:p>
            <a:pPr algn="ctr"/>
            <a:endParaRPr lang="ru-RU" sz="2000" b="1" i="1" dirty="0">
              <a:solidFill>
                <a:srgbClr val="FFC000"/>
              </a:solidFill>
            </a:endParaRPr>
          </a:p>
          <a:p>
            <a:pPr algn="ctr"/>
            <a:endParaRPr lang="ru-RU" sz="2000" b="1" i="1" dirty="0" smtClean="0">
              <a:solidFill>
                <a:srgbClr val="FFC000"/>
              </a:solidFill>
            </a:endParaRPr>
          </a:p>
          <a:p>
            <a:pPr algn="ctr"/>
            <a:endParaRPr lang="ru-RU" sz="2000" b="1" i="1" dirty="0">
              <a:solidFill>
                <a:srgbClr val="FFC000"/>
              </a:solidFill>
            </a:endParaRPr>
          </a:p>
          <a:p>
            <a:pPr algn="ctr"/>
            <a:endParaRPr lang="ru-RU" sz="2000" b="1" i="1" dirty="0" smtClean="0">
              <a:solidFill>
                <a:srgbClr val="FFC000"/>
              </a:solidFill>
            </a:endParaRPr>
          </a:p>
          <a:p>
            <a:pPr algn="ctr"/>
            <a:r>
              <a:rPr lang="ru-RU" sz="20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Острая фаза или период </a:t>
            </a:r>
            <a:r>
              <a:rPr lang="ru-RU" sz="2000" b="1" i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дезадаптации</a:t>
            </a:r>
            <a:r>
              <a:rPr lang="ru-RU" sz="20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:</a:t>
            </a:r>
            <a:endParaRPr lang="ru-RU" sz="2000" b="1" i="1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15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</a:rPr>
              <a:t>с</a:t>
            </a:r>
            <a:r>
              <a:rPr lang="ru-RU" sz="2000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</a:rPr>
              <a:t>нижение веса;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</a:rPr>
              <a:t>частые респираторные заболевания;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</a:rPr>
              <a:t>н</a:t>
            </a:r>
            <a:r>
              <a:rPr lang="ru-RU" sz="2000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</a:rPr>
              <a:t>арушение сна;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</a:rPr>
              <a:t>с</a:t>
            </a:r>
            <a:r>
              <a:rPr lang="ru-RU" sz="2000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</a:rPr>
              <a:t>нижение аппетита;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</a:rPr>
              <a:t>р</a:t>
            </a:r>
            <a:r>
              <a:rPr lang="ru-RU" sz="2000" dirty="0" smtClean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1"/>
                </a:solidFill>
              </a:rPr>
              <a:t>егресс в речевом развитии.</a:t>
            </a:r>
            <a:endParaRPr lang="ru-RU" sz="2000" dirty="0">
              <a:ln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883659" y="1662545"/>
            <a:ext cx="2936241" cy="894917"/>
          </a:xfrm>
        </p:spPr>
        <p:txBody>
          <a:bodyPr/>
          <a:lstStyle/>
          <a:p>
            <a:pPr algn="ctr"/>
            <a:r>
              <a:rPr lang="ru-RU" sz="20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Подострая</a:t>
            </a:r>
            <a:r>
              <a:rPr lang="ru-RU" sz="2000" i="1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фаза или собственно адаптация:</a:t>
            </a:r>
            <a:endParaRPr lang="ru-RU" sz="2000" b="1" i="1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16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а</a:t>
            </a:r>
            <a:r>
              <a:rPr lang="ru-RU" sz="2000" dirty="0" smtClean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декватное поведение детей;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с</a:t>
            </a:r>
            <a:r>
              <a:rPr lang="ru-RU" sz="2000" dirty="0" smtClean="0">
                <a:ln>
                  <a:solidFill>
                    <a:schemeClr val="bg1"/>
                  </a:solidFill>
                </a:ln>
                <a:solidFill>
                  <a:schemeClr val="bg1">
                    <a:lumMod val="95000"/>
                    <a:lumOff val="5000"/>
                  </a:schemeClr>
                </a:solidFill>
              </a:rPr>
              <a:t>двиги уменьшаются и регистрируются только по отдельным параметрам на фоне замедленного темпа развития.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000" dirty="0">
              <a:ln>
                <a:solidFill>
                  <a:schemeClr val="bg1"/>
                </a:solidFill>
              </a:ln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>
          <a:xfrm>
            <a:off x="7136575" y="1615045"/>
            <a:ext cx="2932113" cy="1037420"/>
          </a:xfrm>
        </p:spPr>
        <p:txBody>
          <a:bodyPr/>
          <a:lstStyle/>
          <a:p>
            <a:pPr algn="ctr"/>
            <a:r>
              <a:rPr lang="ru-RU" sz="20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Фаза</a:t>
            </a: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ru-RU" sz="20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компенсации</a:t>
            </a:r>
            <a:r>
              <a:rPr lang="ru-RU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</a:t>
            </a:r>
            <a:r>
              <a:rPr lang="ru-RU" sz="20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или период </a:t>
            </a:r>
            <a:r>
              <a:rPr lang="ru-RU" sz="2000" b="1" i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адаптированности</a:t>
            </a:r>
            <a:r>
              <a:rPr lang="ru-RU" sz="20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:</a:t>
            </a:r>
            <a:endParaRPr lang="ru-RU" sz="2000" b="1" i="1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half" idx="17"/>
          </p:nvPr>
        </p:nvSpPr>
        <p:spPr>
          <a:xfrm>
            <a:off x="7124700" y="2678875"/>
            <a:ext cx="2932113" cy="358933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убыстрение темпа развития;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преодоление задержки темпов развития (в конце года);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более    спокойное поведение детей. </a:t>
            </a:r>
            <a:endParaRPr lang="ru-RU" sz="2000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745690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7363" y="154379"/>
            <a:ext cx="9404723" cy="1211283"/>
          </a:xfrm>
        </p:spPr>
        <p:txBody>
          <a:bodyPr/>
          <a:lstStyle/>
          <a:p>
            <a:pPr algn="ctr"/>
            <a:r>
              <a:rPr lang="ru-RU" sz="3600" b="1" i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Негативные сдвиги в период адаптации</a:t>
            </a:r>
            <a:endParaRPr lang="ru-RU" sz="3600" b="1" i="1" dirty="0">
              <a:ln w="12700">
                <a:solidFill>
                  <a:schemeClr val="accent1"/>
                </a:solidFill>
                <a:prstDash val="solid"/>
              </a:ln>
              <a:solidFill>
                <a:schemeClr val="bg1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3312" y="1377538"/>
            <a:ext cx="4396339" cy="487880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200" b="1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 физиологическом и психологическом плане: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2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п</a:t>
            </a:r>
            <a:r>
              <a:rPr lang="ru-RU" sz="22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овышение </a:t>
            </a:r>
            <a:r>
              <a:rPr lang="ru-RU" sz="24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температуры </a:t>
            </a:r>
            <a:r>
              <a:rPr lang="ru-RU" sz="20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и давления;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у</a:t>
            </a:r>
            <a:r>
              <a:rPr lang="ru-RU" sz="20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меньшение веса;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в</a:t>
            </a:r>
            <a:r>
              <a:rPr lang="ru-RU" sz="20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ременная остановка роста;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с</a:t>
            </a:r>
            <a:r>
              <a:rPr lang="ru-RU" sz="20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нижение иммунитета;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у</a:t>
            </a:r>
            <a:r>
              <a:rPr lang="ru-RU" sz="20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величение количества простудных заболеваний;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у</a:t>
            </a:r>
            <a:r>
              <a:rPr lang="ru-RU" sz="20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величение нервозности;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у</a:t>
            </a:r>
            <a:r>
              <a:rPr lang="ru-RU" sz="20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худшение сна;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0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п</a:t>
            </a:r>
            <a:r>
              <a:rPr lang="ru-RU" sz="20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адение уровня речевой активности.</a:t>
            </a:r>
          </a:p>
          <a:p>
            <a:pPr>
              <a:buFont typeface="Wingdings" panose="05000000000000000000" pitchFamily="2" charset="2"/>
              <a:buChar char="v"/>
            </a:pPr>
            <a:endParaRPr lang="ru-RU" sz="2000" b="1" i="1" dirty="0" smtClean="0">
              <a:ln>
                <a:solidFill>
                  <a:schemeClr val="tx1"/>
                </a:solidFill>
              </a:ln>
              <a:latin typeface="Arial Black" panose="020B0A04020102020204" pitchFamily="34" charset="0"/>
            </a:endParaRPr>
          </a:p>
          <a:p>
            <a:pPr>
              <a:buFont typeface="Wingdings" panose="05000000000000000000" pitchFamily="2" charset="2"/>
              <a:buChar char="v"/>
            </a:pPr>
            <a:endParaRPr lang="ru-RU" sz="2000" b="1" i="1" dirty="0">
              <a:ln>
                <a:solidFill>
                  <a:schemeClr val="tx1"/>
                </a:solidFill>
              </a:ln>
              <a:latin typeface="Arial Black" panose="020B0A040201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654493" y="1579418"/>
            <a:ext cx="4396341" cy="467691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200" b="1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В </a:t>
            </a:r>
            <a:r>
              <a:rPr lang="ru-RU" sz="2200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поведенческом</a:t>
            </a:r>
            <a:r>
              <a:rPr lang="ru-RU" sz="2200" b="1" i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плане: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2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у</a:t>
            </a:r>
            <a:r>
              <a:rPr lang="ru-RU" sz="22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прямство;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1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г</a:t>
            </a:r>
            <a:r>
              <a:rPr lang="ru-RU" sz="21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рубость;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1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д</a:t>
            </a:r>
            <a:r>
              <a:rPr lang="ru-RU" sz="21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ерзость;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1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н</a:t>
            </a:r>
            <a:r>
              <a:rPr lang="ru-RU" sz="21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еуважительное отношение к взрослому;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1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л</a:t>
            </a:r>
            <a:r>
              <a:rPr lang="ru-RU" sz="21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живость;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1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л</a:t>
            </a:r>
            <a:r>
              <a:rPr lang="ru-RU" sz="21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ень </a:t>
            </a:r>
          </a:p>
          <a:p>
            <a:pPr marL="0" indent="0">
              <a:buNone/>
            </a:pPr>
            <a:r>
              <a:rPr lang="ru-RU" sz="21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(своеобразный протест);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1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ж</a:t>
            </a:r>
            <a:r>
              <a:rPr lang="ru-RU" sz="21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</a:rPr>
              <a:t>елание обратить на себя внимание.</a:t>
            </a:r>
            <a:endParaRPr lang="ru-RU" sz="2100" b="1" i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69462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6216" y="0"/>
            <a:ext cx="8475935" cy="1852551"/>
          </a:xfrm>
          <a:noFill/>
          <a:ln>
            <a:noFill/>
          </a:ln>
        </p:spPr>
        <p:txBody>
          <a:bodyPr/>
          <a:lstStyle/>
          <a:p>
            <a:pPr algn="ctr"/>
            <a:r>
              <a:rPr lang="ru-RU" sz="4400" i="1" dirty="0" smtClean="0">
                <a:ln w="0">
                  <a:solidFill>
                    <a:schemeClr val="bg1"/>
                  </a:solidFill>
                </a:ln>
                <a:solidFill>
                  <a:srgbClr val="FF0000"/>
                </a:solidFill>
                <a:effectLst>
                  <a:innerShdw blurRad="114300">
                    <a:prstClr val="black"/>
                  </a:innerShdw>
                </a:effectLst>
                <a:latin typeface="Arial Black" panose="020B0A04020102020204" pitchFamily="34" charset="0"/>
              </a:rPr>
              <a:t>Факторы, влияющие на процесс адаптации:</a:t>
            </a:r>
            <a:endParaRPr lang="ru-RU" sz="4400" i="1" dirty="0">
              <a:ln w="0">
                <a:solidFill>
                  <a:schemeClr val="bg1"/>
                </a:solidFill>
              </a:ln>
              <a:solidFill>
                <a:srgbClr val="FF0000"/>
              </a:solidFill>
              <a:effectLst>
                <a:innerShdw blurRad="114300">
                  <a:prstClr val="black"/>
                </a:inn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368707" y="2173184"/>
            <a:ext cx="9722846" cy="4262254"/>
          </a:xfr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342900" indent="-342900">
              <a:buFontTx/>
              <a:buChar char="-"/>
            </a:pPr>
            <a:r>
              <a:rPr lang="ru-RU" sz="2400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возраст;</a:t>
            </a:r>
          </a:p>
          <a:p>
            <a:pPr marL="342900" indent="-342900">
              <a:buFontTx/>
              <a:buChar char="-"/>
            </a:pPr>
            <a:r>
              <a:rPr lang="ru-RU" sz="2400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состояние </a:t>
            </a:r>
            <a:r>
              <a:rPr lang="ru-RU" sz="2400" i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здоровья</a:t>
            </a:r>
            <a:r>
              <a:rPr lang="ru-RU" sz="2400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400" i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ru-RU" sz="24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2400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ровень  развития;</a:t>
            </a:r>
          </a:p>
          <a:p>
            <a:pPr marL="342900" indent="-342900">
              <a:buFontTx/>
              <a:buChar char="-"/>
            </a:pPr>
            <a:r>
              <a:rPr lang="ru-RU" sz="24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2400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мение общаться со взрослыми и сверстниками;</a:t>
            </a:r>
            <a:endParaRPr lang="ru-RU" sz="2400" i="1" dirty="0" smtClean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Tx/>
              <a:buChar char="-"/>
            </a:pPr>
            <a:r>
              <a:rPr lang="ru-RU" sz="24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2400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мение играть;</a:t>
            </a:r>
          </a:p>
          <a:p>
            <a:pPr marL="342900" indent="-342900">
              <a:buFontTx/>
              <a:buChar char="-"/>
            </a:pPr>
            <a:r>
              <a:rPr lang="ru-RU" sz="2400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одинаковый режим в детском саду и дома;</a:t>
            </a:r>
          </a:p>
          <a:p>
            <a:pPr marL="342900" indent="-342900">
              <a:buFontTx/>
              <a:buChar char="-"/>
            </a:pPr>
            <a:r>
              <a:rPr lang="ru-RU" sz="24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2400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ндивидуально –типологические особенности ВНД;</a:t>
            </a:r>
          </a:p>
          <a:p>
            <a:pPr marL="342900" indent="-342900">
              <a:buFontTx/>
              <a:buChar char="-"/>
            </a:pPr>
            <a:r>
              <a:rPr lang="ru-RU" sz="2400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2400" i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аличие или отсутствие предшествующей тренировки нервной системы в приспособлении к меняющимся условиям.</a:t>
            </a:r>
            <a:endParaRPr lang="ru-RU" sz="2400" i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312981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7458" y="153389"/>
            <a:ext cx="8825659" cy="1746663"/>
          </a:xfrm>
        </p:spPr>
        <p:txBody>
          <a:bodyPr/>
          <a:lstStyle/>
          <a:p>
            <a:pPr algn="ctr"/>
            <a:r>
              <a:rPr lang="ru-RU" sz="44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Задачи</a:t>
            </a:r>
            <a:r>
              <a:rPr lang="ru-RU" sz="4400" b="1" i="1" dirty="0" smtClean="0">
                <a:solidFill>
                  <a:srgbClr val="FFFF00"/>
                </a:solidFill>
              </a:rPr>
              <a:t> </a:t>
            </a:r>
            <a:r>
              <a:rPr lang="ru-RU" sz="44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педагогов</a:t>
            </a:r>
            <a:r>
              <a:rPr lang="ru-RU" sz="4400" b="1" i="1" dirty="0" smtClean="0">
                <a:solidFill>
                  <a:srgbClr val="FFFF00"/>
                </a:solidFill>
              </a:rPr>
              <a:t>  </a:t>
            </a:r>
            <a:r>
              <a:rPr lang="ru-RU" sz="4400" b="1" i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ДОУ в период адаптации:</a:t>
            </a:r>
            <a:endParaRPr lang="ru-RU" sz="4400" b="1" i="1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404335" y="1959429"/>
            <a:ext cx="9948475" cy="4643251"/>
          </a:xfrm>
        </p:spPr>
        <p:txBody>
          <a:bodyPr>
            <a:normAutofit fontScale="25000" lnSpcReduction="20000"/>
          </a:bodyPr>
          <a:lstStyle/>
          <a:p>
            <a:pPr marL="285750" indent="-285750">
              <a:buFontTx/>
              <a:buChar char="-"/>
            </a:pPr>
            <a:endParaRPr lang="ru-RU" b="1" i="1" dirty="0" smtClean="0">
              <a:solidFill>
                <a:srgbClr val="FF0000"/>
              </a:solidFill>
            </a:endParaRPr>
          </a:p>
          <a:p>
            <a:pPr marL="285750" indent="-285750">
              <a:buFontTx/>
              <a:buChar char="-"/>
            </a:pPr>
            <a:endParaRPr lang="ru-RU" sz="7400" b="1" i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ru-RU" sz="7400" b="1" i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ru-RU" sz="7400" b="1" i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endParaRPr lang="ru-RU" sz="9600" b="1" i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r>
              <a:rPr lang="ru-RU" sz="96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показать родителям значимость проблемы адаптации и возможности её решения;</a:t>
            </a:r>
          </a:p>
          <a:p>
            <a:pPr marL="285750" indent="-285750">
              <a:buFontTx/>
              <a:buChar char="-"/>
            </a:pPr>
            <a:r>
              <a:rPr lang="ru-RU" sz="96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 предупреждать возможную передачу тревоги и нервного возбуждения от матери ребёнку;</a:t>
            </a:r>
          </a:p>
          <a:p>
            <a:pPr marL="285750" indent="-285750">
              <a:buFontTx/>
              <a:buChar char="-"/>
            </a:pPr>
            <a:r>
              <a:rPr lang="ru-RU" sz="96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с</a:t>
            </a:r>
            <a:r>
              <a:rPr lang="ru-RU" sz="96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оздать условия для благоприятного включения ребёнка в новую социальную среду;</a:t>
            </a:r>
          </a:p>
          <a:p>
            <a:pPr marL="285750" indent="-285750">
              <a:buFontTx/>
              <a:buChar char="-"/>
            </a:pPr>
            <a:r>
              <a:rPr lang="ru-RU" sz="96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у</a:t>
            </a:r>
            <a:r>
              <a:rPr lang="ru-RU" sz="96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странять противоречия между возможностями ребёнка и требованиями  среды;</a:t>
            </a:r>
          </a:p>
          <a:p>
            <a:pPr marL="285750" indent="-285750">
              <a:buFontTx/>
              <a:buChar char="-"/>
            </a:pPr>
            <a:r>
              <a:rPr lang="ru-RU" sz="96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продумывать алгоритм совместных  действий с родителями;</a:t>
            </a:r>
          </a:p>
          <a:p>
            <a:pPr marL="285750" indent="-285750">
              <a:buFontTx/>
              <a:buChar char="-"/>
            </a:pPr>
            <a:r>
              <a:rPr lang="ru-RU" sz="9600" b="1" i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р</a:t>
            </a:r>
            <a:r>
              <a:rPr lang="ru-RU" sz="96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аскрывать роль семьи в решении данной проблемы.</a:t>
            </a:r>
          </a:p>
          <a:p>
            <a:pPr marL="285750" indent="-285750">
              <a:buFontTx/>
              <a:buChar char="-"/>
            </a:pPr>
            <a:endParaRPr lang="ru-RU" sz="9600" b="1" i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ru-RU" sz="9600" b="1" i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394298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421</TotalTime>
  <Words>336</Words>
  <Application>Microsoft Office PowerPoint</Application>
  <PresentationFormat>Широкоэкранный</PresentationFormat>
  <Paragraphs>75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Calibri</vt:lpstr>
      <vt:lpstr>Century Gothic</vt:lpstr>
      <vt:lpstr>Wingdings</vt:lpstr>
      <vt:lpstr>Wingdings 3</vt:lpstr>
      <vt:lpstr>Ион</vt:lpstr>
      <vt:lpstr>   «Проблема адаптации детей к условиям детского сада. Осуществление работы с детьми в адаптационный  период  в условиях нашего ДОУ»</vt:lpstr>
      <vt:lpstr>   Адаптация – это приспособление организма к изменяющимся внешним условиям (С.И. Ожегов)</vt:lpstr>
      <vt:lpstr>Активизация симпатической нервной системы: </vt:lpstr>
      <vt:lpstr>Уровни адаптации:</vt:lpstr>
      <vt:lpstr>Существуют  три фазы  адаптационного процесса  </vt:lpstr>
      <vt:lpstr>Негативные сдвиги в период адаптации</vt:lpstr>
      <vt:lpstr>Факторы, влияющие на процесс адаптации:</vt:lpstr>
      <vt:lpstr>Задачи педагогов  ДОУ в период адаптации: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150</cp:revision>
  <dcterms:created xsi:type="dcterms:W3CDTF">2014-03-19T17:26:50Z</dcterms:created>
  <dcterms:modified xsi:type="dcterms:W3CDTF">2014-04-27T17:55:21Z</dcterms:modified>
</cp:coreProperties>
</file>