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26"/>
  </p:notesMasterIdLst>
  <p:sldIdLst>
    <p:sldId id="262" r:id="rId2"/>
    <p:sldId id="295" r:id="rId3"/>
    <p:sldId id="267" r:id="rId4"/>
    <p:sldId id="270" r:id="rId5"/>
    <p:sldId id="276" r:id="rId6"/>
    <p:sldId id="277" r:id="rId7"/>
    <p:sldId id="268" r:id="rId8"/>
    <p:sldId id="269" r:id="rId9"/>
    <p:sldId id="278" r:id="rId10"/>
    <p:sldId id="272" r:id="rId11"/>
    <p:sldId id="274" r:id="rId12"/>
    <p:sldId id="279" r:id="rId13"/>
    <p:sldId id="297" r:id="rId14"/>
    <p:sldId id="280" r:id="rId15"/>
    <p:sldId id="281" r:id="rId16"/>
    <p:sldId id="282" r:id="rId17"/>
    <p:sldId id="283" r:id="rId18"/>
    <p:sldId id="284" r:id="rId19"/>
    <p:sldId id="285" r:id="rId20"/>
    <p:sldId id="286" r:id="rId21"/>
    <p:sldId id="287" r:id="rId22"/>
    <p:sldId id="288" r:id="rId23"/>
    <p:sldId id="289" r:id="rId24"/>
    <p:sldId id="296" r:id="rId25"/>
  </p:sldIdLst>
  <p:sldSz cx="6858000" cy="9906000" type="A4"/>
  <p:notesSz cx="6858000" cy="994568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9AEE"/>
    <a:srgbClr val="FFFF66"/>
    <a:srgbClr val="FF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03" autoAdjust="0"/>
    <p:restoredTop sz="94624" autoAdjust="0"/>
  </p:normalViewPr>
  <p:slideViewPr>
    <p:cSldViewPr snapToGrid="0">
      <p:cViewPr>
        <p:scale>
          <a:sx n="44" d="100"/>
          <a:sy n="44" d="100"/>
        </p:scale>
        <p:origin x="-2532" y="-222"/>
      </p:cViewPr>
      <p:guideLst>
        <p:guide orient="horz" pos="3120"/>
        <p:guide pos="216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9012"/>
          </a:xfrm>
          <a:prstGeom prst="rect">
            <a:avLst/>
          </a:prstGeom>
        </p:spPr>
        <p:txBody>
          <a:bodyPr vert="horz" lIns="96010" tIns="48005" rIns="96010" bIns="48005" rtlCol="0"/>
          <a:lstStyle>
            <a:lvl1pPr algn="l">
              <a:defRPr sz="1300"/>
            </a:lvl1pPr>
          </a:lstStyle>
          <a:p>
            <a:endParaRPr lang="ru-RU"/>
          </a:p>
        </p:txBody>
      </p:sp>
      <p:sp>
        <p:nvSpPr>
          <p:cNvPr id="3" name="Дата 2"/>
          <p:cNvSpPr>
            <a:spLocks noGrp="1"/>
          </p:cNvSpPr>
          <p:nvPr>
            <p:ph type="dt" idx="1"/>
          </p:nvPr>
        </p:nvSpPr>
        <p:spPr>
          <a:xfrm>
            <a:off x="3884614" y="0"/>
            <a:ext cx="2971800" cy="499012"/>
          </a:xfrm>
          <a:prstGeom prst="rect">
            <a:avLst/>
          </a:prstGeom>
        </p:spPr>
        <p:txBody>
          <a:bodyPr vert="horz" lIns="96010" tIns="48005" rIns="96010" bIns="48005" rtlCol="0"/>
          <a:lstStyle>
            <a:lvl1pPr algn="r">
              <a:defRPr sz="1300"/>
            </a:lvl1pPr>
          </a:lstStyle>
          <a:p>
            <a:fld id="{598B39EA-FB8A-475A-9CBC-7DD60EACB284}" type="datetimeFigureOut">
              <a:rPr lang="ru-RU" smtClean="0"/>
              <a:pPr/>
              <a:t>22.03.2018</a:t>
            </a:fld>
            <a:endParaRPr lang="ru-RU"/>
          </a:p>
        </p:txBody>
      </p:sp>
      <p:sp>
        <p:nvSpPr>
          <p:cNvPr id="4" name="Образ слайда 3"/>
          <p:cNvSpPr>
            <a:spLocks noGrp="1" noRot="1" noChangeAspect="1"/>
          </p:cNvSpPr>
          <p:nvPr>
            <p:ph type="sldImg" idx="2"/>
          </p:nvPr>
        </p:nvSpPr>
        <p:spPr>
          <a:xfrm>
            <a:off x="2268538" y="1243013"/>
            <a:ext cx="2320925" cy="3355975"/>
          </a:xfrm>
          <a:prstGeom prst="rect">
            <a:avLst/>
          </a:prstGeom>
          <a:noFill/>
          <a:ln w="12700">
            <a:solidFill>
              <a:prstClr val="black"/>
            </a:solidFill>
          </a:ln>
        </p:spPr>
        <p:txBody>
          <a:bodyPr vert="horz" lIns="96010" tIns="48005" rIns="96010" bIns="48005" rtlCol="0" anchor="ctr"/>
          <a:lstStyle/>
          <a:p>
            <a:endParaRPr lang="ru-RU"/>
          </a:p>
        </p:txBody>
      </p:sp>
      <p:sp>
        <p:nvSpPr>
          <p:cNvPr id="5" name="Заметки 4"/>
          <p:cNvSpPr>
            <a:spLocks noGrp="1"/>
          </p:cNvSpPr>
          <p:nvPr>
            <p:ph type="body" sz="quarter" idx="3"/>
          </p:nvPr>
        </p:nvSpPr>
        <p:spPr>
          <a:xfrm>
            <a:off x="685800" y="4786362"/>
            <a:ext cx="5486400" cy="3916115"/>
          </a:xfrm>
          <a:prstGeom prst="rect">
            <a:avLst/>
          </a:prstGeom>
        </p:spPr>
        <p:txBody>
          <a:bodyPr vert="horz" lIns="96010" tIns="48005" rIns="96010" bIns="48005"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46678"/>
            <a:ext cx="2971800" cy="499011"/>
          </a:xfrm>
          <a:prstGeom prst="rect">
            <a:avLst/>
          </a:prstGeom>
        </p:spPr>
        <p:txBody>
          <a:bodyPr vert="horz" lIns="96010" tIns="48005" rIns="96010" bIns="48005" rtlCol="0" anchor="b"/>
          <a:lstStyle>
            <a:lvl1pPr algn="l">
              <a:defRPr sz="1300"/>
            </a:lvl1pPr>
          </a:lstStyle>
          <a:p>
            <a:endParaRPr lang="ru-RU"/>
          </a:p>
        </p:txBody>
      </p:sp>
      <p:sp>
        <p:nvSpPr>
          <p:cNvPr id="7" name="Номер слайда 6"/>
          <p:cNvSpPr>
            <a:spLocks noGrp="1"/>
          </p:cNvSpPr>
          <p:nvPr>
            <p:ph type="sldNum" sz="quarter" idx="5"/>
          </p:nvPr>
        </p:nvSpPr>
        <p:spPr>
          <a:xfrm>
            <a:off x="3884614" y="9446678"/>
            <a:ext cx="2971800" cy="499011"/>
          </a:xfrm>
          <a:prstGeom prst="rect">
            <a:avLst/>
          </a:prstGeom>
        </p:spPr>
        <p:txBody>
          <a:bodyPr vert="horz" lIns="96010" tIns="48005" rIns="96010" bIns="48005" rtlCol="0" anchor="b"/>
          <a:lstStyle>
            <a:lvl1pPr algn="r">
              <a:defRPr sz="1300"/>
            </a:lvl1pPr>
          </a:lstStyle>
          <a:p>
            <a:fld id="{9A0E8548-6618-48F9-94F4-0A784B5017B5}" type="slidenum">
              <a:rPr lang="ru-RU" smtClean="0"/>
              <a:pPr/>
              <a:t>‹#›</a:t>
            </a:fld>
            <a:endParaRPr lang="ru-RU"/>
          </a:p>
        </p:txBody>
      </p:sp>
    </p:spTree>
    <p:extLst>
      <p:ext uri="{BB962C8B-B14F-4D97-AF65-F5344CB8AC3E}">
        <p14:creationId xmlns:p14="http://schemas.microsoft.com/office/powerpoint/2010/main" xmlns="" val="2205729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A0E8548-6618-48F9-94F4-0A784B5017B5}" type="slidenum">
              <a:rPr lang="ru-RU" smtClean="0"/>
              <a:pPr/>
              <a:t>7</a:t>
            </a:fld>
            <a:endParaRPr lang="ru-RU"/>
          </a:p>
        </p:txBody>
      </p:sp>
    </p:spTree>
    <p:extLst>
      <p:ext uri="{BB962C8B-B14F-4D97-AF65-F5344CB8AC3E}">
        <p14:creationId xmlns:p14="http://schemas.microsoft.com/office/powerpoint/2010/main" xmlns="" val="28492752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0" y="0"/>
            <a:ext cx="6858000" cy="9906000"/>
          </a:xfrm>
          <a:prstGeom prst="rect">
            <a:avLst/>
          </a:prstGeom>
        </p:spPr>
      </p:pic>
      <p:sp>
        <p:nvSpPr>
          <p:cNvPr id="2" name="Title 1"/>
          <p:cNvSpPr>
            <a:spLocks noGrp="1"/>
          </p:cNvSpPr>
          <p:nvPr>
            <p:ph type="ctrTitle"/>
          </p:nvPr>
        </p:nvSpPr>
        <p:spPr>
          <a:xfrm>
            <a:off x="984944" y="1878917"/>
            <a:ext cx="4888112" cy="3624419"/>
          </a:xfrm>
        </p:spPr>
        <p:txBody>
          <a:bodyPr anchor="b">
            <a:normAutofit/>
          </a:bodyPr>
          <a:lstStyle>
            <a:lvl1pPr algn="ctr">
              <a:defRPr sz="3600"/>
            </a:lvl1pPr>
          </a:lstStyle>
          <a:p>
            <a:r>
              <a:rPr lang="ru-RU" smtClean="0"/>
              <a:t>Образец заголовка</a:t>
            </a:r>
            <a:endParaRPr lang="en-US" dirty="0"/>
          </a:p>
        </p:txBody>
      </p:sp>
      <p:sp>
        <p:nvSpPr>
          <p:cNvPr id="3" name="Subtitle 2"/>
          <p:cNvSpPr>
            <a:spLocks noGrp="1"/>
          </p:cNvSpPr>
          <p:nvPr>
            <p:ph type="subTitle" idx="1"/>
          </p:nvPr>
        </p:nvSpPr>
        <p:spPr>
          <a:xfrm>
            <a:off x="984944" y="5613405"/>
            <a:ext cx="4888112" cy="1981199"/>
          </a:xfrm>
        </p:spPr>
        <p:txBody>
          <a:bodyPr>
            <a:normAutofit/>
          </a:bodyPr>
          <a:lstStyle>
            <a:lvl1pPr marL="0" indent="0" algn="ctr">
              <a:buNone/>
              <a:defRPr sz="1650">
                <a:solidFill>
                  <a:schemeClr val="bg1">
                    <a:lumMod val="50000"/>
                  </a:schemeClr>
                </a:solidFill>
              </a:defRPr>
            </a:lvl1pPr>
            <a:lvl2pPr marL="342861" indent="0" algn="ctr">
              <a:buNone/>
              <a:defRPr sz="1500"/>
            </a:lvl2pPr>
            <a:lvl3pPr marL="685722" indent="0" algn="ctr">
              <a:buNone/>
              <a:defRPr sz="1350"/>
            </a:lvl3pPr>
            <a:lvl4pPr marL="1028582" indent="0" algn="ctr">
              <a:buNone/>
              <a:defRPr sz="1200"/>
            </a:lvl4pPr>
            <a:lvl5pPr marL="1371443" indent="0" algn="ctr">
              <a:buNone/>
              <a:defRPr sz="1200"/>
            </a:lvl5pPr>
            <a:lvl6pPr marL="1714303" indent="0" algn="ctr">
              <a:buNone/>
              <a:defRPr sz="1200"/>
            </a:lvl6pPr>
            <a:lvl7pPr marL="2057164" indent="0" algn="ctr">
              <a:buNone/>
              <a:defRPr sz="1200"/>
            </a:lvl7pPr>
            <a:lvl8pPr marL="2400024" indent="0" algn="ctr">
              <a:buNone/>
              <a:defRPr sz="1200"/>
            </a:lvl8pPr>
            <a:lvl9pPr marL="2742885" indent="0" algn="ctr">
              <a:buNone/>
              <a:defRPr sz="12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F8F5B22E-5477-4360-B077-948AC85C2373}" type="datetimeFigureOut">
              <a:rPr lang="ru-RU" smtClean="0"/>
              <a:pPr/>
              <a:t>22.03.2018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660F861-28D2-423F-8AFA-03863AD22BAB}" type="slidenum">
              <a:rPr lang="ru-RU" smtClean="0"/>
              <a:pPr/>
              <a:t>‹#›</a:t>
            </a:fld>
            <a:endParaRPr lang="ru-RU"/>
          </a:p>
        </p:txBody>
      </p:sp>
    </p:spTree>
    <p:extLst>
      <p:ext uri="{BB962C8B-B14F-4D97-AF65-F5344CB8AC3E}">
        <p14:creationId xmlns:p14="http://schemas.microsoft.com/office/powerpoint/2010/main" xmlns="" val="2626705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0" y="0"/>
            <a:ext cx="6858000" cy="9906000"/>
          </a:xfrm>
          <a:prstGeom prst="rect">
            <a:avLst/>
          </a:prstGeom>
        </p:spPr>
      </p:pic>
      <p:sp>
        <p:nvSpPr>
          <p:cNvPr id="2" name="Title 1"/>
          <p:cNvSpPr>
            <a:spLocks noGrp="1"/>
          </p:cNvSpPr>
          <p:nvPr>
            <p:ph type="title"/>
          </p:nvPr>
        </p:nvSpPr>
        <p:spPr>
          <a:xfrm>
            <a:off x="514012" y="6195762"/>
            <a:ext cx="5829993" cy="1172326"/>
          </a:xfrm>
        </p:spPr>
        <p:txBody>
          <a:bodyPr anchor="b"/>
          <a:lstStyle>
            <a:lvl1pPr>
              <a:defRPr sz="24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66419" y="1008601"/>
            <a:ext cx="5525174" cy="4642641"/>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2400"/>
            </a:lvl1pPr>
            <a:lvl2pPr marL="342861" indent="0">
              <a:buNone/>
              <a:defRPr sz="2100"/>
            </a:lvl2pPr>
            <a:lvl3pPr marL="685722" indent="0">
              <a:buNone/>
              <a:defRPr sz="1800"/>
            </a:lvl3pPr>
            <a:lvl4pPr marL="1028582" indent="0">
              <a:buNone/>
              <a:defRPr sz="1500"/>
            </a:lvl4pPr>
            <a:lvl5pPr marL="1371443" indent="0">
              <a:buNone/>
              <a:defRPr sz="1500"/>
            </a:lvl5pPr>
            <a:lvl6pPr marL="1714303" indent="0">
              <a:buNone/>
              <a:defRPr sz="1500"/>
            </a:lvl6pPr>
            <a:lvl7pPr marL="2057164" indent="0">
              <a:buNone/>
              <a:defRPr sz="1500"/>
            </a:lvl7pPr>
            <a:lvl8pPr marL="2400024" indent="0">
              <a:buNone/>
              <a:defRPr sz="1500"/>
            </a:lvl8pPr>
            <a:lvl9pPr marL="2742885" indent="0">
              <a:buNone/>
              <a:defRPr sz="1500"/>
            </a:lvl9pPr>
          </a:lstStyle>
          <a:p>
            <a:r>
              <a:rPr lang="ru-RU" smtClean="0"/>
              <a:t>Вставка рисунка</a:t>
            </a:r>
            <a:endParaRPr lang="en-US" dirty="0"/>
          </a:p>
        </p:txBody>
      </p:sp>
      <p:sp>
        <p:nvSpPr>
          <p:cNvPr id="4" name="Text Placeholder 3"/>
          <p:cNvSpPr>
            <a:spLocks noGrp="1"/>
          </p:cNvSpPr>
          <p:nvPr>
            <p:ph type="body" sz="half" idx="2"/>
          </p:nvPr>
        </p:nvSpPr>
        <p:spPr>
          <a:xfrm>
            <a:off x="513999" y="7379277"/>
            <a:ext cx="5830004" cy="985793"/>
          </a:xfrm>
        </p:spPr>
        <p:txBody>
          <a:bodyPr/>
          <a:lstStyle>
            <a:lvl1pPr marL="0" indent="0" algn="ctr">
              <a:buNone/>
              <a:defRPr sz="1200"/>
            </a:lvl1pPr>
            <a:lvl2pPr marL="342861" indent="0">
              <a:buNone/>
              <a:defRPr sz="1050"/>
            </a:lvl2pPr>
            <a:lvl3pPr marL="685722" indent="0">
              <a:buNone/>
              <a:defRPr sz="900"/>
            </a:lvl3pPr>
            <a:lvl4pPr marL="1028582" indent="0">
              <a:buNone/>
              <a:defRPr sz="750"/>
            </a:lvl4pPr>
            <a:lvl5pPr marL="1371443" indent="0">
              <a:buNone/>
              <a:defRPr sz="750"/>
            </a:lvl5pPr>
            <a:lvl6pPr marL="1714303" indent="0">
              <a:buNone/>
              <a:defRPr sz="750"/>
            </a:lvl6pPr>
            <a:lvl7pPr marL="2057164" indent="0">
              <a:buNone/>
              <a:defRPr sz="750"/>
            </a:lvl7pPr>
            <a:lvl8pPr marL="2400024" indent="0">
              <a:buNone/>
              <a:defRPr sz="750"/>
            </a:lvl8pPr>
            <a:lvl9pPr marL="2742885"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F8F5B22E-5477-4360-B077-948AC85C2373}" type="datetimeFigureOut">
              <a:rPr lang="ru-RU" smtClean="0"/>
              <a:pPr/>
              <a:t>22.03.2018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660F861-28D2-423F-8AFA-03863AD22BAB}" type="slidenum">
              <a:rPr lang="ru-RU" smtClean="0"/>
              <a:pPr/>
              <a:t>‹#›</a:t>
            </a:fld>
            <a:endParaRPr lang="ru-RU"/>
          </a:p>
        </p:txBody>
      </p:sp>
    </p:spTree>
    <p:extLst>
      <p:ext uri="{BB962C8B-B14F-4D97-AF65-F5344CB8AC3E}">
        <p14:creationId xmlns:p14="http://schemas.microsoft.com/office/powerpoint/2010/main" xmlns="" val="935617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0" y="0"/>
            <a:ext cx="6858000" cy="9906000"/>
          </a:xfrm>
          <a:prstGeom prst="rect">
            <a:avLst/>
          </a:prstGeom>
        </p:spPr>
      </p:pic>
      <p:sp>
        <p:nvSpPr>
          <p:cNvPr id="2" name="Title 1"/>
          <p:cNvSpPr>
            <a:spLocks noGrp="1"/>
          </p:cNvSpPr>
          <p:nvPr>
            <p:ph type="title"/>
          </p:nvPr>
        </p:nvSpPr>
        <p:spPr>
          <a:xfrm>
            <a:off x="513999" y="880538"/>
            <a:ext cx="5830004" cy="4950465"/>
          </a:xfrm>
        </p:spPr>
        <p:txBody>
          <a:bodyPr anchor="ctr"/>
          <a:lstStyle>
            <a:lvl1pPr algn="ctr">
              <a:defRPr sz="2400"/>
            </a:lvl1pPr>
          </a:lstStyle>
          <a:p>
            <a:r>
              <a:rPr lang="ru-RU" smtClean="0"/>
              <a:t>Образец заголовка</a:t>
            </a:r>
            <a:endParaRPr lang="en-US" dirty="0"/>
          </a:p>
        </p:txBody>
      </p:sp>
      <p:sp>
        <p:nvSpPr>
          <p:cNvPr id="4" name="Text Placeholder 3"/>
          <p:cNvSpPr>
            <a:spLocks noGrp="1"/>
          </p:cNvSpPr>
          <p:nvPr>
            <p:ph type="body" sz="half" idx="2"/>
          </p:nvPr>
        </p:nvSpPr>
        <p:spPr>
          <a:xfrm>
            <a:off x="513999" y="6073630"/>
            <a:ext cx="5830004" cy="2291438"/>
          </a:xfrm>
        </p:spPr>
        <p:txBody>
          <a:bodyPr anchor="ctr"/>
          <a:lstStyle>
            <a:lvl1pPr marL="0" indent="0" algn="ctr">
              <a:buNone/>
              <a:defRPr sz="1200"/>
            </a:lvl1pPr>
            <a:lvl2pPr marL="342861" indent="0">
              <a:buNone/>
              <a:defRPr sz="1050"/>
            </a:lvl2pPr>
            <a:lvl3pPr marL="685722" indent="0">
              <a:buNone/>
              <a:defRPr sz="900"/>
            </a:lvl3pPr>
            <a:lvl4pPr marL="1028582" indent="0">
              <a:buNone/>
              <a:defRPr sz="750"/>
            </a:lvl4pPr>
            <a:lvl5pPr marL="1371443" indent="0">
              <a:buNone/>
              <a:defRPr sz="750"/>
            </a:lvl5pPr>
            <a:lvl6pPr marL="1714303" indent="0">
              <a:buNone/>
              <a:defRPr sz="750"/>
            </a:lvl6pPr>
            <a:lvl7pPr marL="2057164" indent="0">
              <a:buNone/>
              <a:defRPr sz="750"/>
            </a:lvl7pPr>
            <a:lvl8pPr marL="2400024" indent="0">
              <a:buNone/>
              <a:defRPr sz="750"/>
            </a:lvl8pPr>
            <a:lvl9pPr marL="2742885"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F8F5B22E-5477-4360-B077-948AC85C2373}" type="datetimeFigureOut">
              <a:rPr lang="ru-RU" smtClean="0"/>
              <a:pPr/>
              <a:t>22.03.2018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660F861-28D2-423F-8AFA-03863AD22BAB}" type="slidenum">
              <a:rPr lang="ru-RU" smtClean="0"/>
              <a:pPr/>
              <a:t>‹#›</a:t>
            </a:fld>
            <a:endParaRPr lang="ru-RU"/>
          </a:p>
        </p:txBody>
      </p:sp>
    </p:spTree>
    <p:extLst>
      <p:ext uri="{BB962C8B-B14F-4D97-AF65-F5344CB8AC3E}">
        <p14:creationId xmlns:p14="http://schemas.microsoft.com/office/powerpoint/2010/main" xmlns="" val="32126566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0" y="0"/>
            <a:ext cx="6858000" cy="9906000"/>
          </a:xfrm>
          <a:prstGeom prst="rect">
            <a:avLst/>
          </a:prstGeom>
        </p:spPr>
      </p:pic>
      <p:sp>
        <p:nvSpPr>
          <p:cNvPr id="2" name="Title 1"/>
          <p:cNvSpPr>
            <a:spLocks noGrp="1"/>
          </p:cNvSpPr>
          <p:nvPr>
            <p:ph type="title"/>
          </p:nvPr>
        </p:nvSpPr>
        <p:spPr>
          <a:xfrm>
            <a:off x="813494" y="1260409"/>
            <a:ext cx="5232798" cy="3943211"/>
          </a:xfrm>
        </p:spPr>
        <p:txBody>
          <a:bodyPr anchor="ctr"/>
          <a:lstStyle>
            <a:lvl1pPr>
              <a:defRPr sz="24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967863" y="5214491"/>
            <a:ext cx="4923168" cy="859138"/>
          </a:xfrm>
        </p:spPr>
        <p:txBody>
          <a:bodyPr anchor="t">
            <a:normAutofit/>
          </a:bodyPr>
          <a:lstStyle>
            <a:lvl1pPr marL="0" indent="0">
              <a:buNone/>
              <a:defRPr sz="1050"/>
            </a:lvl1pPr>
            <a:lvl2pPr marL="342861" indent="0">
              <a:buNone/>
              <a:defRPr sz="1050"/>
            </a:lvl2pPr>
            <a:lvl3pPr marL="685722" indent="0">
              <a:buNone/>
              <a:defRPr sz="900"/>
            </a:lvl3pPr>
            <a:lvl4pPr marL="1028582" indent="0">
              <a:buNone/>
              <a:defRPr sz="750"/>
            </a:lvl4pPr>
            <a:lvl5pPr marL="1371443" indent="0">
              <a:buNone/>
              <a:defRPr sz="750"/>
            </a:lvl5pPr>
            <a:lvl6pPr marL="1714303" indent="0">
              <a:buNone/>
              <a:defRPr sz="750"/>
            </a:lvl6pPr>
            <a:lvl7pPr marL="2057164" indent="0">
              <a:buNone/>
              <a:defRPr sz="750"/>
            </a:lvl7pPr>
            <a:lvl8pPr marL="2400024" indent="0">
              <a:buNone/>
              <a:defRPr sz="750"/>
            </a:lvl8pPr>
            <a:lvl9pPr marL="2742885" indent="0">
              <a:buNone/>
              <a:defRPr sz="750"/>
            </a:lvl9pPr>
          </a:lstStyle>
          <a:p>
            <a:pPr lvl="0"/>
            <a:r>
              <a:rPr lang="ru-RU" smtClean="0"/>
              <a:t>Образец текста</a:t>
            </a:r>
          </a:p>
        </p:txBody>
      </p:sp>
      <p:sp>
        <p:nvSpPr>
          <p:cNvPr id="4" name="Text Placeholder 3"/>
          <p:cNvSpPr>
            <a:spLocks noGrp="1"/>
          </p:cNvSpPr>
          <p:nvPr>
            <p:ph type="body" sz="half" idx="2"/>
          </p:nvPr>
        </p:nvSpPr>
        <p:spPr>
          <a:xfrm>
            <a:off x="513999" y="6316263"/>
            <a:ext cx="5830004" cy="2052632"/>
          </a:xfrm>
        </p:spPr>
        <p:txBody>
          <a:bodyPr anchor="ctr">
            <a:normAutofit/>
          </a:bodyPr>
          <a:lstStyle>
            <a:lvl1pPr marL="0" indent="0" algn="ctr">
              <a:buNone/>
              <a:defRPr sz="1200"/>
            </a:lvl1pPr>
            <a:lvl2pPr marL="342861" indent="0">
              <a:buNone/>
              <a:defRPr sz="1050"/>
            </a:lvl2pPr>
            <a:lvl3pPr marL="685722" indent="0">
              <a:buNone/>
              <a:defRPr sz="900"/>
            </a:lvl3pPr>
            <a:lvl4pPr marL="1028582" indent="0">
              <a:buNone/>
              <a:defRPr sz="750"/>
            </a:lvl4pPr>
            <a:lvl5pPr marL="1371443" indent="0">
              <a:buNone/>
              <a:defRPr sz="750"/>
            </a:lvl5pPr>
            <a:lvl6pPr marL="1714303" indent="0">
              <a:buNone/>
              <a:defRPr sz="750"/>
            </a:lvl6pPr>
            <a:lvl7pPr marL="2057164" indent="0">
              <a:buNone/>
              <a:defRPr sz="750"/>
            </a:lvl7pPr>
            <a:lvl8pPr marL="2400024" indent="0">
              <a:buNone/>
              <a:defRPr sz="750"/>
            </a:lvl8pPr>
            <a:lvl9pPr marL="2742885"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F8F5B22E-5477-4360-B077-948AC85C2373}" type="datetimeFigureOut">
              <a:rPr lang="ru-RU" smtClean="0"/>
              <a:pPr/>
              <a:t>22.03.2018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660F861-28D2-423F-8AFA-03863AD22BAB}" type="slidenum">
              <a:rPr lang="ru-RU" smtClean="0"/>
              <a:pPr/>
              <a:t>‹#›</a:t>
            </a:fld>
            <a:endParaRPr lang="ru-RU"/>
          </a:p>
        </p:txBody>
      </p:sp>
      <p:sp>
        <p:nvSpPr>
          <p:cNvPr id="11" name="TextBox 10"/>
          <p:cNvSpPr txBox="1"/>
          <p:nvPr/>
        </p:nvSpPr>
        <p:spPr>
          <a:xfrm>
            <a:off x="553220" y="1282463"/>
            <a:ext cx="410166" cy="8446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5998" dirty="0">
                <a:solidFill>
                  <a:schemeClr val="tx1"/>
                </a:solidFill>
                <a:effectLst/>
              </a:rPr>
              <a:t>“</a:t>
            </a:r>
          </a:p>
        </p:txBody>
      </p:sp>
      <p:sp>
        <p:nvSpPr>
          <p:cNvPr id="14" name="TextBox 13"/>
          <p:cNvSpPr txBox="1"/>
          <p:nvPr/>
        </p:nvSpPr>
        <p:spPr>
          <a:xfrm>
            <a:off x="5887600" y="4506689"/>
            <a:ext cx="415231" cy="8446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5998" dirty="0">
                <a:solidFill>
                  <a:schemeClr val="tx1"/>
                </a:solidFill>
                <a:effectLst/>
              </a:rPr>
              <a:t>”</a:t>
            </a:r>
          </a:p>
        </p:txBody>
      </p:sp>
    </p:spTree>
    <p:extLst>
      <p:ext uri="{BB962C8B-B14F-4D97-AF65-F5344CB8AC3E}">
        <p14:creationId xmlns:p14="http://schemas.microsoft.com/office/powerpoint/2010/main" xmlns="" val="42915637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0" y="0"/>
            <a:ext cx="6858000" cy="9906000"/>
          </a:xfrm>
          <a:prstGeom prst="rect">
            <a:avLst/>
          </a:prstGeom>
        </p:spPr>
      </p:pic>
      <p:sp>
        <p:nvSpPr>
          <p:cNvPr id="2" name="Title 1"/>
          <p:cNvSpPr>
            <a:spLocks noGrp="1"/>
          </p:cNvSpPr>
          <p:nvPr>
            <p:ph type="title"/>
          </p:nvPr>
        </p:nvSpPr>
        <p:spPr>
          <a:xfrm>
            <a:off x="513999" y="3089267"/>
            <a:ext cx="5830004" cy="3628206"/>
          </a:xfrm>
        </p:spPr>
        <p:txBody>
          <a:bodyPr anchor="b"/>
          <a:lstStyle>
            <a:lvl1pPr algn="ctr">
              <a:defRPr sz="2400"/>
            </a:lvl1pPr>
          </a:lstStyle>
          <a:p>
            <a:r>
              <a:rPr lang="ru-RU" smtClean="0"/>
              <a:t>Образец заголовка</a:t>
            </a:r>
            <a:endParaRPr lang="en-US" dirty="0"/>
          </a:p>
        </p:txBody>
      </p:sp>
      <p:sp>
        <p:nvSpPr>
          <p:cNvPr id="4" name="Text Placeholder 3"/>
          <p:cNvSpPr>
            <a:spLocks noGrp="1"/>
          </p:cNvSpPr>
          <p:nvPr>
            <p:ph type="body" sz="half" idx="2"/>
          </p:nvPr>
        </p:nvSpPr>
        <p:spPr>
          <a:xfrm>
            <a:off x="513999" y="6734486"/>
            <a:ext cx="5830004" cy="1647597"/>
          </a:xfrm>
        </p:spPr>
        <p:txBody>
          <a:bodyPr anchor="t"/>
          <a:lstStyle>
            <a:lvl1pPr marL="0" indent="0" algn="ctr">
              <a:buNone/>
              <a:defRPr sz="1200"/>
            </a:lvl1pPr>
            <a:lvl2pPr marL="342861" indent="0">
              <a:buNone/>
              <a:defRPr sz="1050"/>
            </a:lvl2pPr>
            <a:lvl3pPr marL="685722" indent="0">
              <a:buNone/>
              <a:defRPr sz="900"/>
            </a:lvl3pPr>
            <a:lvl4pPr marL="1028582" indent="0">
              <a:buNone/>
              <a:defRPr sz="750"/>
            </a:lvl4pPr>
            <a:lvl5pPr marL="1371443" indent="0">
              <a:buNone/>
              <a:defRPr sz="750"/>
            </a:lvl5pPr>
            <a:lvl6pPr marL="1714303" indent="0">
              <a:buNone/>
              <a:defRPr sz="750"/>
            </a:lvl6pPr>
            <a:lvl7pPr marL="2057164" indent="0">
              <a:buNone/>
              <a:defRPr sz="750"/>
            </a:lvl7pPr>
            <a:lvl8pPr marL="2400024" indent="0">
              <a:buNone/>
              <a:defRPr sz="750"/>
            </a:lvl8pPr>
            <a:lvl9pPr marL="2742885"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F8F5B22E-5477-4360-B077-948AC85C2373}" type="datetimeFigureOut">
              <a:rPr lang="ru-RU" smtClean="0"/>
              <a:pPr/>
              <a:t>22.03.2018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660F861-28D2-423F-8AFA-03863AD22BAB}" type="slidenum">
              <a:rPr lang="ru-RU" smtClean="0"/>
              <a:pPr/>
              <a:t>‹#›</a:t>
            </a:fld>
            <a:endParaRPr lang="ru-RU"/>
          </a:p>
        </p:txBody>
      </p:sp>
    </p:spTree>
    <p:extLst>
      <p:ext uri="{BB962C8B-B14F-4D97-AF65-F5344CB8AC3E}">
        <p14:creationId xmlns:p14="http://schemas.microsoft.com/office/powerpoint/2010/main" xmlns="" val="7148693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0" y="0"/>
            <a:ext cx="6858000" cy="9906000"/>
          </a:xfrm>
          <a:prstGeom prst="rect">
            <a:avLst/>
          </a:prstGeom>
        </p:spPr>
      </p:pic>
      <p:sp>
        <p:nvSpPr>
          <p:cNvPr id="15" name="Title 1"/>
          <p:cNvSpPr>
            <a:spLocks noGrp="1"/>
          </p:cNvSpPr>
          <p:nvPr>
            <p:ph type="title"/>
          </p:nvPr>
        </p:nvSpPr>
        <p:spPr>
          <a:xfrm>
            <a:off x="513999" y="880535"/>
            <a:ext cx="5830004" cy="2318469"/>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513998" y="3419135"/>
            <a:ext cx="1855674" cy="832378"/>
          </a:xfrm>
        </p:spPr>
        <p:txBody>
          <a:bodyPr anchor="b">
            <a:noAutofit/>
          </a:bodyPr>
          <a:lstStyle>
            <a:lvl1pPr marL="0" indent="0" algn="ctr">
              <a:lnSpc>
                <a:spcPct val="75000"/>
              </a:lnSpc>
              <a:buNone/>
              <a:defRPr sz="1800" b="0">
                <a:solidFill>
                  <a:schemeClr val="tx1"/>
                </a:solidFill>
              </a:defRPr>
            </a:lvl1pPr>
            <a:lvl2pPr marL="342861" indent="0">
              <a:buNone/>
              <a:defRPr sz="1500" b="1"/>
            </a:lvl2pPr>
            <a:lvl3pPr marL="685722" indent="0">
              <a:buNone/>
              <a:defRPr sz="1350" b="1"/>
            </a:lvl3pPr>
            <a:lvl4pPr marL="1028582" indent="0">
              <a:buNone/>
              <a:defRPr sz="1200" b="1"/>
            </a:lvl4pPr>
            <a:lvl5pPr marL="1371443" indent="0">
              <a:buNone/>
              <a:defRPr sz="1200" b="1"/>
            </a:lvl5pPr>
            <a:lvl6pPr marL="1714303" indent="0">
              <a:buNone/>
              <a:defRPr sz="1200" b="1"/>
            </a:lvl6pPr>
            <a:lvl7pPr marL="2057164" indent="0">
              <a:buNone/>
              <a:defRPr sz="1200" b="1"/>
            </a:lvl7pPr>
            <a:lvl8pPr marL="2400024" indent="0">
              <a:buNone/>
              <a:defRPr sz="1200" b="1"/>
            </a:lvl8pPr>
            <a:lvl9pPr marL="2742885" indent="0">
              <a:buNone/>
              <a:defRPr sz="1200" b="1"/>
            </a:lvl9pPr>
          </a:lstStyle>
          <a:p>
            <a:pPr lvl="0"/>
            <a:r>
              <a:rPr lang="ru-RU" smtClean="0"/>
              <a:t>Образец текста</a:t>
            </a:r>
          </a:p>
        </p:txBody>
      </p:sp>
      <p:sp>
        <p:nvSpPr>
          <p:cNvPr id="8" name="Text Placeholder 3"/>
          <p:cNvSpPr>
            <a:spLocks noGrp="1"/>
          </p:cNvSpPr>
          <p:nvPr>
            <p:ph type="body" sz="half" idx="15"/>
          </p:nvPr>
        </p:nvSpPr>
        <p:spPr>
          <a:xfrm>
            <a:off x="513998" y="4251516"/>
            <a:ext cx="1855674" cy="4113554"/>
          </a:xfrm>
        </p:spPr>
        <p:txBody>
          <a:bodyPr anchor="t">
            <a:normAutofit/>
          </a:bodyPr>
          <a:lstStyle>
            <a:lvl1pPr marL="0" indent="0" algn="ctr">
              <a:buNone/>
              <a:defRPr sz="1050"/>
            </a:lvl1pPr>
            <a:lvl2pPr marL="342861" indent="0">
              <a:buNone/>
              <a:defRPr sz="900"/>
            </a:lvl2pPr>
            <a:lvl3pPr marL="685722" indent="0">
              <a:buNone/>
              <a:defRPr sz="750"/>
            </a:lvl3pPr>
            <a:lvl4pPr marL="1028582" indent="0">
              <a:buNone/>
              <a:defRPr sz="675"/>
            </a:lvl4pPr>
            <a:lvl5pPr marL="1371443" indent="0">
              <a:buNone/>
              <a:defRPr sz="675"/>
            </a:lvl5pPr>
            <a:lvl6pPr marL="1714303" indent="0">
              <a:buNone/>
              <a:defRPr sz="675"/>
            </a:lvl6pPr>
            <a:lvl7pPr marL="2057164" indent="0">
              <a:buNone/>
              <a:defRPr sz="675"/>
            </a:lvl7pPr>
            <a:lvl8pPr marL="2400024" indent="0">
              <a:buNone/>
              <a:defRPr sz="675"/>
            </a:lvl8pPr>
            <a:lvl9pPr marL="2742885" indent="0">
              <a:buNone/>
              <a:defRPr sz="675"/>
            </a:lvl9pPr>
          </a:lstStyle>
          <a:p>
            <a:pPr lvl="0"/>
            <a:r>
              <a:rPr lang="ru-RU" smtClean="0"/>
              <a:t>Образец текста</a:t>
            </a:r>
          </a:p>
        </p:txBody>
      </p:sp>
      <p:sp>
        <p:nvSpPr>
          <p:cNvPr id="9" name="Text Placeholder 4"/>
          <p:cNvSpPr>
            <a:spLocks noGrp="1"/>
          </p:cNvSpPr>
          <p:nvPr>
            <p:ph type="body" sz="quarter" idx="3"/>
          </p:nvPr>
        </p:nvSpPr>
        <p:spPr>
          <a:xfrm>
            <a:off x="2504471" y="3419135"/>
            <a:ext cx="1851481" cy="832378"/>
          </a:xfrm>
        </p:spPr>
        <p:txBody>
          <a:bodyPr anchor="b">
            <a:noAutofit/>
          </a:bodyPr>
          <a:lstStyle>
            <a:lvl1pPr marL="0" indent="0" algn="ctr">
              <a:lnSpc>
                <a:spcPct val="75000"/>
              </a:lnSpc>
              <a:buNone/>
              <a:defRPr sz="1800" b="0">
                <a:solidFill>
                  <a:schemeClr val="tx1"/>
                </a:solidFill>
              </a:defRPr>
            </a:lvl1pPr>
            <a:lvl2pPr marL="342861" indent="0">
              <a:buNone/>
              <a:defRPr sz="1500" b="1"/>
            </a:lvl2pPr>
            <a:lvl3pPr marL="685722" indent="0">
              <a:buNone/>
              <a:defRPr sz="1350" b="1"/>
            </a:lvl3pPr>
            <a:lvl4pPr marL="1028582" indent="0">
              <a:buNone/>
              <a:defRPr sz="1200" b="1"/>
            </a:lvl4pPr>
            <a:lvl5pPr marL="1371443" indent="0">
              <a:buNone/>
              <a:defRPr sz="1200" b="1"/>
            </a:lvl5pPr>
            <a:lvl6pPr marL="1714303" indent="0">
              <a:buNone/>
              <a:defRPr sz="1200" b="1"/>
            </a:lvl6pPr>
            <a:lvl7pPr marL="2057164" indent="0">
              <a:buNone/>
              <a:defRPr sz="1200" b="1"/>
            </a:lvl7pPr>
            <a:lvl8pPr marL="2400024" indent="0">
              <a:buNone/>
              <a:defRPr sz="1200" b="1"/>
            </a:lvl8pPr>
            <a:lvl9pPr marL="2742885" indent="0">
              <a:buNone/>
              <a:defRPr sz="1200" b="1"/>
            </a:lvl9pPr>
          </a:lstStyle>
          <a:p>
            <a:pPr lvl="0"/>
            <a:r>
              <a:rPr lang="ru-RU" smtClean="0"/>
              <a:t>Образец текста</a:t>
            </a:r>
          </a:p>
        </p:txBody>
      </p:sp>
      <p:sp>
        <p:nvSpPr>
          <p:cNvPr id="10" name="Text Placeholder 3"/>
          <p:cNvSpPr>
            <a:spLocks noGrp="1"/>
          </p:cNvSpPr>
          <p:nvPr>
            <p:ph type="body" sz="half" idx="16"/>
          </p:nvPr>
        </p:nvSpPr>
        <p:spPr>
          <a:xfrm>
            <a:off x="2498261" y="4251516"/>
            <a:ext cx="1858135" cy="4113554"/>
          </a:xfrm>
        </p:spPr>
        <p:txBody>
          <a:bodyPr anchor="t">
            <a:normAutofit/>
          </a:bodyPr>
          <a:lstStyle>
            <a:lvl1pPr marL="0" indent="0" algn="ctr">
              <a:buNone/>
              <a:defRPr sz="1050"/>
            </a:lvl1pPr>
            <a:lvl2pPr marL="342861" indent="0">
              <a:buNone/>
              <a:defRPr sz="900"/>
            </a:lvl2pPr>
            <a:lvl3pPr marL="685722" indent="0">
              <a:buNone/>
              <a:defRPr sz="750"/>
            </a:lvl3pPr>
            <a:lvl4pPr marL="1028582" indent="0">
              <a:buNone/>
              <a:defRPr sz="675"/>
            </a:lvl4pPr>
            <a:lvl5pPr marL="1371443" indent="0">
              <a:buNone/>
              <a:defRPr sz="675"/>
            </a:lvl5pPr>
            <a:lvl6pPr marL="1714303" indent="0">
              <a:buNone/>
              <a:defRPr sz="675"/>
            </a:lvl6pPr>
            <a:lvl7pPr marL="2057164" indent="0">
              <a:buNone/>
              <a:defRPr sz="675"/>
            </a:lvl7pPr>
            <a:lvl8pPr marL="2400024" indent="0">
              <a:buNone/>
              <a:defRPr sz="675"/>
            </a:lvl8pPr>
            <a:lvl9pPr marL="2742885" indent="0">
              <a:buNone/>
              <a:defRPr sz="675"/>
            </a:lvl9pPr>
          </a:lstStyle>
          <a:p>
            <a:pPr lvl="0"/>
            <a:r>
              <a:rPr lang="ru-RU" smtClean="0"/>
              <a:t>Образец текста</a:t>
            </a:r>
          </a:p>
        </p:txBody>
      </p:sp>
      <p:sp>
        <p:nvSpPr>
          <p:cNvPr id="11" name="Text Placeholder 4"/>
          <p:cNvSpPr>
            <a:spLocks noGrp="1"/>
          </p:cNvSpPr>
          <p:nvPr>
            <p:ph type="body" sz="quarter" idx="13"/>
          </p:nvPr>
        </p:nvSpPr>
        <p:spPr>
          <a:xfrm>
            <a:off x="4484981" y="3419135"/>
            <a:ext cx="1859022" cy="832378"/>
          </a:xfrm>
        </p:spPr>
        <p:txBody>
          <a:bodyPr anchor="b">
            <a:noAutofit/>
          </a:bodyPr>
          <a:lstStyle>
            <a:lvl1pPr marL="0" indent="0" algn="ctr">
              <a:lnSpc>
                <a:spcPct val="75000"/>
              </a:lnSpc>
              <a:buNone/>
              <a:defRPr sz="1800" b="0">
                <a:solidFill>
                  <a:schemeClr val="tx1"/>
                </a:solidFill>
              </a:defRPr>
            </a:lvl1pPr>
            <a:lvl2pPr marL="342861" indent="0">
              <a:buNone/>
              <a:defRPr sz="1500" b="1"/>
            </a:lvl2pPr>
            <a:lvl3pPr marL="685722" indent="0">
              <a:buNone/>
              <a:defRPr sz="1350" b="1"/>
            </a:lvl3pPr>
            <a:lvl4pPr marL="1028582" indent="0">
              <a:buNone/>
              <a:defRPr sz="1200" b="1"/>
            </a:lvl4pPr>
            <a:lvl5pPr marL="1371443" indent="0">
              <a:buNone/>
              <a:defRPr sz="1200" b="1"/>
            </a:lvl5pPr>
            <a:lvl6pPr marL="1714303" indent="0">
              <a:buNone/>
              <a:defRPr sz="1200" b="1"/>
            </a:lvl6pPr>
            <a:lvl7pPr marL="2057164" indent="0">
              <a:buNone/>
              <a:defRPr sz="1200" b="1"/>
            </a:lvl7pPr>
            <a:lvl8pPr marL="2400024" indent="0">
              <a:buNone/>
              <a:defRPr sz="1200" b="1"/>
            </a:lvl8pPr>
            <a:lvl9pPr marL="2742885" indent="0">
              <a:buNone/>
              <a:defRPr sz="1200" b="1"/>
            </a:lvl9pPr>
          </a:lstStyle>
          <a:p>
            <a:pPr lvl="0"/>
            <a:r>
              <a:rPr lang="ru-RU" smtClean="0"/>
              <a:t>Образец текста</a:t>
            </a:r>
          </a:p>
        </p:txBody>
      </p:sp>
      <p:sp>
        <p:nvSpPr>
          <p:cNvPr id="12" name="Text Placeholder 3"/>
          <p:cNvSpPr>
            <a:spLocks noGrp="1"/>
          </p:cNvSpPr>
          <p:nvPr>
            <p:ph type="body" sz="half" idx="17"/>
          </p:nvPr>
        </p:nvSpPr>
        <p:spPr>
          <a:xfrm>
            <a:off x="4484981" y="4251516"/>
            <a:ext cx="1859022" cy="4113554"/>
          </a:xfrm>
        </p:spPr>
        <p:txBody>
          <a:bodyPr anchor="t">
            <a:normAutofit/>
          </a:bodyPr>
          <a:lstStyle>
            <a:lvl1pPr marL="0" indent="0" algn="ctr">
              <a:buNone/>
              <a:defRPr sz="1050"/>
            </a:lvl1pPr>
            <a:lvl2pPr marL="342861" indent="0">
              <a:buNone/>
              <a:defRPr sz="900"/>
            </a:lvl2pPr>
            <a:lvl3pPr marL="685722" indent="0">
              <a:buNone/>
              <a:defRPr sz="750"/>
            </a:lvl3pPr>
            <a:lvl4pPr marL="1028582" indent="0">
              <a:buNone/>
              <a:defRPr sz="675"/>
            </a:lvl4pPr>
            <a:lvl5pPr marL="1371443" indent="0">
              <a:buNone/>
              <a:defRPr sz="675"/>
            </a:lvl5pPr>
            <a:lvl6pPr marL="1714303" indent="0">
              <a:buNone/>
              <a:defRPr sz="675"/>
            </a:lvl6pPr>
            <a:lvl7pPr marL="2057164" indent="0">
              <a:buNone/>
              <a:defRPr sz="675"/>
            </a:lvl7pPr>
            <a:lvl8pPr marL="2400024" indent="0">
              <a:buNone/>
              <a:defRPr sz="675"/>
            </a:lvl8pPr>
            <a:lvl9pPr marL="2742885" indent="0">
              <a:buNone/>
              <a:defRPr sz="675"/>
            </a:lvl9pPr>
          </a:lstStyle>
          <a:p>
            <a:pPr lvl="0"/>
            <a:r>
              <a:rPr lang="ru-RU" smtClean="0"/>
              <a:t>Образец текста</a:t>
            </a:r>
          </a:p>
        </p:txBody>
      </p:sp>
      <p:sp>
        <p:nvSpPr>
          <p:cNvPr id="3" name="Date Placeholder 2"/>
          <p:cNvSpPr>
            <a:spLocks noGrp="1"/>
          </p:cNvSpPr>
          <p:nvPr>
            <p:ph type="dt" sz="half" idx="10"/>
          </p:nvPr>
        </p:nvSpPr>
        <p:spPr/>
        <p:txBody>
          <a:bodyPr/>
          <a:lstStyle/>
          <a:p>
            <a:fld id="{F8F5B22E-5477-4360-B077-948AC85C2373}" type="datetimeFigureOut">
              <a:rPr lang="ru-RU" smtClean="0"/>
              <a:pPr/>
              <a:t>22.03.2018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660F861-28D2-423F-8AFA-03863AD22BAB}" type="slidenum">
              <a:rPr lang="ru-RU" smtClean="0"/>
              <a:pPr/>
              <a:t>‹#›</a:t>
            </a:fld>
            <a:endParaRPr lang="ru-RU"/>
          </a:p>
        </p:txBody>
      </p:sp>
    </p:spTree>
    <p:extLst>
      <p:ext uri="{BB962C8B-B14F-4D97-AF65-F5344CB8AC3E}">
        <p14:creationId xmlns:p14="http://schemas.microsoft.com/office/powerpoint/2010/main" xmlns="" val="25410510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0" y="0"/>
            <a:ext cx="6858000" cy="9906000"/>
          </a:xfrm>
          <a:prstGeom prst="rect">
            <a:avLst/>
          </a:prstGeom>
        </p:spPr>
      </p:pic>
      <p:sp>
        <p:nvSpPr>
          <p:cNvPr id="30" name="Title 1"/>
          <p:cNvSpPr>
            <a:spLocks noGrp="1"/>
          </p:cNvSpPr>
          <p:nvPr>
            <p:ph type="title"/>
          </p:nvPr>
        </p:nvSpPr>
        <p:spPr>
          <a:xfrm>
            <a:off x="513999" y="882226"/>
            <a:ext cx="5830004" cy="2316776"/>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513999" y="6073629"/>
            <a:ext cx="1854230" cy="832378"/>
          </a:xfrm>
        </p:spPr>
        <p:txBody>
          <a:bodyPr anchor="b">
            <a:noAutofit/>
          </a:bodyPr>
          <a:lstStyle>
            <a:lvl1pPr marL="0" indent="0" algn="ctr">
              <a:lnSpc>
                <a:spcPct val="75000"/>
              </a:lnSpc>
              <a:buNone/>
              <a:defRPr sz="1650" b="0">
                <a:solidFill>
                  <a:schemeClr val="tx1"/>
                </a:solidFill>
              </a:defRPr>
            </a:lvl1pPr>
            <a:lvl2pPr marL="342861" indent="0">
              <a:buNone/>
              <a:defRPr sz="1500" b="1"/>
            </a:lvl2pPr>
            <a:lvl3pPr marL="685722" indent="0">
              <a:buNone/>
              <a:defRPr sz="1350" b="1"/>
            </a:lvl3pPr>
            <a:lvl4pPr marL="1028582" indent="0">
              <a:buNone/>
              <a:defRPr sz="1200" b="1"/>
            </a:lvl4pPr>
            <a:lvl5pPr marL="1371443" indent="0">
              <a:buNone/>
              <a:defRPr sz="1200" b="1"/>
            </a:lvl5pPr>
            <a:lvl6pPr marL="1714303" indent="0">
              <a:buNone/>
              <a:defRPr sz="1200" b="1"/>
            </a:lvl6pPr>
            <a:lvl7pPr marL="2057164" indent="0">
              <a:buNone/>
              <a:defRPr sz="1200" b="1"/>
            </a:lvl7pPr>
            <a:lvl8pPr marL="2400024" indent="0">
              <a:buNone/>
              <a:defRPr sz="1200" b="1"/>
            </a:lvl8pPr>
            <a:lvl9pPr marL="2742885" indent="0">
              <a:buNone/>
              <a:defRPr sz="1200" b="1"/>
            </a:lvl9pPr>
          </a:lstStyle>
          <a:p>
            <a:pPr lvl="0"/>
            <a:r>
              <a:rPr lang="ru-RU" smtClean="0"/>
              <a:t>Образец текста</a:t>
            </a:r>
          </a:p>
        </p:txBody>
      </p:sp>
      <p:sp>
        <p:nvSpPr>
          <p:cNvPr id="20" name="Picture Placeholder 2"/>
          <p:cNvSpPr>
            <a:spLocks noGrp="1" noChangeAspect="1"/>
          </p:cNvSpPr>
          <p:nvPr>
            <p:ph type="pic" idx="15"/>
          </p:nvPr>
        </p:nvSpPr>
        <p:spPr>
          <a:xfrm>
            <a:off x="513999" y="3419138"/>
            <a:ext cx="1854230" cy="2201333"/>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200"/>
            </a:lvl1pPr>
            <a:lvl2pPr marL="342861" indent="0">
              <a:buNone/>
              <a:defRPr sz="1200"/>
            </a:lvl2pPr>
            <a:lvl3pPr marL="685722" indent="0">
              <a:buNone/>
              <a:defRPr sz="1200"/>
            </a:lvl3pPr>
            <a:lvl4pPr marL="1028582" indent="0">
              <a:buNone/>
              <a:defRPr sz="1200"/>
            </a:lvl4pPr>
            <a:lvl5pPr marL="1371443" indent="0">
              <a:buNone/>
              <a:defRPr sz="1200"/>
            </a:lvl5pPr>
            <a:lvl6pPr marL="1714303" indent="0">
              <a:buNone/>
              <a:defRPr sz="1200"/>
            </a:lvl6pPr>
            <a:lvl7pPr marL="2057164" indent="0">
              <a:buNone/>
              <a:defRPr sz="1200"/>
            </a:lvl7pPr>
            <a:lvl8pPr marL="2400024" indent="0">
              <a:buNone/>
              <a:defRPr sz="1200"/>
            </a:lvl8pPr>
            <a:lvl9pPr marL="2742885" indent="0">
              <a:buNone/>
              <a:defRPr sz="1200"/>
            </a:lvl9pPr>
          </a:lstStyle>
          <a:p>
            <a:r>
              <a:rPr lang="ru-RU" smtClean="0"/>
              <a:t>Вставка рисунка</a:t>
            </a:r>
            <a:endParaRPr lang="en-US" dirty="0"/>
          </a:p>
        </p:txBody>
      </p:sp>
      <p:sp>
        <p:nvSpPr>
          <p:cNvPr id="21" name="Text Placeholder 3"/>
          <p:cNvSpPr>
            <a:spLocks noGrp="1"/>
          </p:cNvSpPr>
          <p:nvPr>
            <p:ph type="body" sz="half" idx="18"/>
          </p:nvPr>
        </p:nvSpPr>
        <p:spPr>
          <a:xfrm>
            <a:off x="513999" y="6906011"/>
            <a:ext cx="1854230" cy="1459059"/>
          </a:xfrm>
        </p:spPr>
        <p:txBody>
          <a:bodyPr anchor="t">
            <a:normAutofit/>
          </a:bodyPr>
          <a:lstStyle>
            <a:lvl1pPr marL="0" indent="0" algn="ctr">
              <a:buNone/>
              <a:defRPr sz="1050"/>
            </a:lvl1pPr>
            <a:lvl2pPr marL="342861" indent="0">
              <a:buNone/>
              <a:defRPr sz="900"/>
            </a:lvl2pPr>
            <a:lvl3pPr marL="685722" indent="0">
              <a:buNone/>
              <a:defRPr sz="750"/>
            </a:lvl3pPr>
            <a:lvl4pPr marL="1028582" indent="0">
              <a:buNone/>
              <a:defRPr sz="675"/>
            </a:lvl4pPr>
            <a:lvl5pPr marL="1371443" indent="0">
              <a:buNone/>
              <a:defRPr sz="675"/>
            </a:lvl5pPr>
            <a:lvl6pPr marL="1714303" indent="0">
              <a:buNone/>
              <a:defRPr sz="675"/>
            </a:lvl6pPr>
            <a:lvl7pPr marL="2057164" indent="0">
              <a:buNone/>
              <a:defRPr sz="675"/>
            </a:lvl7pPr>
            <a:lvl8pPr marL="2400024" indent="0">
              <a:buNone/>
              <a:defRPr sz="675"/>
            </a:lvl8pPr>
            <a:lvl9pPr marL="2742885" indent="0">
              <a:buNone/>
              <a:defRPr sz="675"/>
            </a:lvl9pPr>
          </a:lstStyle>
          <a:p>
            <a:pPr lvl="0"/>
            <a:r>
              <a:rPr lang="ru-RU" smtClean="0"/>
              <a:t>Образец текста</a:t>
            </a:r>
          </a:p>
        </p:txBody>
      </p:sp>
      <p:sp>
        <p:nvSpPr>
          <p:cNvPr id="22" name="Text Placeholder 4"/>
          <p:cNvSpPr>
            <a:spLocks noGrp="1"/>
          </p:cNvSpPr>
          <p:nvPr>
            <p:ph type="body" sz="quarter" idx="3"/>
          </p:nvPr>
        </p:nvSpPr>
        <p:spPr>
          <a:xfrm>
            <a:off x="2499053" y="6073629"/>
            <a:ext cx="1857278" cy="832378"/>
          </a:xfrm>
        </p:spPr>
        <p:txBody>
          <a:bodyPr anchor="b">
            <a:noAutofit/>
          </a:bodyPr>
          <a:lstStyle>
            <a:lvl1pPr marL="0" indent="0" algn="ctr">
              <a:lnSpc>
                <a:spcPct val="75000"/>
              </a:lnSpc>
              <a:buNone/>
              <a:defRPr sz="1650" b="0">
                <a:solidFill>
                  <a:schemeClr val="tx1"/>
                </a:solidFill>
              </a:defRPr>
            </a:lvl1pPr>
            <a:lvl2pPr marL="342861" indent="0">
              <a:buNone/>
              <a:defRPr sz="1500" b="1"/>
            </a:lvl2pPr>
            <a:lvl3pPr marL="685722" indent="0">
              <a:buNone/>
              <a:defRPr sz="1350" b="1"/>
            </a:lvl3pPr>
            <a:lvl4pPr marL="1028582" indent="0">
              <a:buNone/>
              <a:defRPr sz="1200" b="1"/>
            </a:lvl4pPr>
            <a:lvl5pPr marL="1371443" indent="0">
              <a:buNone/>
              <a:defRPr sz="1200" b="1"/>
            </a:lvl5pPr>
            <a:lvl6pPr marL="1714303" indent="0">
              <a:buNone/>
              <a:defRPr sz="1200" b="1"/>
            </a:lvl6pPr>
            <a:lvl7pPr marL="2057164" indent="0">
              <a:buNone/>
              <a:defRPr sz="1200" b="1"/>
            </a:lvl7pPr>
            <a:lvl8pPr marL="2400024" indent="0">
              <a:buNone/>
              <a:defRPr sz="1200" b="1"/>
            </a:lvl8pPr>
            <a:lvl9pPr marL="2742885" indent="0">
              <a:buNone/>
              <a:defRPr sz="1200" b="1"/>
            </a:lvl9pPr>
          </a:lstStyle>
          <a:p>
            <a:pPr lvl="0"/>
            <a:r>
              <a:rPr lang="ru-RU" smtClean="0"/>
              <a:t>Образец текста</a:t>
            </a:r>
          </a:p>
        </p:txBody>
      </p:sp>
      <p:sp>
        <p:nvSpPr>
          <p:cNvPr id="23" name="Picture Placeholder 2"/>
          <p:cNvSpPr>
            <a:spLocks noGrp="1" noChangeAspect="1"/>
          </p:cNvSpPr>
          <p:nvPr>
            <p:ph type="pic" idx="21"/>
          </p:nvPr>
        </p:nvSpPr>
        <p:spPr>
          <a:xfrm>
            <a:off x="2498258" y="3419138"/>
            <a:ext cx="1858136" cy="2201333"/>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200"/>
            </a:lvl1pPr>
            <a:lvl2pPr marL="342861" indent="0">
              <a:buNone/>
              <a:defRPr sz="1200"/>
            </a:lvl2pPr>
            <a:lvl3pPr marL="685722" indent="0">
              <a:buNone/>
              <a:defRPr sz="1200"/>
            </a:lvl3pPr>
            <a:lvl4pPr marL="1028582" indent="0">
              <a:buNone/>
              <a:defRPr sz="1200"/>
            </a:lvl4pPr>
            <a:lvl5pPr marL="1371443" indent="0">
              <a:buNone/>
              <a:defRPr sz="1200"/>
            </a:lvl5pPr>
            <a:lvl6pPr marL="1714303" indent="0">
              <a:buNone/>
              <a:defRPr sz="1200"/>
            </a:lvl6pPr>
            <a:lvl7pPr marL="2057164" indent="0">
              <a:buNone/>
              <a:defRPr sz="1200"/>
            </a:lvl7pPr>
            <a:lvl8pPr marL="2400024" indent="0">
              <a:buNone/>
              <a:defRPr sz="1200"/>
            </a:lvl8pPr>
            <a:lvl9pPr marL="2742885" indent="0">
              <a:buNone/>
              <a:defRPr sz="1200"/>
            </a:lvl9pPr>
          </a:lstStyle>
          <a:p>
            <a:r>
              <a:rPr lang="ru-RU" smtClean="0"/>
              <a:t>Вставка рисунка</a:t>
            </a:r>
            <a:endParaRPr lang="en-US" dirty="0"/>
          </a:p>
        </p:txBody>
      </p:sp>
      <p:sp>
        <p:nvSpPr>
          <p:cNvPr id="24" name="Text Placeholder 3"/>
          <p:cNvSpPr>
            <a:spLocks noGrp="1"/>
          </p:cNvSpPr>
          <p:nvPr>
            <p:ph type="body" sz="half" idx="19"/>
          </p:nvPr>
        </p:nvSpPr>
        <p:spPr>
          <a:xfrm>
            <a:off x="2498258" y="6906010"/>
            <a:ext cx="1858136" cy="1459061"/>
          </a:xfrm>
        </p:spPr>
        <p:txBody>
          <a:bodyPr anchor="t">
            <a:normAutofit/>
          </a:bodyPr>
          <a:lstStyle>
            <a:lvl1pPr marL="0" indent="0" algn="ctr">
              <a:buNone/>
              <a:defRPr sz="1050"/>
            </a:lvl1pPr>
            <a:lvl2pPr marL="342861" indent="0">
              <a:buNone/>
              <a:defRPr sz="900"/>
            </a:lvl2pPr>
            <a:lvl3pPr marL="685722" indent="0">
              <a:buNone/>
              <a:defRPr sz="750"/>
            </a:lvl3pPr>
            <a:lvl4pPr marL="1028582" indent="0">
              <a:buNone/>
              <a:defRPr sz="675"/>
            </a:lvl4pPr>
            <a:lvl5pPr marL="1371443" indent="0">
              <a:buNone/>
              <a:defRPr sz="675"/>
            </a:lvl5pPr>
            <a:lvl6pPr marL="1714303" indent="0">
              <a:buNone/>
              <a:defRPr sz="675"/>
            </a:lvl6pPr>
            <a:lvl7pPr marL="2057164" indent="0">
              <a:buNone/>
              <a:defRPr sz="675"/>
            </a:lvl7pPr>
            <a:lvl8pPr marL="2400024" indent="0">
              <a:buNone/>
              <a:defRPr sz="675"/>
            </a:lvl8pPr>
            <a:lvl9pPr marL="2742885" indent="0">
              <a:buNone/>
              <a:defRPr sz="675"/>
            </a:lvl9pPr>
          </a:lstStyle>
          <a:p>
            <a:pPr lvl="0"/>
            <a:r>
              <a:rPr lang="ru-RU" smtClean="0"/>
              <a:t>Образец текста</a:t>
            </a:r>
          </a:p>
        </p:txBody>
      </p:sp>
      <p:sp>
        <p:nvSpPr>
          <p:cNvPr id="25" name="Text Placeholder 4"/>
          <p:cNvSpPr>
            <a:spLocks noGrp="1"/>
          </p:cNvSpPr>
          <p:nvPr>
            <p:ph type="body" sz="quarter" idx="13"/>
          </p:nvPr>
        </p:nvSpPr>
        <p:spPr>
          <a:xfrm>
            <a:off x="4484983" y="6073629"/>
            <a:ext cx="1856633" cy="832378"/>
          </a:xfrm>
        </p:spPr>
        <p:txBody>
          <a:bodyPr anchor="b">
            <a:noAutofit/>
          </a:bodyPr>
          <a:lstStyle>
            <a:lvl1pPr marL="0" indent="0" algn="ctr">
              <a:lnSpc>
                <a:spcPct val="75000"/>
              </a:lnSpc>
              <a:buNone/>
              <a:defRPr sz="1650" b="0">
                <a:solidFill>
                  <a:schemeClr val="tx1"/>
                </a:solidFill>
              </a:defRPr>
            </a:lvl1pPr>
            <a:lvl2pPr marL="342861" indent="0">
              <a:buNone/>
              <a:defRPr sz="1500" b="1"/>
            </a:lvl2pPr>
            <a:lvl3pPr marL="685722" indent="0">
              <a:buNone/>
              <a:defRPr sz="1350" b="1"/>
            </a:lvl3pPr>
            <a:lvl4pPr marL="1028582" indent="0">
              <a:buNone/>
              <a:defRPr sz="1200" b="1"/>
            </a:lvl4pPr>
            <a:lvl5pPr marL="1371443" indent="0">
              <a:buNone/>
              <a:defRPr sz="1200" b="1"/>
            </a:lvl5pPr>
            <a:lvl6pPr marL="1714303" indent="0">
              <a:buNone/>
              <a:defRPr sz="1200" b="1"/>
            </a:lvl6pPr>
            <a:lvl7pPr marL="2057164" indent="0">
              <a:buNone/>
              <a:defRPr sz="1200" b="1"/>
            </a:lvl7pPr>
            <a:lvl8pPr marL="2400024" indent="0">
              <a:buNone/>
              <a:defRPr sz="1200" b="1"/>
            </a:lvl8pPr>
            <a:lvl9pPr marL="2742885" indent="0">
              <a:buNone/>
              <a:defRPr sz="1200" b="1"/>
            </a:lvl9pPr>
          </a:lstStyle>
          <a:p>
            <a:pPr lvl="0"/>
            <a:r>
              <a:rPr lang="ru-RU" smtClean="0"/>
              <a:t>Образец текста</a:t>
            </a:r>
          </a:p>
        </p:txBody>
      </p:sp>
      <p:sp>
        <p:nvSpPr>
          <p:cNvPr id="26" name="Picture Placeholder 2"/>
          <p:cNvSpPr>
            <a:spLocks noGrp="1" noChangeAspect="1"/>
          </p:cNvSpPr>
          <p:nvPr>
            <p:ph type="pic" idx="22"/>
          </p:nvPr>
        </p:nvSpPr>
        <p:spPr>
          <a:xfrm>
            <a:off x="4484981" y="3419138"/>
            <a:ext cx="1859022" cy="2201333"/>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200"/>
            </a:lvl1pPr>
            <a:lvl2pPr marL="342861" indent="0">
              <a:buNone/>
              <a:defRPr sz="1200"/>
            </a:lvl2pPr>
            <a:lvl3pPr marL="685722" indent="0">
              <a:buNone/>
              <a:defRPr sz="1200"/>
            </a:lvl3pPr>
            <a:lvl4pPr marL="1028582" indent="0">
              <a:buNone/>
              <a:defRPr sz="1200"/>
            </a:lvl4pPr>
            <a:lvl5pPr marL="1371443" indent="0">
              <a:buNone/>
              <a:defRPr sz="1200"/>
            </a:lvl5pPr>
            <a:lvl6pPr marL="1714303" indent="0">
              <a:buNone/>
              <a:defRPr sz="1200"/>
            </a:lvl6pPr>
            <a:lvl7pPr marL="2057164" indent="0">
              <a:buNone/>
              <a:defRPr sz="1200"/>
            </a:lvl7pPr>
            <a:lvl8pPr marL="2400024" indent="0">
              <a:buNone/>
              <a:defRPr sz="1200"/>
            </a:lvl8pPr>
            <a:lvl9pPr marL="2742885" indent="0">
              <a:buNone/>
              <a:defRPr sz="1200"/>
            </a:lvl9pPr>
          </a:lstStyle>
          <a:p>
            <a:r>
              <a:rPr lang="ru-RU" smtClean="0"/>
              <a:t>Вставка рисунка</a:t>
            </a:r>
            <a:endParaRPr lang="en-US" dirty="0"/>
          </a:p>
        </p:txBody>
      </p:sp>
      <p:sp>
        <p:nvSpPr>
          <p:cNvPr id="27" name="Text Placeholder 3"/>
          <p:cNvSpPr>
            <a:spLocks noGrp="1"/>
          </p:cNvSpPr>
          <p:nvPr>
            <p:ph type="body" sz="half" idx="20"/>
          </p:nvPr>
        </p:nvSpPr>
        <p:spPr>
          <a:xfrm>
            <a:off x="4484912" y="6906005"/>
            <a:ext cx="1859093" cy="1459064"/>
          </a:xfrm>
        </p:spPr>
        <p:txBody>
          <a:bodyPr anchor="t">
            <a:normAutofit/>
          </a:bodyPr>
          <a:lstStyle>
            <a:lvl1pPr marL="0" indent="0" algn="ctr">
              <a:buNone/>
              <a:defRPr sz="1050"/>
            </a:lvl1pPr>
            <a:lvl2pPr marL="342861" indent="0">
              <a:buNone/>
              <a:defRPr sz="900"/>
            </a:lvl2pPr>
            <a:lvl3pPr marL="685722" indent="0">
              <a:buNone/>
              <a:defRPr sz="750"/>
            </a:lvl3pPr>
            <a:lvl4pPr marL="1028582" indent="0">
              <a:buNone/>
              <a:defRPr sz="675"/>
            </a:lvl4pPr>
            <a:lvl5pPr marL="1371443" indent="0">
              <a:buNone/>
              <a:defRPr sz="675"/>
            </a:lvl5pPr>
            <a:lvl6pPr marL="1714303" indent="0">
              <a:buNone/>
              <a:defRPr sz="675"/>
            </a:lvl6pPr>
            <a:lvl7pPr marL="2057164" indent="0">
              <a:buNone/>
              <a:defRPr sz="675"/>
            </a:lvl7pPr>
            <a:lvl8pPr marL="2400024" indent="0">
              <a:buNone/>
              <a:defRPr sz="675"/>
            </a:lvl8pPr>
            <a:lvl9pPr marL="2742885" indent="0">
              <a:buNone/>
              <a:defRPr sz="675"/>
            </a:lvl9pPr>
          </a:lstStyle>
          <a:p>
            <a:pPr lvl="0"/>
            <a:r>
              <a:rPr lang="ru-RU" smtClean="0"/>
              <a:t>Образец текста</a:t>
            </a:r>
          </a:p>
        </p:txBody>
      </p:sp>
      <p:sp>
        <p:nvSpPr>
          <p:cNvPr id="3" name="Date Placeholder 2"/>
          <p:cNvSpPr>
            <a:spLocks noGrp="1"/>
          </p:cNvSpPr>
          <p:nvPr>
            <p:ph type="dt" sz="half" idx="10"/>
          </p:nvPr>
        </p:nvSpPr>
        <p:spPr/>
        <p:txBody>
          <a:bodyPr/>
          <a:lstStyle/>
          <a:p>
            <a:fld id="{F8F5B22E-5477-4360-B077-948AC85C2373}" type="datetimeFigureOut">
              <a:rPr lang="ru-RU" smtClean="0"/>
              <a:pPr/>
              <a:t>22.03.2018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660F861-28D2-423F-8AFA-03863AD22BAB}" type="slidenum">
              <a:rPr lang="ru-RU" smtClean="0"/>
              <a:pPr/>
              <a:t>‹#›</a:t>
            </a:fld>
            <a:endParaRPr lang="ru-RU"/>
          </a:p>
        </p:txBody>
      </p:sp>
    </p:spTree>
    <p:extLst>
      <p:ext uri="{BB962C8B-B14F-4D97-AF65-F5344CB8AC3E}">
        <p14:creationId xmlns:p14="http://schemas.microsoft.com/office/powerpoint/2010/main" xmlns="" val="12774369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0" y="0"/>
            <a:ext cx="6858000" cy="9906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1" name="Vertical Text Placeholder 2"/>
          <p:cNvSpPr>
            <a:spLocks noGrp="1"/>
          </p:cNvSpPr>
          <p:nvPr>
            <p:ph type="body" orient="vert" sz="quarter" idx="13"/>
          </p:nvPr>
        </p:nvSpPr>
        <p:spPr>
          <a:xfrm>
            <a:off x="513999" y="3419138"/>
            <a:ext cx="5830004" cy="494593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8F5B22E-5477-4360-B077-948AC85C2373}" type="datetimeFigureOut">
              <a:rPr lang="ru-RU" smtClean="0"/>
              <a:pPr/>
              <a:t>22.03.2018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660F861-28D2-423F-8AFA-03863AD22BAB}" type="slidenum">
              <a:rPr lang="ru-RU" smtClean="0"/>
              <a:pPr/>
              <a:t>‹#›</a:t>
            </a:fld>
            <a:endParaRPr lang="ru-RU"/>
          </a:p>
        </p:txBody>
      </p:sp>
    </p:spTree>
    <p:extLst>
      <p:ext uri="{BB962C8B-B14F-4D97-AF65-F5344CB8AC3E}">
        <p14:creationId xmlns:p14="http://schemas.microsoft.com/office/powerpoint/2010/main" xmlns="" val="287343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0" y="0"/>
            <a:ext cx="6858000" cy="9906000"/>
          </a:xfrm>
          <a:prstGeom prst="rect">
            <a:avLst/>
          </a:prstGeom>
        </p:spPr>
      </p:pic>
      <p:sp>
        <p:nvSpPr>
          <p:cNvPr id="2" name="Vertical Title 1"/>
          <p:cNvSpPr>
            <a:spLocks noGrp="1"/>
          </p:cNvSpPr>
          <p:nvPr>
            <p:ph type="title" orient="vert"/>
          </p:nvPr>
        </p:nvSpPr>
        <p:spPr>
          <a:xfrm>
            <a:off x="4907757" y="880538"/>
            <a:ext cx="1436246" cy="7484532"/>
          </a:xfrm>
        </p:spPr>
        <p:txBody>
          <a:bodyPr vert="eaVert"/>
          <a:lstStyle>
            <a:lvl1pPr algn="l">
              <a:defRPr/>
            </a:lvl1pPr>
          </a:lstStyle>
          <a:p>
            <a:r>
              <a:rPr lang="ru-RU" smtClean="0"/>
              <a:t>Образец заголовка</a:t>
            </a:r>
            <a:endParaRPr lang="en-US" dirty="0"/>
          </a:p>
        </p:txBody>
      </p:sp>
      <p:sp>
        <p:nvSpPr>
          <p:cNvPr id="8" name="Vertical Text Placeholder 2"/>
          <p:cNvSpPr>
            <a:spLocks noGrp="1"/>
          </p:cNvSpPr>
          <p:nvPr>
            <p:ph type="body" orient="vert" sz="quarter" idx="13"/>
          </p:nvPr>
        </p:nvSpPr>
        <p:spPr>
          <a:xfrm>
            <a:off x="513999" y="880538"/>
            <a:ext cx="4308032" cy="748453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8F5B22E-5477-4360-B077-948AC85C2373}" type="datetimeFigureOut">
              <a:rPr lang="ru-RU" smtClean="0"/>
              <a:pPr/>
              <a:t>22.03.2018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660F861-28D2-423F-8AFA-03863AD22BAB}" type="slidenum">
              <a:rPr lang="ru-RU" smtClean="0"/>
              <a:pPr/>
              <a:t>‹#›</a:t>
            </a:fld>
            <a:endParaRPr lang="ru-RU"/>
          </a:p>
        </p:txBody>
      </p:sp>
    </p:spTree>
    <p:extLst>
      <p:ext uri="{BB962C8B-B14F-4D97-AF65-F5344CB8AC3E}">
        <p14:creationId xmlns:p14="http://schemas.microsoft.com/office/powerpoint/2010/main" xmlns="" val="4161049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0" y="0"/>
            <a:ext cx="6858000" cy="9906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513999" y="3419135"/>
            <a:ext cx="5829653" cy="49459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8F5B22E-5477-4360-B077-948AC85C2373}" type="datetimeFigureOut">
              <a:rPr lang="ru-RU" smtClean="0"/>
              <a:pPr/>
              <a:t>22.03.2018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660F861-28D2-423F-8AFA-03863AD22BAB}" type="slidenum">
              <a:rPr lang="ru-RU" smtClean="0"/>
              <a:pPr/>
              <a:t>‹#›</a:t>
            </a:fld>
            <a:endParaRPr lang="ru-RU"/>
          </a:p>
        </p:txBody>
      </p:sp>
    </p:spTree>
    <p:extLst>
      <p:ext uri="{BB962C8B-B14F-4D97-AF65-F5344CB8AC3E}">
        <p14:creationId xmlns:p14="http://schemas.microsoft.com/office/powerpoint/2010/main" xmlns="" val="1195921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0" y="0"/>
            <a:ext cx="6858000" cy="9906000"/>
          </a:xfrm>
          <a:prstGeom prst="rect">
            <a:avLst/>
          </a:prstGeom>
        </p:spPr>
      </p:pic>
      <p:sp>
        <p:nvSpPr>
          <p:cNvPr id="2" name="Title 1"/>
          <p:cNvSpPr>
            <a:spLocks noGrp="1"/>
          </p:cNvSpPr>
          <p:nvPr>
            <p:ph type="title"/>
          </p:nvPr>
        </p:nvSpPr>
        <p:spPr>
          <a:xfrm>
            <a:off x="514000" y="1196818"/>
            <a:ext cx="5822861" cy="3953183"/>
          </a:xfrm>
        </p:spPr>
        <p:txBody>
          <a:bodyPr anchor="b">
            <a:normAutofit/>
          </a:bodyPr>
          <a:lstStyle>
            <a:lvl1pPr>
              <a:defRPr sz="3000"/>
            </a:lvl1pPr>
          </a:lstStyle>
          <a:p>
            <a:r>
              <a:rPr lang="ru-RU" smtClean="0"/>
              <a:t>Образец заголовка</a:t>
            </a:r>
            <a:endParaRPr lang="en-US" dirty="0"/>
          </a:p>
        </p:txBody>
      </p:sp>
      <p:sp>
        <p:nvSpPr>
          <p:cNvPr id="3" name="Text Placeholder 2"/>
          <p:cNvSpPr>
            <a:spLocks noGrp="1"/>
          </p:cNvSpPr>
          <p:nvPr>
            <p:ph type="body" idx="1"/>
          </p:nvPr>
        </p:nvSpPr>
        <p:spPr>
          <a:xfrm>
            <a:off x="514000" y="5282997"/>
            <a:ext cx="5822861" cy="1976264"/>
          </a:xfrm>
        </p:spPr>
        <p:txBody>
          <a:bodyPr>
            <a:normAutofit/>
          </a:bodyPr>
          <a:lstStyle>
            <a:lvl1pPr marL="0" indent="0" algn="ctr">
              <a:buNone/>
              <a:defRPr sz="1500">
                <a:solidFill>
                  <a:schemeClr val="bg1">
                    <a:lumMod val="50000"/>
                  </a:schemeClr>
                </a:solidFill>
              </a:defRPr>
            </a:lvl1pPr>
            <a:lvl2pPr marL="342861" indent="0">
              <a:buNone/>
              <a:defRPr sz="1500">
                <a:solidFill>
                  <a:schemeClr val="tx1">
                    <a:tint val="75000"/>
                  </a:schemeClr>
                </a:solidFill>
              </a:defRPr>
            </a:lvl2pPr>
            <a:lvl3pPr marL="685722" indent="0">
              <a:buNone/>
              <a:defRPr sz="1350">
                <a:solidFill>
                  <a:schemeClr val="tx1">
                    <a:tint val="75000"/>
                  </a:schemeClr>
                </a:solidFill>
              </a:defRPr>
            </a:lvl3pPr>
            <a:lvl4pPr marL="1028582" indent="0">
              <a:buNone/>
              <a:defRPr sz="1200">
                <a:solidFill>
                  <a:schemeClr val="tx1">
                    <a:tint val="75000"/>
                  </a:schemeClr>
                </a:solidFill>
              </a:defRPr>
            </a:lvl4pPr>
            <a:lvl5pPr marL="1371443" indent="0">
              <a:buNone/>
              <a:defRPr sz="1200">
                <a:solidFill>
                  <a:schemeClr val="tx1">
                    <a:tint val="75000"/>
                  </a:schemeClr>
                </a:solidFill>
              </a:defRPr>
            </a:lvl5pPr>
            <a:lvl6pPr marL="1714303" indent="0">
              <a:buNone/>
              <a:defRPr sz="1200">
                <a:solidFill>
                  <a:schemeClr val="tx1">
                    <a:tint val="75000"/>
                  </a:schemeClr>
                </a:solidFill>
              </a:defRPr>
            </a:lvl6pPr>
            <a:lvl7pPr marL="2057164" indent="0">
              <a:buNone/>
              <a:defRPr sz="1200">
                <a:solidFill>
                  <a:schemeClr val="tx1">
                    <a:tint val="75000"/>
                  </a:schemeClr>
                </a:solidFill>
              </a:defRPr>
            </a:lvl7pPr>
            <a:lvl8pPr marL="2400024" indent="0">
              <a:buNone/>
              <a:defRPr sz="1200">
                <a:solidFill>
                  <a:schemeClr val="tx1">
                    <a:tint val="75000"/>
                  </a:schemeClr>
                </a:solidFill>
              </a:defRPr>
            </a:lvl8pPr>
            <a:lvl9pPr marL="2742885" indent="0">
              <a:buNone/>
              <a:defRPr sz="12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8F5B22E-5477-4360-B077-948AC85C2373}" type="datetimeFigureOut">
              <a:rPr lang="ru-RU" smtClean="0"/>
              <a:pPr/>
              <a:t>22.03.2018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660F861-28D2-423F-8AFA-03863AD22BAB}" type="slidenum">
              <a:rPr lang="ru-RU" smtClean="0"/>
              <a:pPr/>
              <a:t>‹#›</a:t>
            </a:fld>
            <a:endParaRPr lang="ru-RU"/>
          </a:p>
        </p:txBody>
      </p:sp>
    </p:spTree>
    <p:extLst>
      <p:ext uri="{BB962C8B-B14F-4D97-AF65-F5344CB8AC3E}">
        <p14:creationId xmlns:p14="http://schemas.microsoft.com/office/powerpoint/2010/main" xmlns="" val="156275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0" y="0"/>
            <a:ext cx="6858000" cy="9906000"/>
          </a:xfrm>
          <a:prstGeom prst="rect">
            <a:avLst/>
          </a:prstGeom>
        </p:spPr>
      </p:pic>
      <p:sp>
        <p:nvSpPr>
          <p:cNvPr id="14" name="Title 1"/>
          <p:cNvSpPr>
            <a:spLocks noGrp="1"/>
          </p:cNvSpPr>
          <p:nvPr>
            <p:ph type="title"/>
          </p:nvPr>
        </p:nvSpPr>
        <p:spPr>
          <a:xfrm>
            <a:off x="513999" y="893419"/>
            <a:ext cx="5830004" cy="2305589"/>
          </a:xfrm>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513997" y="3419135"/>
            <a:ext cx="2872140" cy="49459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3"/>
          <p:cNvSpPr>
            <a:spLocks noGrp="1"/>
          </p:cNvSpPr>
          <p:nvPr>
            <p:ph sz="quarter" idx="14"/>
          </p:nvPr>
        </p:nvSpPr>
        <p:spPr>
          <a:xfrm>
            <a:off x="3471862" y="3419135"/>
            <a:ext cx="2871788" cy="49459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F8F5B22E-5477-4360-B077-948AC85C2373}" type="datetimeFigureOut">
              <a:rPr lang="ru-RU" smtClean="0"/>
              <a:pPr/>
              <a:t>22.03.2018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660F861-28D2-423F-8AFA-03863AD22BAB}" type="slidenum">
              <a:rPr lang="ru-RU" smtClean="0"/>
              <a:pPr/>
              <a:t>‹#›</a:t>
            </a:fld>
            <a:endParaRPr lang="ru-RU"/>
          </a:p>
        </p:txBody>
      </p:sp>
    </p:spTree>
    <p:extLst>
      <p:ext uri="{BB962C8B-B14F-4D97-AF65-F5344CB8AC3E}">
        <p14:creationId xmlns:p14="http://schemas.microsoft.com/office/powerpoint/2010/main" xmlns="" val="1599345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0" y="0"/>
            <a:ext cx="6858000" cy="9906000"/>
          </a:xfrm>
          <a:prstGeom prst="rect">
            <a:avLst/>
          </a:prstGeom>
        </p:spPr>
      </p:pic>
      <p:sp>
        <p:nvSpPr>
          <p:cNvPr id="14" name="Title 1"/>
          <p:cNvSpPr>
            <a:spLocks noGrp="1"/>
          </p:cNvSpPr>
          <p:nvPr>
            <p:ph type="title"/>
          </p:nvPr>
        </p:nvSpPr>
        <p:spPr>
          <a:xfrm>
            <a:off x="513999" y="893419"/>
            <a:ext cx="5830004" cy="2305589"/>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44810" y="3424804"/>
            <a:ext cx="2741330" cy="982214"/>
          </a:xfrm>
        </p:spPr>
        <p:txBody>
          <a:bodyPr anchor="b">
            <a:noAutofit/>
          </a:bodyPr>
          <a:lstStyle>
            <a:lvl1pPr marL="0" indent="0">
              <a:lnSpc>
                <a:spcPct val="75000"/>
              </a:lnSpc>
              <a:buNone/>
              <a:defRPr sz="1950" b="0">
                <a:solidFill>
                  <a:schemeClr val="tx1"/>
                </a:solidFill>
              </a:defRPr>
            </a:lvl1pPr>
            <a:lvl2pPr marL="342861" indent="0">
              <a:buNone/>
              <a:defRPr sz="1500" b="1"/>
            </a:lvl2pPr>
            <a:lvl3pPr marL="685722" indent="0">
              <a:buNone/>
              <a:defRPr sz="1350" b="1"/>
            </a:lvl3pPr>
            <a:lvl4pPr marL="1028582" indent="0">
              <a:buNone/>
              <a:defRPr sz="1200" b="1"/>
            </a:lvl4pPr>
            <a:lvl5pPr marL="1371443" indent="0">
              <a:buNone/>
              <a:defRPr sz="1200" b="1"/>
            </a:lvl5pPr>
            <a:lvl6pPr marL="1714303" indent="0">
              <a:buNone/>
              <a:defRPr sz="1200" b="1"/>
            </a:lvl6pPr>
            <a:lvl7pPr marL="2057164" indent="0">
              <a:buNone/>
              <a:defRPr sz="1200" b="1"/>
            </a:lvl7pPr>
            <a:lvl8pPr marL="2400024" indent="0">
              <a:buNone/>
              <a:defRPr sz="1200" b="1"/>
            </a:lvl8pPr>
            <a:lvl9pPr marL="2742885" indent="0">
              <a:buNone/>
              <a:defRPr sz="1200" b="1"/>
            </a:lvl9pPr>
          </a:lstStyle>
          <a:p>
            <a:pPr lvl="0"/>
            <a:r>
              <a:rPr lang="ru-RU" smtClean="0"/>
              <a:t>Образец текста</a:t>
            </a:r>
          </a:p>
        </p:txBody>
      </p:sp>
      <p:sp>
        <p:nvSpPr>
          <p:cNvPr id="12" name="Content Placeholder 3"/>
          <p:cNvSpPr>
            <a:spLocks noGrp="1"/>
          </p:cNvSpPr>
          <p:nvPr>
            <p:ph sz="quarter" idx="13"/>
          </p:nvPr>
        </p:nvSpPr>
        <p:spPr>
          <a:xfrm>
            <a:off x="513998" y="4407019"/>
            <a:ext cx="2872140" cy="395804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597990" y="3424804"/>
            <a:ext cx="2746015" cy="982214"/>
          </a:xfrm>
        </p:spPr>
        <p:txBody>
          <a:bodyPr anchor="b">
            <a:noAutofit/>
          </a:bodyPr>
          <a:lstStyle>
            <a:lvl1pPr marL="0" indent="0">
              <a:lnSpc>
                <a:spcPct val="75000"/>
              </a:lnSpc>
              <a:buNone/>
              <a:defRPr sz="1950" b="0">
                <a:solidFill>
                  <a:schemeClr val="tx1"/>
                </a:solidFill>
              </a:defRPr>
            </a:lvl1pPr>
            <a:lvl2pPr marL="342861" indent="0">
              <a:buNone/>
              <a:defRPr sz="1500" b="1"/>
            </a:lvl2pPr>
            <a:lvl3pPr marL="685722" indent="0">
              <a:buNone/>
              <a:defRPr sz="1350" b="1"/>
            </a:lvl3pPr>
            <a:lvl4pPr marL="1028582" indent="0">
              <a:buNone/>
              <a:defRPr sz="1200" b="1"/>
            </a:lvl4pPr>
            <a:lvl5pPr marL="1371443" indent="0">
              <a:buNone/>
              <a:defRPr sz="1200" b="1"/>
            </a:lvl5pPr>
            <a:lvl6pPr marL="1714303" indent="0">
              <a:buNone/>
              <a:defRPr sz="1200" b="1"/>
            </a:lvl6pPr>
            <a:lvl7pPr marL="2057164" indent="0">
              <a:buNone/>
              <a:defRPr sz="1200" b="1"/>
            </a:lvl7pPr>
            <a:lvl8pPr marL="2400024" indent="0">
              <a:buNone/>
              <a:defRPr sz="1200" b="1"/>
            </a:lvl8pPr>
            <a:lvl9pPr marL="2742885" indent="0">
              <a:buNone/>
              <a:defRPr sz="1200" b="1"/>
            </a:lvl9pPr>
          </a:lstStyle>
          <a:p>
            <a:pPr lvl="0"/>
            <a:r>
              <a:rPr lang="ru-RU" smtClean="0"/>
              <a:t>Образец текста</a:t>
            </a:r>
          </a:p>
        </p:txBody>
      </p:sp>
      <p:sp>
        <p:nvSpPr>
          <p:cNvPr id="13" name="Content Placeholder 5"/>
          <p:cNvSpPr>
            <a:spLocks noGrp="1"/>
          </p:cNvSpPr>
          <p:nvPr>
            <p:ph sz="quarter" idx="14"/>
          </p:nvPr>
        </p:nvSpPr>
        <p:spPr>
          <a:xfrm>
            <a:off x="3471863" y="4407019"/>
            <a:ext cx="2871788" cy="395804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8F5B22E-5477-4360-B077-948AC85C2373}" type="datetimeFigureOut">
              <a:rPr lang="ru-RU" smtClean="0"/>
              <a:pPr/>
              <a:t>22.03.2018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660F861-28D2-423F-8AFA-03863AD22BAB}" type="slidenum">
              <a:rPr lang="ru-RU" smtClean="0"/>
              <a:pPr/>
              <a:t>‹#›</a:t>
            </a:fld>
            <a:endParaRPr lang="ru-RU"/>
          </a:p>
        </p:txBody>
      </p:sp>
    </p:spTree>
    <p:extLst>
      <p:ext uri="{BB962C8B-B14F-4D97-AF65-F5344CB8AC3E}">
        <p14:creationId xmlns:p14="http://schemas.microsoft.com/office/powerpoint/2010/main" xmlns="" val="367503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0" y="0"/>
            <a:ext cx="6858000" cy="9906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8F5B22E-5477-4360-B077-948AC85C2373}" type="datetimeFigureOut">
              <a:rPr lang="ru-RU" smtClean="0"/>
              <a:pPr/>
              <a:t>22.03.2018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660F861-28D2-423F-8AFA-03863AD22BAB}" type="slidenum">
              <a:rPr lang="ru-RU" smtClean="0"/>
              <a:pPr/>
              <a:t>‹#›</a:t>
            </a:fld>
            <a:endParaRPr lang="ru-RU"/>
          </a:p>
        </p:txBody>
      </p:sp>
    </p:spTree>
    <p:extLst>
      <p:ext uri="{BB962C8B-B14F-4D97-AF65-F5344CB8AC3E}">
        <p14:creationId xmlns:p14="http://schemas.microsoft.com/office/powerpoint/2010/main" xmlns="" val="657561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0" y="0"/>
            <a:ext cx="6858000" cy="9906000"/>
          </a:xfrm>
          <a:prstGeom prst="rect">
            <a:avLst/>
          </a:prstGeom>
        </p:spPr>
      </p:pic>
      <p:sp>
        <p:nvSpPr>
          <p:cNvPr id="2" name="Date Placeholder 1"/>
          <p:cNvSpPr>
            <a:spLocks noGrp="1"/>
          </p:cNvSpPr>
          <p:nvPr>
            <p:ph type="dt" sz="half" idx="10"/>
          </p:nvPr>
        </p:nvSpPr>
        <p:spPr/>
        <p:txBody>
          <a:bodyPr/>
          <a:lstStyle/>
          <a:p>
            <a:fld id="{F8F5B22E-5477-4360-B077-948AC85C2373}" type="datetimeFigureOut">
              <a:rPr lang="ru-RU" smtClean="0"/>
              <a:pPr/>
              <a:t>22.03.2018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660F861-28D2-423F-8AFA-03863AD22BAB}" type="slidenum">
              <a:rPr lang="ru-RU" smtClean="0"/>
              <a:pPr/>
              <a:t>‹#›</a:t>
            </a:fld>
            <a:endParaRPr lang="ru-RU"/>
          </a:p>
        </p:txBody>
      </p:sp>
    </p:spTree>
    <p:extLst>
      <p:ext uri="{BB962C8B-B14F-4D97-AF65-F5344CB8AC3E}">
        <p14:creationId xmlns:p14="http://schemas.microsoft.com/office/powerpoint/2010/main" xmlns="" val="2912471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0" y="0"/>
            <a:ext cx="6858000" cy="9906000"/>
          </a:xfrm>
          <a:prstGeom prst="rect">
            <a:avLst/>
          </a:prstGeom>
        </p:spPr>
      </p:pic>
      <p:sp>
        <p:nvSpPr>
          <p:cNvPr id="2" name="Title 1"/>
          <p:cNvSpPr>
            <a:spLocks noGrp="1"/>
          </p:cNvSpPr>
          <p:nvPr>
            <p:ph type="title"/>
          </p:nvPr>
        </p:nvSpPr>
        <p:spPr>
          <a:xfrm>
            <a:off x="514000" y="880535"/>
            <a:ext cx="2213825" cy="2922475"/>
          </a:xfrm>
        </p:spPr>
        <p:txBody>
          <a:bodyPr anchor="b"/>
          <a:lstStyle>
            <a:lvl1pPr algn="ctr">
              <a:defRPr sz="2400"/>
            </a:lvl1pPr>
          </a:lstStyle>
          <a:p>
            <a:r>
              <a:rPr lang="ru-RU" smtClean="0"/>
              <a:t>Образец заголовка</a:t>
            </a:r>
            <a:endParaRPr lang="en-US" dirty="0"/>
          </a:p>
        </p:txBody>
      </p:sp>
      <p:sp>
        <p:nvSpPr>
          <p:cNvPr id="10" name="Content Placeholder 2"/>
          <p:cNvSpPr>
            <a:spLocks noGrp="1"/>
          </p:cNvSpPr>
          <p:nvPr>
            <p:ph sz="quarter" idx="13"/>
          </p:nvPr>
        </p:nvSpPr>
        <p:spPr>
          <a:xfrm>
            <a:off x="2856411" y="880535"/>
            <a:ext cx="3487592" cy="74845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14001" y="3803009"/>
            <a:ext cx="2213825" cy="4562058"/>
          </a:xfrm>
        </p:spPr>
        <p:txBody>
          <a:bodyPr/>
          <a:lstStyle>
            <a:lvl1pPr marL="0" indent="0" algn="ctr">
              <a:buNone/>
              <a:defRPr sz="1200"/>
            </a:lvl1pPr>
            <a:lvl2pPr marL="342861" indent="0">
              <a:buNone/>
              <a:defRPr sz="1050"/>
            </a:lvl2pPr>
            <a:lvl3pPr marL="685722" indent="0">
              <a:buNone/>
              <a:defRPr sz="900"/>
            </a:lvl3pPr>
            <a:lvl4pPr marL="1028582" indent="0">
              <a:buNone/>
              <a:defRPr sz="750"/>
            </a:lvl4pPr>
            <a:lvl5pPr marL="1371443" indent="0">
              <a:buNone/>
              <a:defRPr sz="750"/>
            </a:lvl5pPr>
            <a:lvl6pPr marL="1714303" indent="0">
              <a:buNone/>
              <a:defRPr sz="750"/>
            </a:lvl6pPr>
            <a:lvl7pPr marL="2057164" indent="0">
              <a:buNone/>
              <a:defRPr sz="750"/>
            </a:lvl7pPr>
            <a:lvl8pPr marL="2400024" indent="0">
              <a:buNone/>
              <a:defRPr sz="750"/>
            </a:lvl8pPr>
            <a:lvl9pPr marL="2742885"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F8F5B22E-5477-4360-B077-948AC85C2373}" type="datetimeFigureOut">
              <a:rPr lang="ru-RU" smtClean="0"/>
              <a:pPr/>
              <a:t>22.03.2018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660F861-28D2-423F-8AFA-03863AD22BAB}" type="slidenum">
              <a:rPr lang="ru-RU" smtClean="0"/>
              <a:pPr/>
              <a:t>‹#›</a:t>
            </a:fld>
            <a:endParaRPr lang="ru-RU"/>
          </a:p>
        </p:txBody>
      </p:sp>
    </p:spTree>
    <p:extLst>
      <p:ext uri="{BB962C8B-B14F-4D97-AF65-F5344CB8AC3E}">
        <p14:creationId xmlns:p14="http://schemas.microsoft.com/office/powerpoint/2010/main" xmlns="" val="13263140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0" y="0"/>
            <a:ext cx="6858000" cy="9906000"/>
          </a:xfrm>
          <a:prstGeom prst="rect">
            <a:avLst/>
          </a:prstGeom>
        </p:spPr>
      </p:pic>
      <p:sp>
        <p:nvSpPr>
          <p:cNvPr id="2" name="Title 1"/>
          <p:cNvSpPr>
            <a:spLocks noGrp="1"/>
          </p:cNvSpPr>
          <p:nvPr>
            <p:ph type="title"/>
          </p:nvPr>
        </p:nvSpPr>
        <p:spPr>
          <a:xfrm>
            <a:off x="513999" y="880533"/>
            <a:ext cx="3097214" cy="2922478"/>
          </a:xfrm>
        </p:spPr>
        <p:txBody>
          <a:bodyPr anchor="b"/>
          <a:lstStyle>
            <a:lvl1pPr algn="ctr">
              <a:defRPr sz="24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753203" y="880537"/>
            <a:ext cx="2254388" cy="7484533"/>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2400"/>
            </a:lvl1pPr>
            <a:lvl2pPr marL="342861" indent="0">
              <a:buNone/>
              <a:defRPr sz="2100"/>
            </a:lvl2pPr>
            <a:lvl3pPr marL="685722" indent="0">
              <a:buNone/>
              <a:defRPr sz="1800"/>
            </a:lvl3pPr>
            <a:lvl4pPr marL="1028582" indent="0">
              <a:buNone/>
              <a:defRPr sz="1500"/>
            </a:lvl4pPr>
            <a:lvl5pPr marL="1371443" indent="0">
              <a:buNone/>
              <a:defRPr sz="1500"/>
            </a:lvl5pPr>
            <a:lvl6pPr marL="1714303" indent="0">
              <a:buNone/>
              <a:defRPr sz="1500"/>
            </a:lvl6pPr>
            <a:lvl7pPr marL="2057164" indent="0">
              <a:buNone/>
              <a:defRPr sz="1500"/>
            </a:lvl7pPr>
            <a:lvl8pPr marL="2400024" indent="0">
              <a:buNone/>
              <a:defRPr sz="1500"/>
            </a:lvl8pPr>
            <a:lvl9pPr marL="2742885" indent="0">
              <a:buNone/>
              <a:defRPr sz="1500"/>
            </a:lvl9pPr>
          </a:lstStyle>
          <a:p>
            <a:r>
              <a:rPr lang="ru-RU" smtClean="0"/>
              <a:t>Вставка рисунка</a:t>
            </a:r>
            <a:endParaRPr lang="en-US" dirty="0"/>
          </a:p>
        </p:txBody>
      </p:sp>
      <p:sp>
        <p:nvSpPr>
          <p:cNvPr id="4" name="Text Placeholder 3"/>
          <p:cNvSpPr>
            <a:spLocks noGrp="1"/>
          </p:cNvSpPr>
          <p:nvPr>
            <p:ph type="body" sz="half" idx="2"/>
          </p:nvPr>
        </p:nvSpPr>
        <p:spPr>
          <a:xfrm>
            <a:off x="514009" y="3803014"/>
            <a:ext cx="3097203" cy="4562057"/>
          </a:xfrm>
        </p:spPr>
        <p:txBody>
          <a:bodyPr/>
          <a:lstStyle>
            <a:lvl1pPr marL="0" indent="0" algn="ctr">
              <a:buNone/>
              <a:defRPr sz="1200"/>
            </a:lvl1pPr>
            <a:lvl2pPr marL="342861" indent="0">
              <a:buNone/>
              <a:defRPr sz="1050"/>
            </a:lvl2pPr>
            <a:lvl3pPr marL="685722" indent="0">
              <a:buNone/>
              <a:defRPr sz="900"/>
            </a:lvl3pPr>
            <a:lvl4pPr marL="1028582" indent="0">
              <a:buNone/>
              <a:defRPr sz="750"/>
            </a:lvl4pPr>
            <a:lvl5pPr marL="1371443" indent="0">
              <a:buNone/>
              <a:defRPr sz="750"/>
            </a:lvl5pPr>
            <a:lvl6pPr marL="1714303" indent="0">
              <a:buNone/>
              <a:defRPr sz="750"/>
            </a:lvl6pPr>
            <a:lvl7pPr marL="2057164" indent="0">
              <a:buNone/>
              <a:defRPr sz="750"/>
            </a:lvl7pPr>
            <a:lvl8pPr marL="2400024" indent="0">
              <a:buNone/>
              <a:defRPr sz="750"/>
            </a:lvl8pPr>
            <a:lvl9pPr marL="2742885"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F8F5B22E-5477-4360-B077-948AC85C2373}" type="datetimeFigureOut">
              <a:rPr lang="ru-RU" smtClean="0"/>
              <a:pPr/>
              <a:t>22.03.2018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660F861-28D2-423F-8AFA-03863AD22BAB}" type="slidenum">
              <a:rPr lang="ru-RU" smtClean="0"/>
              <a:pPr/>
              <a:t>‹#›</a:t>
            </a:fld>
            <a:endParaRPr lang="ru-RU"/>
          </a:p>
        </p:txBody>
      </p:sp>
    </p:spTree>
    <p:extLst>
      <p:ext uri="{BB962C8B-B14F-4D97-AF65-F5344CB8AC3E}">
        <p14:creationId xmlns:p14="http://schemas.microsoft.com/office/powerpoint/2010/main" xmlns="" val="1376221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72000">
              <a:srgbClr val="FFFF00"/>
            </a:gs>
            <a:gs pos="0">
              <a:schemeClr val="accent6">
                <a:lumMod val="0"/>
                <a:lumOff val="100000"/>
              </a:schemeClr>
            </a:gs>
            <a:gs pos="91000">
              <a:schemeClr val="accent6">
                <a:lumMod val="100000"/>
              </a:schemeClr>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cstate="email">
            <a:alphaModFix amt="80000"/>
            <a:extLst>
              <a:ext uri="{28A0092B-C50C-407E-A947-70E740481C1C}">
                <a14:useLocalDpi xmlns:a14="http://schemas.microsoft.com/office/drawing/2010/main" xmlns="" val="0"/>
              </a:ext>
            </a:extLst>
          </a:blip>
          <a:srcRect/>
          <a:stretch>
            <a:fillRect/>
          </a:stretch>
        </p:blipFill>
        <p:spPr bwMode="auto">
          <a:xfrm>
            <a:off x="1" y="-1"/>
            <a:ext cx="6858002" cy="9906001"/>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Placeholder 1"/>
          <p:cNvSpPr>
            <a:spLocks noGrp="1"/>
          </p:cNvSpPr>
          <p:nvPr>
            <p:ph type="title"/>
          </p:nvPr>
        </p:nvSpPr>
        <p:spPr>
          <a:xfrm>
            <a:off x="513999" y="893419"/>
            <a:ext cx="5830004" cy="2305589"/>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513999" y="3419138"/>
            <a:ext cx="5830004" cy="494593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319290" y="8498069"/>
            <a:ext cx="1543050" cy="527403"/>
          </a:xfrm>
          <a:prstGeom prst="rect">
            <a:avLst/>
          </a:prstGeom>
        </p:spPr>
        <p:txBody>
          <a:bodyPr vert="horz" lIns="91440" tIns="45720" rIns="91440" bIns="45720" rtlCol="0" anchor="ctr"/>
          <a:lstStyle>
            <a:lvl1pPr algn="r">
              <a:defRPr sz="750">
                <a:solidFill>
                  <a:schemeClr val="tx1"/>
                </a:solidFill>
              </a:defRPr>
            </a:lvl1pPr>
          </a:lstStyle>
          <a:p>
            <a:fld id="{F8F5B22E-5477-4360-B077-948AC85C2373}" type="datetimeFigureOut">
              <a:rPr lang="ru-RU" smtClean="0"/>
              <a:pPr/>
              <a:t>22.03.2018</a:t>
            </a:fld>
            <a:endParaRPr lang="ru-RU"/>
          </a:p>
        </p:txBody>
      </p:sp>
      <p:sp>
        <p:nvSpPr>
          <p:cNvPr id="5" name="Footer Placeholder 4"/>
          <p:cNvSpPr>
            <a:spLocks noGrp="1"/>
          </p:cNvSpPr>
          <p:nvPr>
            <p:ph type="ftr" sz="quarter" idx="3"/>
          </p:nvPr>
        </p:nvSpPr>
        <p:spPr>
          <a:xfrm>
            <a:off x="514001" y="8498069"/>
            <a:ext cx="3753499" cy="527403"/>
          </a:xfrm>
          <a:prstGeom prst="rect">
            <a:avLst/>
          </a:prstGeom>
        </p:spPr>
        <p:txBody>
          <a:bodyPr vert="horz" lIns="91440" tIns="45720" rIns="91440" bIns="45720" rtlCol="0" anchor="ctr"/>
          <a:lstStyle>
            <a:lvl1pPr algn="l">
              <a:defRPr sz="750">
                <a:solidFill>
                  <a:schemeClr val="tx1"/>
                </a:solidFill>
              </a:defRPr>
            </a:lvl1pPr>
          </a:lstStyle>
          <a:p>
            <a:endParaRPr lang="ru-RU"/>
          </a:p>
        </p:txBody>
      </p:sp>
      <p:sp>
        <p:nvSpPr>
          <p:cNvPr id="6" name="Slide Number Placeholder 5"/>
          <p:cNvSpPr>
            <a:spLocks noGrp="1"/>
          </p:cNvSpPr>
          <p:nvPr>
            <p:ph type="sldNum" sz="quarter" idx="4"/>
          </p:nvPr>
        </p:nvSpPr>
        <p:spPr>
          <a:xfrm>
            <a:off x="5914134" y="8498069"/>
            <a:ext cx="429871" cy="527403"/>
          </a:xfrm>
          <a:prstGeom prst="rect">
            <a:avLst/>
          </a:prstGeom>
        </p:spPr>
        <p:txBody>
          <a:bodyPr vert="horz" lIns="91440" tIns="45720" rIns="91440" bIns="45720" rtlCol="0" anchor="ctr"/>
          <a:lstStyle>
            <a:lvl1pPr algn="r">
              <a:defRPr sz="750">
                <a:solidFill>
                  <a:schemeClr val="tx1"/>
                </a:solidFill>
              </a:defRPr>
            </a:lvl1pPr>
          </a:lstStyle>
          <a:p>
            <a:fld id="{2660F861-28D2-423F-8AFA-03863AD22BAB}" type="slidenum">
              <a:rPr lang="ru-RU" smtClean="0"/>
              <a:pPr/>
              <a:t>‹#›</a:t>
            </a:fld>
            <a:endParaRPr lang="ru-RU"/>
          </a:p>
        </p:txBody>
      </p:sp>
    </p:spTree>
    <p:extLst>
      <p:ext uri="{BB962C8B-B14F-4D97-AF65-F5344CB8AC3E}">
        <p14:creationId xmlns:p14="http://schemas.microsoft.com/office/powerpoint/2010/main" xmlns="" val="2780941442"/>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 id="2147483924" r:id="rId12"/>
    <p:sldLayoutId id="2147483925" r:id="rId13"/>
    <p:sldLayoutId id="2147483926" r:id="rId14"/>
    <p:sldLayoutId id="2147483927" r:id="rId15"/>
    <p:sldLayoutId id="2147483928" r:id="rId16"/>
    <p:sldLayoutId id="2147483929" r:id="rId17"/>
  </p:sldLayoutIdLst>
  <p:txStyles>
    <p:titleStyle>
      <a:lvl1pPr algn="ctr" defTabSz="685722" rtl="0" eaLnBrk="1" latinLnBrk="0" hangingPunct="1">
        <a:lnSpc>
          <a:spcPct val="90000"/>
        </a:lnSpc>
        <a:spcBef>
          <a:spcPct val="0"/>
        </a:spcBef>
        <a:buNone/>
        <a:defRPr sz="2700" kern="1200" cap="all" baseline="0">
          <a:solidFill>
            <a:schemeClr val="tx1"/>
          </a:solidFill>
          <a:effectLst/>
          <a:latin typeface="+mj-lt"/>
          <a:ea typeface="+mj-ea"/>
          <a:cs typeface="+mj-cs"/>
        </a:defRPr>
      </a:lvl1pPr>
    </p:titleStyle>
    <p:bodyStyle>
      <a:lvl1pPr marL="171430" indent="-171430" algn="l" defTabSz="685722" rtl="0" eaLnBrk="1" latinLnBrk="0" hangingPunct="1">
        <a:lnSpc>
          <a:spcPct val="120000"/>
        </a:lnSpc>
        <a:spcBef>
          <a:spcPts val="750"/>
        </a:spcBef>
        <a:buClr>
          <a:schemeClr val="tx1"/>
        </a:buClr>
        <a:buFont typeface="Arial" panose="020B0604020202020204" pitchFamily="34" charset="0"/>
        <a:buChar char="•"/>
        <a:defRPr sz="1500" kern="1200" cap="all" baseline="0">
          <a:solidFill>
            <a:schemeClr val="tx1"/>
          </a:solidFill>
          <a:effectLst/>
          <a:latin typeface="+mn-lt"/>
          <a:ea typeface="+mn-ea"/>
          <a:cs typeface="+mn-cs"/>
        </a:defRPr>
      </a:lvl1pPr>
      <a:lvl2pPr marL="514290" indent="-171430" algn="l" defTabSz="685722" rtl="0" eaLnBrk="1" latinLnBrk="0" hangingPunct="1">
        <a:lnSpc>
          <a:spcPct val="120000"/>
        </a:lnSpc>
        <a:spcBef>
          <a:spcPts val="375"/>
        </a:spcBef>
        <a:buClr>
          <a:schemeClr val="tx1"/>
        </a:buClr>
        <a:buFont typeface="Arial" panose="020B0604020202020204" pitchFamily="34" charset="0"/>
        <a:buChar char="•"/>
        <a:defRPr sz="1350" kern="1200" cap="all" baseline="0">
          <a:solidFill>
            <a:schemeClr val="tx1"/>
          </a:solidFill>
          <a:effectLst/>
          <a:latin typeface="+mn-lt"/>
          <a:ea typeface="+mn-ea"/>
          <a:cs typeface="+mn-cs"/>
        </a:defRPr>
      </a:lvl2pPr>
      <a:lvl3pPr marL="857151" indent="-171430" algn="l" defTabSz="685722" rtl="0" eaLnBrk="1" latinLnBrk="0" hangingPunct="1">
        <a:lnSpc>
          <a:spcPct val="120000"/>
        </a:lnSpc>
        <a:spcBef>
          <a:spcPts val="375"/>
        </a:spcBef>
        <a:buClr>
          <a:schemeClr val="tx1"/>
        </a:buClr>
        <a:buFont typeface="Arial" panose="020B0604020202020204" pitchFamily="34" charset="0"/>
        <a:buChar char="•"/>
        <a:defRPr sz="1200" kern="1200" cap="all" baseline="0">
          <a:solidFill>
            <a:schemeClr val="tx1"/>
          </a:solidFill>
          <a:effectLst/>
          <a:latin typeface="+mn-lt"/>
          <a:ea typeface="+mn-ea"/>
          <a:cs typeface="+mn-cs"/>
        </a:defRPr>
      </a:lvl3pPr>
      <a:lvl4pPr marL="1200013" indent="-171430" algn="l" defTabSz="685722" rtl="0" eaLnBrk="1" latinLnBrk="0" hangingPunct="1">
        <a:lnSpc>
          <a:spcPct val="120000"/>
        </a:lnSpc>
        <a:spcBef>
          <a:spcPts val="375"/>
        </a:spcBef>
        <a:buClr>
          <a:schemeClr val="tx1"/>
        </a:buClr>
        <a:buFont typeface="Arial" panose="020B0604020202020204" pitchFamily="34" charset="0"/>
        <a:buChar char="•"/>
        <a:defRPr sz="1050" kern="1200" cap="all" baseline="0">
          <a:solidFill>
            <a:schemeClr val="tx1"/>
          </a:solidFill>
          <a:effectLst/>
          <a:latin typeface="+mn-lt"/>
          <a:ea typeface="+mn-ea"/>
          <a:cs typeface="+mn-cs"/>
        </a:defRPr>
      </a:lvl4pPr>
      <a:lvl5pPr marL="1542873" indent="-171430" algn="l" defTabSz="685722" rtl="0" eaLnBrk="1" latinLnBrk="0" hangingPunct="1">
        <a:lnSpc>
          <a:spcPct val="120000"/>
        </a:lnSpc>
        <a:spcBef>
          <a:spcPts val="375"/>
        </a:spcBef>
        <a:buClr>
          <a:schemeClr val="tx1"/>
        </a:buClr>
        <a:buFont typeface="Arial" panose="020B0604020202020204" pitchFamily="34" charset="0"/>
        <a:buChar char="•"/>
        <a:defRPr sz="1050" kern="1200" cap="all" baseline="0">
          <a:solidFill>
            <a:schemeClr val="tx1"/>
          </a:solidFill>
          <a:effectLst/>
          <a:latin typeface="+mn-lt"/>
          <a:ea typeface="+mn-ea"/>
          <a:cs typeface="+mn-cs"/>
        </a:defRPr>
      </a:lvl5pPr>
      <a:lvl6pPr marL="1885734" indent="-171430" algn="l" defTabSz="685722" rtl="0" eaLnBrk="1" latinLnBrk="0" hangingPunct="1">
        <a:lnSpc>
          <a:spcPct val="120000"/>
        </a:lnSpc>
        <a:spcBef>
          <a:spcPts val="375"/>
        </a:spcBef>
        <a:buClr>
          <a:schemeClr val="tx1"/>
        </a:buClr>
        <a:buFont typeface="Arial" panose="020B0604020202020204" pitchFamily="34" charset="0"/>
        <a:buChar char="•"/>
        <a:defRPr sz="1050" kern="1200" cap="all" baseline="0">
          <a:solidFill>
            <a:schemeClr val="tx1"/>
          </a:solidFill>
          <a:effectLst/>
          <a:latin typeface="+mn-lt"/>
          <a:ea typeface="+mn-ea"/>
          <a:cs typeface="+mn-cs"/>
        </a:defRPr>
      </a:lvl6pPr>
      <a:lvl7pPr marL="2228595" indent="-171430" algn="l" defTabSz="685722" rtl="0" eaLnBrk="1" latinLnBrk="0" hangingPunct="1">
        <a:lnSpc>
          <a:spcPct val="120000"/>
        </a:lnSpc>
        <a:spcBef>
          <a:spcPts val="375"/>
        </a:spcBef>
        <a:buClr>
          <a:schemeClr val="tx1"/>
        </a:buClr>
        <a:buFont typeface="Arial" panose="020B0604020202020204" pitchFamily="34" charset="0"/>
        <a:buChar char="•"/>
        <a:defRPr sz="1050" kern="1200" cap="all" baseline="0">
          <a:solidFill>
            <a:schemeClr val="tx1"/>
          </a:solidFill>
          <a:effectLst/>
          <a:latin typeface="+mn-lt"/>
          <a:ea typeface="+mn-ea"/>
          <a:cs typeface="+mn-cs"/>
        </a:defRPr>
      </a:lvl7pPr>
      <a:lvl8pPr marL="2571456" indent="-171430" algn="l" defTabSz="685722" rtl="0" eaLnBrk="1" latinLnBrk="0" hangingPunct="1">
        <a:lnSpc>
          <a:spcPct val="120000"/>
        </a:lnSpc>
        <a:spcBef>
          <a:spcPts val="375"/>
        </a:spcBef>
        <a:buClr>
          <a:schemeClr val="tx1"/>
        </a:buClr>
        <a:buFont typeface="Arial" panose="020B0604020202020204" pitchFamily="34" charset="0"/>
        <a:buChar char="•"/>
        <a:defRPr sz="1050" kern="1200" cap="all" baseline="0">
          <a:solidFill>
            <a:schemeClr val="tx1"/>
          </a:solidFill>
          <a:effectLst/>
          <a:latin typeface="+mn-lt"/>
          <a:ea typeface="+mn-ea"/>
          <a:cs typeface="+mn-cs"/>
        </a:defRPr>
      </a:lvl8pPr>
      <a:lvl9pPr marL="2914316" indent="-171430" algn="l" defTabSz="685722" rtl="0" eaLnBrk="1" latinLnBrk="0" hangingPunct="1">
        <a:lnSpc>
          <a:spcPct val="120000"/>
        </a:lnSpc>
        <a:spcBef>
          <a:spcPts val="375"/>
        </a:spcBef>
        <a:buClr>
          <a:schemeClr val="tx1"/>
        </a:buClr>
        <a:buFont typeface="Arial" panose="020B0604020202020204" pitchFamily="34" charset="0"/>
        <a:buChar char="•"/>
        <a:defRPr sz="1050" kern="1200" cap="all" baseline="0">
          <a:solidFill>
            <a:schemeClr val="tx1"/>
          </a:solidFill>
          <a:effectLst/>
          <a:latin typeface="+mn-lt"/>
          <a:ea typeface="+mn-ea"/>
          <a:cs typeface="+mn-cs"/>
        </a:defRPr>
      </a:lvl9pPr>
    </p:bodyStyle>
    <p:otherStyle>
      <a:defPPr>
        <a:defRPr lang="en-US"/>
      </a:defPPr>
      <a:lvl1pPr marL="0" algn="l" defTabSz="685722" rtl="0" eaLnBrk="1" latinLnBrk="0" hangingPunct="1">
        <a:defRPr sz="1350" kern="1200">
          <a:solidFill>
            <a:schemeClr val="tx1"/>
          </a:solidFill>
          <a:latin typeface="+mn-lt"/>
          <a:ea typeface="+mn-ea"/>
          <a:cs typeface="+mn-cs"/>
        </a:defRPr>
      </a:lvl1pPr>
      <a:lvl2pPr marL="342861" algn="l" defTabSz="685722" rtl="0" eaLnBrk="1" latinLnBrk="0" hangingPunct="1">
        <a:defRPr sz="1350" kern="1200">
          <a:solidFill>
            <a:schemeClr val="tx1"/>
          </a:solidFill>
          <a:latin typeface="+mn-lt"/>
          <a:ea typeface="+mn-ea"/>
          <a:cs typeface="+mn-cs"/>
        </a:defRPr>
      </a:lvl2pPr>
      <a:lvl3pPr marL="685722" algn="l" defTabSz="685722" rtl="0" eaLnBrk="1" latinLnBrk="0" hangingPunct="1">
        <a:defRPr sz="1350" kern="1200">
          <a:solidFill>
            <a:schemeClr val="tx1"/>
          </a:solidFill>
          <a:latin typeface="+mn-lt"/>
          <a:ea typeface="+mn-ea"/>
          <a:cs typeface="+mn-cs"/>
        </a:defRPr>
      </a:lvl3pPr>
      <a:lvl4pPr marL="1028582" algn="l" defTabSz="685722" rtl="0" eaLnBrk="1" latinLnBrk="0" hangingPunct="1">
        <a:defRPr sz="1350" kern="1200">
          <a:solidFill>
            <a:schemeClr val="tx1"/>
          </a:solidFill>
          <a:latin typeface="+mn-lt"/>
          <a:ea typeface="+mn-ea"/>
          <a:cs typeface="+mn-cs"/>
        </a:defRPr>
      </a:lvl4pPr>
      <a:lvl5pPr marL="1371443" algn="l" defTabSz="685722" rtl="0" eaLnBrk="1" latinLnBrk="0" hangingPunct="1">
        <a:defRPr sz="1350" kern="1200">
          <a:solidFill>
            <a:schemeClr val="tx1"/>
          </a:solidFill>
          <a:latin typeface="+mn-lt"/>
          <a:ea typeface="+mn-ea"/>
          <a:cs typeface="+mn-cs"/>
        </a:defRPr>
      </a:lvl5pPr>
      <a:lvl6pPr marL="1714303" algn="l" defTabSz="685722" rtl="0" eaLnBrk="1" latinLnBrk="0" hangingPunct="1">
        <a:defRPr sz="1350" kern="1200">
          <a:solidFill>
            <a:schemeClr val="tx1"/>
          </a:solidFill>
          <a:latin typeface="+mn-lt"/>
          <a:ea typeface="+mn-ea"/>
          <a:cs typeface="+mn-cs"/>
        </a:defRPr>
      </a:lvl6pPr>
      <a:lvl7pPr marL="2057164" algn="l" defTabSz="685722" rtl="0" eaLnBrk="1" latinLnBrk="0" hangingPunct="1">
        <a:defRPr sz="1350" kern="1200">
          <a:solidFill>
            <a:schemeClr val="tx1"/>
          </a:solidFill>
          <a:latin typeface="+mn-lt"/>
          <a:ea typeface="+mn-ea"/>
          <a:cs typeface="+mn-cs"/>
        </a:defRPr>
      </a:lvl7pPr>
      <a:lvl8pPr marL="2400024" algn="l" defTabSz="685722" rtl="0" eaLnBrk="1" latinLnBrk="0" hangingPunct="1">
        <a:defRPr sz="1350" kern="1200">
          <a:solidFill>
            <a:schemeClr val="tx1"/>
          </a:solidFill>
          <a:latin typeface="+mn-lt"/>
          <a:ea typeface="+mn-ea"/>
          <a:cs typeface="+mn-cs"/>
        </a:defRPr>
      </a:lvl8pPr>
      <a:lvl9pPr marL="2742885" algn="l" defTabSz="685722"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hyperlink" Target="http://www.maam.ru/detskijsad/konspekt-psihologicheskogo-zanjatija-s-ispolzovaniem-kineticheskogo-peska-v-gostjah-u-pesochnoi-princesy.html"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457201"/>
            <a:ext cx="6019800" cy="9571851"/>
          </a:xfrm>
          <a:prstGeom prst="rect">
            <a:avLst/>
          </a:prstGeom>
          <a:noFill/>
        </p:spPr>
        <p:txBody>
          <a:bodyPr wrap="square" rtlCol="0">
            <a:spAutoFit/>
          </a:bodyPr>
          <a:lstStyle/>
          <a:p>
            <a:pPr algn="ctr"/>
            <a:endParaRPr lang="ru-RU" sz="2400" dirty="0">
              <a:latin typeface="Times New Roman" panose="02020603050405020304" pitchFamily="18" charset="0"/>
              <a:cs typeface="Times New Roman" panose="02020603050405020304" pitchFamily="18" charset="0"/>
            </a:endParaRPr>
          </a:p>
          <a:p>
            <a:pPr algn="ctr"/>
            <a:endParaRPr lang="ru-RU" sz="2400" dirty="0">
              <a:latin typeface="Times New Roman" panose="02020603050405020304" pitchFamily="18" charset="0"/>
              <a:cs typeface="Times New Roman" panose="02020603050405020304" pitchFamily="18" charset="0"/>
            </a:endParaRPr>
          </a:p>
          <a:p>
            <a:pPr algn="ctr"/>
            <a:endParaRPr lang="ru-RU" sz="2400" dirty="0">
              <a:latin typeface="Times New Roman" panose="02020603050405020304" pitchFamily="18" charset="0"/>
              <a:cs typeface="Times New Roman" panose="02020603050405020304" pitchFamily="18" charset="0"/>
            </a:endParaRPr>
          </a:p>
          <a:p>
            <a:pPr algn="ctr"/>
            <a:endParaRPr lang="ru-RU" sz="2400" dirty="0">
              <a:latin typeface="Times New Roman" panose="02020603050405020304" pitchFamily="18" charset="0"/>
              <a:cs typeface="Times New Roman" panose="02020603050405020304" pitchFamily="18" charset="0"/>
            </a:endParaRPr>
          </a:p>
          <a:p>
            <a:pPr algn="ctr"/>
            <a:endParaRPr lang="ru-RU" sz="24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Опыт  работы на тему </a:t>
            </a:r>
            <a:r>
              <a:rPr lang="ru-RU" sz="3200" dirty="0" smtClean="0">
                <a:latin typeface="Times New Roman" panose="02020603050405020304" pitchFamily="18" charset="0"/>
                <a:cs typeface="Times New Roman" panose="02020603050405020304" pitchFamily="18" charset="0"/>
              </a:rPr>
              <a:t>         «</a:t>
            </a:r>
            <a:r>
              <a:rPr lang="ru-RU" sz="2400" b="1" dirty="0" smtClean="0">
                <a:latin typeface="Times New Roman" pitchFamily="18" charset="0"/>
                <a:cs typeface="Times New Roman" pitchFamily="18" charset="0"/>
              </a:rPr>
              <a:t>Кинетический песок как средство развития познавательной и эмоциональной сферы дошкольника</a:t>
            </a:r>
            <a:r>
              <a:rPr lang="ru-RU" sz="2400" dirty="0" smtClean="0"/>
              <a:t>». </a:t>
            </a:r>
            <a:endParaRPr lang="ru-RU" sz="2400" dirty="0">
              <a:latin typeface="Times New Roman" panose="02020603050405020304" pitchFamily="18" charset="0"/>
              <a:cs typeface="Times New Roman" panose="02020603050405020304" pitchFamily="18" charset="0"/>
            </a:endParaRPr>
          </a:p>
          <a:p>
            <a:r>
              <a:rPr lang="ru-RU" sz="2400" dirty="0">
                <a:latin typeface="Times New Roman" panose="02020603050405020304" pitchFamily="18" charset="0"/>
                <a:cs typeface="Times New Roman" panose="02020603050405020304" pitchFamily="18" charset="0"/>
              </a:rPr>
              <a:t> </a:t>
            </a:r>
          </a:p>
          <a:p>
            <a:r>
              <a:rPr lang="ru-RU" sz="2400" dirty="0">
                <a:latin typeface="Times New Roman" panose="02020603050405020304" pitchFamily="18" charset="0"/>
                <a:cs typeface="Times New Roman" panose="02020603050405020304" pitchFamily="18" charset="0"/>
              </a:rPr>
              <a:t> </a:t>
            </a:r>
          </a:p>
          <a:p>
            <a:r>
              <a:rPr lang="ru-RU" sz="2400" dirty="0">
                <a:latin typeface="Times New Roman" panose="02020603050405020304" pitchFamily="18" charset="0"/>
                <a:cs typeface="Times New Roman" panose="02020603050405020304" pitchFamily="18" charset="0"/>
              </a:rPr>
              <a:t> </a:t>
            </a:r>
          </a:p>
          <a:p>
            <a:r>
              <a:rPr lang="ru-RU" sz="2400" dirty="0">
                <a:latin typeface="Times New Roman" panose="02020603050405020304" pitchFamily="18" charset="0"/>
                <a:cs typeface="Times New Roman" panose="02020603050405020304" pitchFamily="18" charset="0"/>
              </a:rPr>
              <a:t> </a:t>
            </a:r>
          </a:p>
          <a:p>
            <a:r>
              <a:rPr lang="ru-RU" sz="2400" dirty="0">
                <a:latin typeface="Times New Roman" panose="02020603050405020304" pitchFamily="18" charset="0"/>
                <a:cs typeface="Times New Roman" panose="02020603050405020304" pitchFamily="18" charset="0"/>
              </a:rPr>
              <a:t> </a:t>
            </a:r>
          </a:p>
          <a:p>
            <a:r>
              <a:rPr lang="ru-RU" sz="2400" dirty="0">
                <a:latin typeface="Times New Roman" panose="02020603050405020304" pitchFamily="18" charset="0"/>
                <a:cs typeface="Times New Roman" panose="02020603050405020304" pitchFamily="18" charset="0"/>
              </a:rPr>
              <a:t> </a:t>
            </a:r>
          </a:p>
          <a:p>
            <a:pPr algn="r"/>
            <a:r>
              <a:rPr lang="ru-RU" sz="2400" dirty="0">
                <a:latin typeface="Times New Roman" panose="02020603050405020304" pitchFamily="18" charset="0"/>
                <a:cs typeface="Times New Roman" panose="02020603050405020304" pitchFamily="18" charset="0"/>
              </a:rPr>
              <a:t>                                                                                                       </a:t>
            </a:r>
          </a:p>
          <a:p>
            <a:pPr algn="r"/>
            <a:endParaRPr lang="ru-RU" sz="2400" dirty="0">
              <a:latin typeface="Times New Roman" panose="02020603050405020304" pitchFamily="18" charset="0"/>
              <a:cs typeface="Times New Roman" panose="02020603050405020304" pitchFamily="18" charset="0"/>
            </a:endParaRPr>
          </a:p>
          <a:p>
            <a:pPr algn="r"/>
            <a:endParaRPr lang="ru-RU" sz="2400" dirty="0">
              <a:latin typeface="Times New Roman" panose="02020603050405020304" pitchFamily="18" charset="0"/>
              <a:cs typeface="Times New Roman" panose="02020603050405020304" pitchFamily="18" charset="0"/>
            </a:endParaRPr>
          </a:p>
          <a:p>
            <a:pPr algn="r"/>
            <a:r>
              <a:rPr lang="ru-RU" sz="2400" dirty="0">
                <a:latin typeface="Times New Roman" panose="02020603050405020304" pitchFamily="18" charset="0"/>
                <a:cs typeface="Times New Roman" panose="02020603050405020304" pitchFamily="18" charset="0"/>
              </a:rPr>
              <a:t>Подготовила:                                                          </a:t>
            </a:r>
            <a:r>
              <a:rPr lang="ru-RU" sz="2400" dirty="0" smtClean="0">
                <a:latin typeface="Times New Roman" panose="02020603050405020304" pitchFamily="18" charset="0"/>
                <a:cs typeface="Times New Roman" panose="02020603050405020304" pitchFamily="18" charset="0"/>
              </a:rPr>
              <a:t>воспитатель                                                          Смолина Ольга </a:t>
            </a:r>
            <a:r>
              <a:rPr lang="ru-RU" sz="2400" dirty="0" err="1" smtClean="0">
                <a:latin typeface="Times New Roman" panose="02020603050405020304" pitchFamily="18" charset="0"/>
                <a:cs typeface="Times New Roman" panose="02020603050405020304" pitchFamily="18" charset="0"/>
              </a:rPr>
              <a:t>Дамировна</a:t>
            </a:r>
            <a:endParaRPr lang="ru-RU" sz="2400" dirty="0">
              <a:latin typeface="Times New Roman" panose="02020603050405020304" pitchFamily="18" charset="0"/>
              <a:cs typeface="Times New Roman" panose="02020603050405020304" pitchFamily="18" charset="0"/>
            </a:endParaRPr>
          </a:p>
          <a:p>
            <a:pPr algn="r"/>
            <a:r>
              <a:rPr lang="ru-RU" sz="2400" dirty="0">
                <a:latin typeface="Times New Roman" panose="02020603050405020304" pitchFamily="18" charset="0"/>
                <a:cs typeface="Times New Roman" panose="02020603050405020304" pitchFamily="18" charset="0"/>
              </a:rPr>
              <a:t> </a:t>
            </a:r>
          </a:p>
          <a:p>
            <a:r>
              <a:rPr lang="ru-RU" sz="2400" dirty="0">
                <a:latin typeface="Times New Roman" panose="02020603050405020304" pitchFamily="18" charset="0"/>
                <a:cs typeface="Times New Roman" panose="02020603050405020304" pitchFamily="18" charset="0"/>
              </a:rPr>
              <a:t> </a:t>
            </a:r>
          </a:p>
          <a:p>
            <a:r>
              <a:rPr lang="ru-RU" sz="2400" dirty="0">
                <a:latin typeface="Times New Roman" panose="02020603050405020304" pitchFamily="18" charset="0"/>
                <a:cs typeface="Times New Roman" panose="02020603050405020304" pitchFamily="18" charset="0"/>
              </a:rPr>
              <a:t> </a:t>
            </a:r>
          </a:p>
          <a:p>
            <a:pPr algn="ctr"/>
            <a:r>
              <a:rPr lang="ru-RU" sz="2400" dirty="0" smtClean="0">
                <a:latin typeface="Times New Roman" panose="02020603050405020304" pitchFamily="18" charset="0"/>
                <a:cs typeface="Times New Roman" panose="02020603050405020304" pitchFamily="18" charset="0"/>
              </a:rPr>
              <a:t>2017 </a:t>
            </a:r>
            <a:r>
              <a:rPr lang="ru-RU" sz="2400" dirty="0">
                <a:latin typeface="Times New Roman" panose="02020603050405020304" pitchFamily="18" charset="0"/>
                <a:cs typeface="Times New Roman" panose="02020603050405020304" pitchFamily="18" charset="0"/>
              </a:rPr>
              <a:t>год</a:t>
            </a:r>
          </a:p>
        </p:txBody>
      </p:sp>
    </p:spTree>
    <p:extLst>
      <p:ext uri="{BB962C8B-B14F-4D97-AF65-F5344CB8AC3E}">
        <p14:creationId xmlns:p14="http://schemas.microsoft.com/office/powerpoint/2010/main" xmlns="" val="3663759443"/>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1" descr="C:\Users\Анатолий\Desktop\фото кинет\IMG_20170206_100519.jpg"/>
          <p:cNvPicPr>
            <a:picLocks noChangeAspect="1" noChangeArrowheads="1"/>
          </p:cNvPicPr>
          <p:nvPr/>
        </p:nvPicPr>
        <p:blipFill>
          <a:blip r:embed="rId2" cstate="email"/>
          <a:srcRect/>
          <a:stretch>
            <a:fillRect/>
          </a:stretch>
        </p:blipFill>
        <p:spPr bwMode="auto">
          <a:xfrm>
            <a:off x="228600" y="6097682"/>
            <a:ext cx="2887824" cy="3808318"/>
          </a:xfrm>
          <a:prstGeom prst="rect">
            <a:avLst/>
          </a:prstGeom>
          <a:noFill/>
          <a:effectLst>
            <a:softEdge rad="127000"/>
          </a:effectLst>
        </p:spPr>
      </p:pic>
      <p:pic>
        <p:nvPicPr>
          <p:cNvPr id="18434" name="Picture 2" descr="C:\Users\Анатолий\Desktop\фото кинет\IMG_20170206_094331.jpg"/>
          <p:cNvPicPr>
            <a:picLocks noChangeAspect="1" noChangeArrowheads="1"/>
          </p:cNvPicPr>
          <p:nvPr/>
        </p:nvPicPr>
        <p:blipFill>
          <a:blip r:embed="rId3" cstate="email"/>
          <a:srcRect/>
          <a:stretch>
            <a:fillRect/>
          </a:stretch>
        </p:blipFill>
        <p:spPr bwMode="auto">
          <a:xfrm>
            <a:off x="3429000" y="6622104"/>
            <a:ext cx="3103801" cy="2697464"/>
          </a:xfrm>
          <a:prstGeom prst="rect">
            <a:avLst/>
          </a:prstGeom>
          <a:noFill/>
          <a:effectLst>
            <a:softEdge rad="127000"/>
          </a:effectLst>
        </p:spPr>
      </p:pic>
      <p:pic>
        <p:nvPicPr>
          <p:cNvPr id="18435" name="Picture 3" descr="C:\Users\Анатолий\Desktop\фото кинет\IMG_20170206_095430.jpg"/>
          <p:cNvPicPr>
            <a:picLocks noChangeAspect="1" noChangeArrowheads="1"/>
          </p:cNvPicPr>
          <p:nvPr/>
        </p:nvPicPr>
        <p:blipFill>
          <a:blip r:embed="rId4" cstate="email"/>
          <a:srcRect/>
          <a:stretch>
            <a:fillRect/>
          </a:stretch>
        </p:blipFill>
        <p:spPr bwMode="auto">
          <a:xfrm>
            <a:off x="676104" y="1409700"/>
            <a:ext cx="5648496" cy="2781300"/>
          </a:xfrm>
          <a:prstGeom prst="rect">
            <a:avLst/>
          </a:prstGeom>
          <a:noFill/>
          <a:effectLst>
            <a:softEdge rad="127000"/>
          </a:effectLst>
        </p:spPr>
      </p:pic>
      <p:sp>
        <p:nvSpPr>
          <p:cNvPr id="2" name="TextBox 1"/>
          <p:cNvSpPr txBox="1"/>
          <p:nvPr/>
        </p:nvSpPr>
        <p:spPr>
          <a:xfrm>
            <a:off x="676104" y="877078"/>
            <a:ext cx="5648497" cy="40011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ru-RU" sz="2000" b="1" dirty="0" smtClean="0">
                <a:solidFill>
                  <a:schemeClr val="tx1"/>
                </a:solidFill>
                <a:latin typeface="Times New Roman" pitchFamily="18" charset="0"/>
                <a:cs typeface="Times New Roman" pitchFamily="18" charset="0"/>
              </a:rPr>
              <a:t>Делаем загон для домашних животных</a:t>
            </a:r>
            <a:endParaRPr lang="ru-RU" sz="2000" b="1" dirty="0">
              <a:solidFill>
                <a:schemeClr val="tx1"/>
              </a:solidFill>
              <a:latin typeface="Times New Roman" pitchFamily="18" charset="0"/>
              <a:cs typeface="Times New Roman" pitchFamily="18" charset="0"/>
            </a:endParaRPr>
          </a:p>
        </p:txBody>
      </p:sp>
      <p:sp>
        <p:nvSpPr>
          <p:cNvPr id="3" name="TextBox 2"/>
          <p:cNvSpPr txBox="1"/>
          <p:nvPr/>
        </p:nvSpPr>
        <p:spPr>
          <a:xfrm>
            <a:off x="989045" y="5449078"/>
            <a:ext cx="5335555" cy="40011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ru-RU" sz="2000" b="1" dirty="0" smtClean="0">
                <a:solidFill>
                  <a:schemeClr val="tx1"/>
                </a:solidFill>
                <a:latin typeface="Times New Roman" pitchFamily="18" charset="0"/>
                <a:cs typeface="Times New Roman" pitchFamily="18" charset="0"/>
              </a:rPr>
              <a:t>Лепим пирожки</a:t>
            </a:r>
            <a:endParaRPr lang="ru-RU" sz="2000"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1115342576"/>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1" descr="C:\Users\Анатолий\Desktop\фото кинет\IMG_20170206_094508.jpg"/>
          <p:cNvPicPr>
            <a:picLocks noChangeAspect="1" noChangeArrowheads="1"/>
          </p:cNvPicPr>
          <p:nvPr/>
        </p:nvPicPr>
        <p:blipFill>
          <a:blip r:embed="rId2" cstate="email"/>
          <a:srcRect/>
          <a:stretch>
            <a:fillRect/>
          </a:stretch>
        </p:blipFill>
        <p:spPr bwMode="auto">
          <a:xfrm>
            <a:off x="401151" y="1934158"/>
            <a:ext cx="6055698" cy="3599776"/>
          </a:xfrm>
          <a:prstGeom prst="rect">
            <a:avLst/>
          </a:prstGeom>
          <a:noFill/>
          <a:effectLst>
            <a:softEdge rad="127000"/>
          </a:effectLst>
        </p:spPr>
      </p:pic>
      <p:pic>
        <p:nvPicPr>
          <p:cNvPr id="17410" name="Picture 2" descr="C:\Users\Анатолий\Desktop\фото кинет\IMG_20170206_101303.jpg"/>
          <p:cNvPicPr>
            <a:picLocks noChangeAspect="1" noChangeArrowheads="1"/>
          </p:cNvPicPr>
          <p:nvPr/>
        </p:nvPicPr>
        <p:blipFill>
          <a:blip r:embed="rId3" cstate="email"/>
          <a:srcRect/>
          <a:stretch>
            <a:fillRect/>
          </a:stretch>
        </p:blipFill>
        <p:spPr bwMode="auto">
          <a:xfrm>
            <a:off x="401151" y="6323045"/>
            <a:ext cx="6055698" cy="3582955"/>
          </a:xfrm>
          <a:prstGeom prst="rect">
            <a:avLst/>
          </a:prstGeom>
          <a:noFill/>
          <a:effectLst>
            <a:softEdge rad="127000"/>
          </a:effectLst>
        </p:spPr>
      </p:pic>
      <p:sp>
        <p:nvSpPr>
          <p:cNvPr id="2" name="TextBox 1"/>
          <p:cNvSpPr txBox="1"/>
          <p:nvPr/>
        </p:nvSpPr>
        <p:spPr>
          <a:xfrm>
            <a:off x="765110" y="515616"/>
            <a:ext cx="5401204" cy="46166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ru-RU" sz="2400" b="1" dirty="0" smtClean="0">
                <a:solidFill>
                  <a:schemeClr val="tx1"/>
                </a:solidFill>
                <a:latin typeface="Times New Roman" pitchFamily="18" charset="0"/>
                <a:cs typeface="Times New Roman" pitchFamily="18" charset="0"/>
              </a:rPr>
              <a:t>Формы работы с детьми</a:t>
            </a:r>
            <a:endParaRPr lang="ru-RU" sz="2400" b="1" dirty="0">
              <a:solidFill>
                <a:schemeClr val="tx1"/>
              </a:solidFill>
              <a:latin typeface="Times New Roman" pitchFamily="18" charset="0"/>
              <a:cs typeface="Times New Roman" pitchFamily="18" charset="0"/>
            </a:endParaRPr>
          </a:p>
        </p:txBody>
      </p:sp>
      <p:sp>
        <p:nvSpPr>
          <p:cNvPr id="3" name="TextBox 2"/>
          <p:cNvSpPr txBox="1"/>
          <p:nvPr/>
        </p:nvSpPr>
        <p:spPr>
          <a:xfrm>
            <a:off x="3429001" y="5243804"/>
            <a:ext cx="3027848" cy="40011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ru-RU" sz="2000" dirty="0" smtClean="0">
                <a:solidFill>
                  <a:schemeClr val="tx1"/>
                </a:solidFill>
                <a:latin typeface="Times New Roman" pitchFamily="18" charset="0"/>
                <a:cs typeface="Times New Roman" pitchFamily="18" charset="0"/>
              </a:rPr>
              <a:t>подгрупповая</a:t>
            </a:r>
            <a:endParaRPr lang="ru-RU" sz="2000" dirty="0">
              <a:solidFill>
                <a:schemeClr val="tx1"/>
              </a:solidFill>
              <a:latin typeface="Times New Roman" pitchFamily="18" charset="0"/>
              <a:cs typeface="Times New Roman" pitchFamily="18" charset="0"/>
            </a:endParaRPr>
          </a:p>
        </p:txBody>
      </p:sp>
      <p:sp>
        <p:nvSpPr>
          <p:cNvPr id="5" name="TextBox 4"/>
          <p:cNvSpPr txBox="1"/>
          <p:nvPr/>
        </p:nvSpPr>
        <p:spPr>
          <a:xfrm>
            <a:off x="4198775" y="9494556"/>
            <a:ext cx="2258073" cy="40011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ru-RU" sz="2000" dirty="0" smtClean="0">
                <a:solidFill>
                  <a:schemeClr val="tx1"/>
                </a:solidFill>
                <a:latin typeface="Times New Roman" pitchFamily="18" charset="0"/>
                <a:cs typeface="Times New Roman" pitchFamily="18" charset="0"/>
              </a:rPr>
              <a:t>индивидуальная</a:t>
            </a:r>
            <a:endParaRPr lang="ru-RU" sz="20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723053821"/>
      </p:ext>
    </p:extLst>
  </p:cSld>
  <p:clrMapOvr>
    <a:masterClrMapping/>
  </p:clrMapOvr>
  <mc:AlternateContent xmlns:mc="http://schemas.openxmlformats.org/markup-compatibility/2006">
    <mc:Choice xmlns:p14="http://schemas.microsoft.com/office/powerpoint/2010/main" xmlns=""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323848" y="1008807"/>
            <a:ext cx="6191251" cy="2308324"/>
          </a:xfrm>
          <a:prstGeom prst="rect">
            <a:avLst/>
          </a:prstGeom>
        </p:spPr>
        <p:txBody>
          <a:bodyPr wrap="square">
            <a:spAutoFit/>
          </a:bodyPr>
          <a:lstStyle/>
          <a:p>
            <a:pPr algn="ctr"/>
            <a:r>
              <a:rPr lang="ru-RU" sz="1600" dirty="0" smtClean="0">
                <a:latin typeface="Times New Roman" pitchFamily="18" charset="0"/>
                <a:cs typeface="Times New Roman" pitchFamily="18" charset="0"/>
              </a:rPr>
              <a:t>Таким образом, опыт работы показал, что кинетический песок является тем эффективным средством, который позволяет:</a:t>
            </a:r>
          </a:p>
          <a:p>
            <a:pPr algn="ctr"/>
            <a:r>
              <a:rPr lang="ru-RU" sz="1600" dirty="0" smtClean="0">
                <a:latin typeface="Times New Roman" pitchFamily="18" charset="0"/>
                <a:cs typeface="Times New Roman" pitchFamily="18" charset="0"/>
              </a:rPr>
              <a:t>1) сформировать доверительные, партнерские  отношения;</a:t>
            </a:r>
          </a:p>
          <a:p>
            <a:pPr algn="ctr"/>
            <a:r>
              <a:rPr lang="ru-RU" sz="1600" dirty="0" smtClean="0">
                <a:latin typeface="Times New Roman" pitchFamily="18" charset="0"/>
                <a:cs typeface="Times New Roman" pitchFamily="18" charset="0"/>
              </a:rPr>
              <a:t>2) гармонизировать эмоциональное состояние ребёнка</a:t>
            </a:r>
          </a:p>
          <a:p>
            <a:pPr algn="ctr"/>
            <a:r>
              <a:rPr lang="ru-RU" sz="1600" dirty="0" smtClean="0">
                <a:latin typeface="Times New Roman" pitchFamily="18" charset="0"/>
                <a:cs typeface="Times New Roman" pitchFamily="18" charset="0"/>
              </a:rPr>
              <a:t>3)  дольше сохранять работоспособность ребенка;</a:t>
            </a:r>
          </a:p>
          <a:p>
            <a:pPr algn="ctr"/>
            <a:r>
              <a:rPr lang="ru-RU" sz="1600" dirty="0" smtClean="0">
                <a:latin typeface="Times New Roman" pitchFamily="18" charset="0"/>
                <a:cs typeface="Times New Roman" pitchFamily="18" charset="0"/>
              </a:rPr>
              <a:t>4)  формировать коммуникативные навыки;</a:t>
            </a:r>
          </a:p>
          <a:p>
            <a:pPr algn="ctr"/>
            <a:r>
              <a:rPr lang="ru-RU" sz="1600" dirty="0" smtClean="0">
                <a:latin typeface="Times New Roman" pitchFamily="18" charset="0"/>
                <a:cs typeface="Times New Roman" pitchFamily="18" charset="0"/>
              </a:rPr>
              <a:t>5)  развивать тактильно-кинестетическую чувствительность и мелкую моторику;</a:t>
            </a:r>
          </a:p>
          <a:p>
            <a:pPr algn="ctr"/>
            <a:r>
              <a:rPr lang="ru-RU" sz="1600" dirty="0" smtClean="0">
                <a:latin typeface="Times New Roman" pitchFamily="18" charset="0"/>
                <a:cs typeface="Times New Roman" pitchFamily="18" charset="0"/>
              </a:rPr>
              <a:t>6)  активизировать потенциальные творческие способности ребенка. </a:t>
            </a:r>
            <a:endParaRPr lang="ru-RU" sz="1600" dirty="0">
              <a:effectLst/>
              <a:latin typeface="Times New Roman" pitchFamily="18" charset="0"/>
              <a:ea typeface="Calibri" panose="020F0502020204030204" pitchFamily="34" charset="0"/>
              <a:cs typeface="Times New Roman" pitchFamily="18" charset="0"/>
            </a:endParaRPr>
          </a:p>
        </p:txBody>
      </p:sp>
      <p:sp>
        <p:nvSpPr>
          <p:cNvPr id="7" name="Прямоугольник 6"/>
          <p:cNvSpPr/>
          <p:nvPr/>
        </p:nvSpPr>
        <p:spPr>
          <a:xfrm>
            <a:off x="219073" y="3699200"/>
            <a:ext cx="6400800" cy="1815882"/>
          </a:xfrm>
          <a:prstGeom prst="rect">
            <a:avLst/>
          </a:prstGeom>
        </p:spPr>
        <p:txBody>
          <a:bodyPr wrap="square">
            <a:spAutoFit/>
          </a:bodyPr>
          <a:lstStyle/>
          <a:p>
            <a:pPr indent="450215" algn="ctr"/>
            <a:r>
              <a:rPr lang="ru-RU" sz="1600" dirty="0" smtClean="0">
                <a:latin typeface="Times New Roman" pitchFamily="18" charset="0"/>
                <a:cs typeface="Times New Roman" pitchFamily="18" charset="0"/>
              </a:rPr>
              <a:t>В заключении, следует отметить, что применение игр с кинетическим песком нельзя рассматривать как самостоятельный и </a:t>
            </a:r>
            <a:r>
              <a:rPr lang="ru-RU" sz="1600" dirty="0" err="1" smtClean="0">
                <a:latin typeface="Times New Roman" pitchFamily="18" charset="0"/>
                <a:cs typeface="Times New Roman" pitchFamily="18" charset="0"/>
              </a:rPr>
              <a:t>самодостаточный</a:t>
            </a:r>
            <a:r>
              <a:rPr lang="ru-RU" sz="1600" dirty="0" smtClean="0">
                <a:latin typeface="Times New Roman" pitchFamily="18" charset="0"/>
                <a:cs typeface="Times New Roman" pitchFamily="18" charset="0"/>
              </a:rPr>
              <a:t> метод развития познавательной и эмоциональной сферы дошкольника.. Его использование, скорее всего, выступает в качестве вспомогательного средства, но позволяющего стимулировать ребенка, создавать благоприятный эмоциональный фон.  </a:t>
            </a:r>
          </a:p>
          <a:p>
            <a:pPr indent="450215" algn="ctr">
              <a:spcAft>
                <a:spcPts val="0"/>
              </a:spcAft>
            </a:pP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8" name="Прямоугольник 7"/>
          <p:cNvSpPr/>
          <p:nvPr/>
        </p:nvSpPr>
        <p:spPr>
          <a:xfrm>
            <a:off x="323848" y="5717789"/>
            <a:ext cx="5743576" cy="376834"/>
          </a:xfrm>
          <a:prstGeom prst="rect">
            <a:avLst/>
          </a:prstGeom>
        </p:spPr>
        <p:txBody>
          <a:bodyPr wrap="square">
            <a:spAutoFit/>
          </a:bodyPr>
          <a:lstStyle/>
          <a:p>
            <a:pPr indent="450215" algn="just">
              <a:lnSpc>
                <a:spcPct val="150000"/>
              </a:lnSpc>
              <a:spcAft>
                <a:spcPts val="0"/>
              </a:spcAft>
            </a:pPr>
            <a:r>
              <a:rPr lang="ru-RU" sz="1400" dirty="0" smtClean="0">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5361" name="Picture 1" descr="C:\Users\Анатолий\Desktop\фото кинет\IMG_20170206_093410.jpg"/>
          <p:cNvPicPr>
            <a:picLocks noChangeAspect="1" noChangeArrowheads="1"/>
          </p:cNvPicPr>
          <p:nvPr/>
        </p:nvPicPr>
        <p:blipFill>
          <a:blip r:embed="rId2" cstate="email"/>
          <a:srcRect/>
          <a:stretch>
            <a:fillRect/>
          </a:stretch>
        </p:blipFill>
        <p:spPr bwMode="auto">
          <a:xfrm>
            <a:off x="475862" y="5717789"/>
            <a:ext cx="5990254" cy="4086808"/>
          </a:xfrm>
          <a:prstGeom prst="rect">
            <a:avLst/>
          </a:prstGeom>
          <a:noFill/>
          <a:effectLst>
            <a:softEdge rad="317500"/>
          </a:effectLst>
        </p:spPr>
      </p:pic>
    </p:spTree>
    <p:extLst>
      <p:ext uri="{BB962C8B-B14F-4D97-AF65-F5344CB8AC3E}">
        <p14:creationId xmlns:p14="http://schemas.microsoft.com/office/powerpoint/2010/main" xmlns="" val="4068100989"/>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1"/>
          <p:cNvSpPr>
            <a:spLocks noChangeArrowheads="1"/>
          </p:cNvSpPr>
          <p:nvPr/>
        </p:nvSpPr>
        <p:spPr bwMode="auto">
          <a:xfrm>
            <a:off x="0" y="727786"/>
            <a:ext cx="6858000" cy="295465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Список используемой</a:t>
            </a:r>
            <a:r>
              <a:rPr kumimoji="0" lang="ru-RU" sz="24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литературы</a:t>
            </a:r>
            <a:endPar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tabLst/>
            </a:pPr>
            <a:r>
              <a:rPr lang="ru-RU" dirty="0" smtClean="0">
                <a:latin typeface="Times New Roman" pitchFamily="18" charset="0"/>
                <a:ea typeface="Calibri" pitchFamily="34" charset="0"/>
                <a:cs typeface="Times New Roman" pitchFamily="18" charset="0"/>
              </a:rPr>
              <a:t>1.</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Грабенко Т.М., </a:t>
            </a:r>
            <a:r>
              <a:rPr kumimoji="0" lang="ru-RU"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Зинкевич-Евстигнеева</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Т.Д. Коррекционные, развивающие и адаптирующие игры. - СПб.:  Детство-Пресс, 2004.-64 с.</a:t>
            </a:r>
            <a:endPar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2.Грабенко Т., </a:t>
            </a:r>
            <a:r>
              <a:rPr kumimoji="0" lang="ru-RU"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Зинкевич-Евстигнеева</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Т. Чудеса на песке. Методический практикум по песочной </a:t>
            </a:r>
            <a:r>
              <a:rPr kumimoji="0" lang="ru-RU"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игротерапии</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СПб.: «Златоуст», 1999. — 80 с.</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3.Занятия с детьми 3-7 лет по развитию эмоциональной и познавательной сферы средствами песочной терапии /авт.-сост. М.А. Федосеева.-Волгоград:Учитель,2016.-122с.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83389" y="1212980"/>
            <a:ext cx="6774611" cy="1754326"/>
          </a:xfrm>
          <a:prstGeom prst="rect">
            <a:avLst/>
          </a:prstGeom>
          <a:noFill/>
        </p:spPr>
        <p:txBody>
          <a:bodyPr wrap="square" lIns="91440" tIns="45720" rIns="91440" bIns="45720">
            <a:spAutoFit/>
          </a:bodyPr>
          <a:lstStyle/>
          <a:p>
            <a:pPr algn="ctr"/>
            <a:r>
              <a:rPr lang="ru-RU" sz="5400" b="0" cap="none" spc="0" dirty="0" smtClean="0">
                <a:ln w="0">
                  <a:solidFill>
                    <a:schemeClr val="accent1">
                      <a:lumMod val="50000"/>
                    </a:schemeClr>
                  </a:solidFill>
                </a:ln>
                <a:solidFill>
                  <a:schemeClr val="accent1">
                    <a:lumMod val="50000"/>
                  </a:schemeClr>
                </a:solidFill>
                <a:effectLst>
                  <a:outerShdw blurRad="60007" dist="310007" dir="7680000" sy="30000" kx="1300200" algn="ctr" rotWithShape="0">
                    <a:prstClr val="black">
                      <a:alpha val="32000"/>
                    </a:prstClr>
                  </a:outerShdw>
                </a:effectLst>
              </a:rPr>
              <a:t>Спасибо за внимание</a:t>
            </a:r>
            <a:r>
              <a:rPr lang="ru-RU" sz="5400" b="0" cap="none" spc="0" dirty="0" smtClean="0">
                <a:ln w="0"/>
                <a:solidFill>
                  <a:schemeClr val="accent1">
                    <a:lumMod val="50000"/>
                  </a:schemeClr>
                </a:solidFill>
                <a:effectLst>
                  <a:outerShdw blurRad="60007" dist="310007" dir="7680000" sy="30000" kx="1300200" algn="ctr" rotWithShape="0">
                    <a:prstClr val="black">
                      <a:alpha val="32000"/>
                    </a:prstClr>
                  </a:outerShdw>
                </a:effectLst>
              </a:rPr>
              <a:t>!</a:t>
            </a:r>
            <a:endParaRPr lang="ru-RU" sz="5400" b="0" cap="none" spc="0" dirty="0">
              <a:ln w="0"/>
              <a:solidFill>
                <a:schemeClr val="accent1">
                  <a:lumMod val="50000"/>
                </a:schemeClr>
              </a:solidFill>
              <a:effectLst>
                <a:outerShdw blurRad="60007" dist="310007" dir="7680000" sy="30000" kx="1300200" algn="ctr" rotWithShape="0">
                  <a:prstClr val="black">
                    <a:alpha val="32000"/>
                  </a:prstClr>
                </a:outerShdw>
              </a:effectLst>
            </a:endParaRPr>
          </a:p>
        </p:txBody>
      </p:sp>
      <p:sp>
        <p:nvSpPr>
          <p:cNvPr id="14339" name="AutoShape 3" descr="Картинки по запросу"/>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4341" name="AutoShape 5" descr="Картинки по запросу"/>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4343" name="AutoShape 7" descr="Картинки по запросу"/>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4345" name="AutoShape 9" descr="Картинки по запросу"/>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4347" name="AutoShape 11" descr="Картинки по запросу"/>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4349" name="AutoShape 13" descr="Картинки по запросу"/>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4351" name="AutoShape 15" descr="Картинки по запросу"/>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4353" name="AutoShape 17" descr="Картинки по запросу"/>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4355" name="AutoShape 19" descr="Картинки по запросу"/>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4359" name="Picture 23" descr="Картинки по запросу"/>
          <p:cNvPicPr>
            <a:picLocks noChangeAspect="1" noChangeArrowheads="1"/>
          </p:cNvPicPr>
          <p:nvPr/>
        </p:nvPicPr>
        <p:blipFill>
          <a:blip r:embed="rId2" cstate="email"/>
          <a:srcRect/>
          <a:stretch>
            <a:fillRect/>
          </a:stretch>
        </p:blipFill>
        <p:spPr bwMode="auto">
          <a:xfrm>
            <a:off x="1" y="3415004"/>
            <a:ext cx="7296538" cy="5635689"/>
          </a:xfrm>
          <a:prstGeom prst="rect">
            <a:avLst/>
          </a:prstGeom>
          <a:noFill/>
        </p:spPr>
      </p:pic>
    </p:spTree>
    <p:extLst>
      <p:ext uri="{BB962C8B-B14F-4D97-AF65-F5344CB8AC3E}">
        <p14:creationId xmlns:p14="http://schemas.microsoft.com/office/powerpoint/2010/main" xmlns="" val="2122561181"/>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0629" y="277149"/>
            <a:ext cx="6568751" cy="9094797"/>
          </a:xfrm>
          <a:prstGeom prst="rect">
            <a:avLst/>
          </a:prstGeom>
        </p:spPr>
        <p:txBody>
          <a:bodyPr wrap="square">
            <a:spAutoFit/>
          </a:bodyPr>
          <a:lstStyle/>
          <a:p>
            <a:pPr indent="457200" algn="ctr">
              <a:spcAft>
                <a:spcPts val="1000"/>
              </a:spcAft>
            </a:pPr>
            <a:r>
              <a:rPr lang="ru-RU" sz="1400" dirty="0" smtClean="0">
                <a:latin typeface="Times New Roman" panose="02020603050405020304" pitchFamily="18" charset="0"/>
                <a:ea typeface="Calibri" panose="020F0502020204030204" pitchFamily="34" charset="0"/>
                <a:cs typeface="Times New Roman" panose="02020603050405020304" pitchFamily="18" charset="0"/>
              </a:rPr>
              <a:t>               </a:t>
            </a:r>
            <a:r>
              <a:rPr lang="ru-RU" sz="1400" b="1" dirty="0" smtClean="0">
                <a:latin typeface="Times New Roman" panose="02020603050405020304" pitchFamily="18" charset="0"/>
                <a:ea typeface="Calibri" panose="020F0502020204030204" pitchFamily="34" charset="0"/>
                <a:cs typeface="Times New Roman" panose="02020603050405020304" pitchFamily="18" charset="0"/>
              </a:rPr>
              <a:t> Педагогический опыта по теме: «</a:t>
            </a:r>
            <a:r>
              <a:rPr lang="ru-RU" sz="1400" b="1" dirty="0" smtClean="0">
                <a:latin typeface="Times New Roman" pitchFamily="18" charset="0"/>
                <a:cs typeface="Times New Roman" pitchFamily="18" charset="0"/>
              </a:rPr>
              <a:t>Кинетический песок- как средство развития познавательной и эмоциональной сферы дошкольника</a:t>
            </a:r>
            <a:r>
              <a:rPr lang="ru-RU" sz="1400" b="1" dirty="0" smtClean="0">
                <a:latin typeface="Times New Roman" panose="02020603050405020304" pitchFamily="18" charset="0"/>
                <a:ea typeface="Calibri" panose="020F0502020204030204" pitchFamily="34" charset="0"/>
                <a:cs typeface="Times New Roman" panose="02020603050405020304" pitchFamily="18" charset="0"/>
              </a:rPr>
              <a:t>»</a:t>
            </a:r>
          </a:p>
          <a:p>
            <a:pPr indent="457200" algn="just">
              <a:spcAft>
                <a:spcPts val="1000"/>
              </a:spcAft>
            </a:pPr>
            <a:r>
              <a:rPr lang="ru-RU" sz="1400" dirty="0" smtClean="0">
                <a:latin typeface="Times New Roman" panose="02020603050405020304" pitchFamily="18" charset="0"/>
                <a:ea typeface="Calibri" panose="020F0502020204030204" pitchFamily="34" charset="0"/>
                <a:cs typeface="Times New Roman" panose="02020603050405020304" pitchFamily="18" charset="0"/>
              </a:rPr>
              <a:t>Срок работы по данному направлению 6 месяцев.</a:t>
            </a:r>
          </a:p>
          <a:p>
            <a:pPr indent="457200" algn="just">
              <a:spcAft>
                <a:spcPts val="1000"/>
              </a:spcAft>
            </a:pPr>
            <a:r>
              <a:rPr lang="ru-RU" sz="1400" dirty="0" smtClean="0">
                <a:latin typeface="Times New Roman" panose="02020603050405020304" pitchFamily="18" charset="0"/>
                <a:ea typeface="Calibri" panose="020F0502020204030204" pitchFamily="34" charset="0"/>
                <a:cs typeface="Times New Roman" panose="02020603050405020304" pitchFamily="18" charset="0"/>
              </a:rPr>
              <a:t>   Опыт </a:t>
            </a:r>
            <a:r>
              <a:rPr lang="ru-RU" sz="1400" dirty="0">
                <a:latin typeface="Times New Roman" panose="02020603050405020304" pitchFamily="18" charset="0"/>
                <a:ea typeface="Calibri" panose="020F0502020204030204" pitchFamily="34" charset="0"/>
                <a:cs typeface="Times New Roman" panose="02020603050405020304" pitchFamily="18" charset="0"/>
              </a:rPr>
              <a:t>моей работы называется: </a:t>
            </a:r>
            <a:r>
              <a:rPr lang="ru-RU" sz="1400" dirty="0" smtClean="0">
                <a:latin typeface="Times New Roman" panose="02020603050405020304" pitchFamily="18" charset="0"/>
                <a:ea typeface="Calibri" panose="020F0502020204030204" pitchFamily="34" charset="0"/>
                <a:cs typeface="Times New Roman" panose="02020603050405020304" pitchFamily="18" charset="0"/>
              </a:rPr>
              <a:t>«</a:t>
            </a:r>
            <a:r>
              <a:rPr lang="ru-RU" sz="1400" b="1" dirty="0" smtClean="0">
                <a:latin typeface="Times New Roman" pitchFamily="18" charset="0"/>
                <a:cs typeface="Times New Roman" pitchFamily="18" charset="0"/>
              </a:rPr>
              <a:t>Кинетический песок как средство развития познавательной и эмоциональной сферы дошкольника</a:t>
            </a:r>
            <a:r>
              <a:rPr lang="ru-RU" sz="1400" dirty="0" smtClean="0">
                <a:latin typeface="Times New Roman" panose="02020603050405020304" pitchFamily="18" charset="0"/>
                <a:ea typeface="Calibri" panose="020F0502020204030204" pitchFamily="34" charset="0"/>
                <a:cs typeface="Times New Roman" panose="02020603050405020304" pitchFamily="18" charset="0"/>
              </a:rPr>
              <a:t>».                                   </a:t>
            </a:r>
          </a:p>
          <a:p>
            <a:pPr indent="457200" algn="just"/>
            <a:r>
              <a:rPr lang="ru-RU" sz="1400" dirty="0" smtClean="0">
                <a:latin typeface="Times New Roman" pitchFamily="18" charset="0"/>
                <a:cs typeface="Times New Roman" pitchFamily="18" charset="0"/>
              </a:rPr>
              <a:t>Развитие познавательной активности у детей дошкольного возраста особенно актуально на современном этапе, так как именно познавательная активность развивает детскую любознательность, пытливость ума и формирует на их основе  устойчивые познавательные интересы через исследовательскую деятельность. Ежедневно дети  познают всё новые и новые предметы, стремятся назвать не только их названия, но и черты сходства, задумываются над простейшими причинами наблюдаемых явлений. Поддерживая  детский интерес, нужно вести их от знакомства с природой  к её пониманию. Когда ребёнок сам действует с объектами, он лучше  познаёт окружающий  мир, поэтому приоритет в работе с детьми лучше отдавать практическим  методам обучения:  экспериментам, проектам, опытам.                                                                                                   </a:t>
            </a:r>
          </a:p>
          <a:p>
            <a:pPr indent="457200" algn="just"/>
            <a:r>
              <a:rPr lang="ru-RU" sz="1400" dirty="0" smtClean="0">
                <a:latin typeface="Times New Roman" pitchFamily="18" charset="0"/>
                <a:cs typeface="Times New Roman" pitchFamily="18" charset="0"/>
              </a:rPr>
              <a:t>Обучение детей дошкольного возраста наиболее продуктивно, если оно идёт в контексте с практической и игровой деятельностью.                                  Также  в процессе развития происходят изменения в эмоциональной  сфере ребёнка. Меняются его взгляды на мир и отношения с окружающими. Способность  ребёнка  сознавать и контролировать свои эмоции возрастает. Но сама по себе эмоциональная сфера  качественно не развивается, её необходимо развивать.                                                                                  </a:t>
            </a:r>
          </a:p>
          <a:p>
            <a:pPr indent="457200" algn="just"/>
            <a:r>
              <a:rPr lang="ru-RU" sz="1400" dirty="0" smtClean="0">
                <a:latin typeface="Times New Roman" pitchFamily="18" charset="0"/>
                <a:cs typeface="Times New Roman" pitchFamily="18" charset="0"/>
              </a:rPr>
              <a:t>Нельзя забывать о роли общения в формировании  личности детей. Именно ранние формы общения во многом определяют дальнейшее их  развитие и влияние на личность человека, на его отношение к окружающим людям, к себе, к миру. Практически в каждой группе любого детского сада находятся дети, которых называют «трудные». К ним относятся агрессивные, </a:t>
            </a:r>
            <a:r>
              <a:rPr lang="ru-RU" sz="1400" dirty="0" err="1" smtClean="0">
                <a:latin typeface="Times New Roman" pitchFamily="18" charset="0"/>
                <a:cs typeface="Times New Roman" pitchFamily="18" charset="0"/>
              </a:rPr>
              <a:t>гиперактивные</a:t>
            </a:r>
            <a:r>
              <a:rPr lang="ru-RU" sz="1400" dirty="0" smtClean="0">
                <a:latin typeface="Times New Roman" pitchFamily="18" charset="0"/>
                <a:cs typeface="Times New Roman" pitchFamily="18" charset="0"/>
              </a:rPr>
              <a:t>, тревожные и замкнутые. Работая с такими детьми, педагогу необходимо  приложить массу усилий и изобретательности для того, чтобы заинтересовать и организовать их.                                                                   Работа с песком- одна из форм естественной деятельности ребёнка. Именно поэтому она может быть использована в развивающих и обучающих занятиях. В процессе игры с песком ребёнок имеет возможность выразить свои самые глубокие эмоциональные переживания. Песочница обладает психотерапевтическим эффектом, помогая ребёнку избавиться от застенчивости, конфликтности в общении и многих других проблем. </a:t>
            </a:r>
          </a:p>
          <a:p>
            <a:pPr indent="457200" algn="just"/>
            <a:r>
              <a:rPr lang="ru-RU" sz="1400" dirty="0" smtClean="0">
                <a:latin typeface="Times New Roman" pitchFamily="18" charset="0"/>
                <a:cs typeface="Times New Roman" pitchFamily="18" charset="0"/>
              </a:rPr>
              <a:t>Песочная терапия- это прежде всего возможность самовыражения. Терапевтический эффект игры с песком впервые был замечен швейцарским психологом и философом Карлом Густавом Юнгом. </a:t>
            </a:r>
            <a:endParaRPr lang="ru-RU" sz="1400" dirty="0">
              <a:latin typeface="Times New Roman" pitchFamily="18" charset="0"/>
              <a:cs typeface="Times New Roman" pitchFamily="18" charset="0"/>
            </a:endParaRPr>
          </a:p>
          <a:p>
            <a:pPr indent="457200" algn="just"/>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50168921"/>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0629" y="790482"/>
            <a:ext cx="6555921" cy="8063746"/>
          </a:xfrm>
          <a:prstGeom prst="rect">
            <a:avLst/>
          </a:prstGeom>
        </p:spPr>
        <p:txBody>
          <a:bodyPr wrap="square">
            <a:spAutoFit/>
          </a:bodyPr>
          <a:lstStyle/>
          <a:p>
            <a:pPr indent="457200" algn="just"/>
            <a:r>
              <a:rPr lang="ru-RU" sz="1400" dirty="0" smtClean="0">
                <a:latin typeface="Times New Roman" pitchFamily="18" charset="0"/>
                <a:cs typeface="Times New Roman" pitchFamily="18" charset="0"/>
              </a:rPr>
              <a:t> Казалось бы, всё очень просто – ребенок строит что-то из песка, без сожаления разрушает созданные им самим творения, и снова строит …Многократно проживая эту тайну, малыш достигает состояния равновесия, уходят тревога и страх. Еще одно важнейшее психотерапевтическое свойство песка - возможность изменения сюжета, событий, взаимоотношений. Поскольку игра происходит в контексте сказочного мира, ребенку предоставляется возможность изменения дискомфортной для него ситуации. Он учится самостоятельно преодолевать </a:t>
            </a:r>
            <a:r>
              <a:rPr lang="ru-RU" sz="1400" dirty="0" err="1" smtClean="0">
                <a:latin typeface="Times New Roman" pitchFamily="18" charset="0"/>
                <a:cs typeface="Times New Roman" pitchFamily="18" charset="0"/>
              </a:rPr>
              <a:t>трудности.С</a:t>
            </a:r>
            <a:r>
              <a:rPr lang="ru-RU" sz="1400" dirty="0" smtClean="0">
                <a:latin typeface="Times New Roman" pitchFamily="18" charset="0"/>
                <a:cs typeface="Times New Roman" pitchFamily="18" charset="0"/>
              </a:rPr>
              <a:t> одной стороны, существенно повышается мотивация ребенка к занятиям. С другой стороны, более интенсивно и гармонично происходит развитие познавательных процессов. А если учесть, что песок обладает замечательным свойством </a:t>
            </a:r>
            <a:r>
              <a:rPr lang="ru-RU" sz="1400" i="1" dirty="0" smtClean="0">
                <a:latin typeface="Times New Roman" pitchFamily="18" charset="0"/>
                <a:cs typeface="Times New Roman" pitchFamily="18" charset="0"/>
              </a:rPr>
              <a:t>«заземлять»</a:t>
            </a:r>
            <a:r>
              <a:rPr lang="ru-RU" sz="1400" dirty="0" smtClean="0">
                <a:latin typeface="Times New Roman" pitchFamily="18" charset="0"/>
                <a:cs typeface="Times New Roman" pitchFamily="18" charset="0"/>
              </a:rPr>
              <a:t> негативную психическую энергию, то в процессе образовательной работы происходит и гармонизация </a:t>
            </a:r>
            <a:r>
              <a:rPr lang="ru-RU" sz="1400" dirty="0" err="1" smtClean="0">
                <a:latin typeface="Times New Roman" pitchFamily="18" charset="0"/>
                <a:cs typeface="Times New Roman" pitchFamily="18" charset="0"/>
              </a:rPr>
              <a:t>психоэмоционального</a:t>
            </a:r>
            <a:r>
              <a:rPr lang="ru-RU" sz="1400" dirty="0" smtClean="0">
                <a:latin typeface="Times New Roman" pitchFamily="18" charset="0"/>
                <a:cs typeface="Times New Roman" pitchFamily="18" charset="0"/>
              </a:rPr>
              <a:t> состояния ребенка.</a:t>
            </a:r>
            <a:endParaRPr lang="en-US" sz="1400" dirty="0" smtClean="0">
              <a:latin typeface="Times New Roman" pitchFamily="18" charset="0"/>
              <a:cs typeface="Times New Roman" pitchFamily="18" charset="0"/>
            </a:endParaRPr>
          </a:p>
          <a:p>
            <a:pPr indent="457200" algn="just"/>
            <a:r>
              <a:rPr lang="ru-RU" sz="1400" dirty="0" smtClean="0">
                <a:latin typeface="Times New Roman" pitchFamily="18" charset="0"/>
                <a:cs typeface="Times New Roman" pitchFamily="18" charset="0"/>
              </a:rPr>
              <a:t> В своей работе с детьми я предпочла работу  с кинетическим песком.</a:t>
            </a:r>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Дети любят играть с песком и лепить из пластилина. Кинетический песок удачно объединяет в себе свойства этих двух материалов и является универсальной игрушкой для детского творчества. Кинетический песок на 98% состоит из обычного кварцевого песка и на 2% - из силиконового полимера. На первый взгляд он напоминает влажный морской песок, но как только берёшь его в руки — проявляются его необычные свойства. Полимерные материалы и кварц обеспечивают необходимую для лепки вязкость, он пластичен – с одной стороны, с другой – "текуч". До него дотрагиваешься, песок  "движется", "оживает",  течет сквозь пальцы и в тоже время остается сухим. Он рыхлый, но из него можно строить разнообразные фигуры, приятен на ощупь, не оставляет следов на руках.   Может использоваться как расслабляющее средство. С кинетическим песком можно работать на любой поверхности.  Просыпанный на пол материал не разлетается на отдельные частицы, а сохраняется в виде компактной массы, которую легко собрать и использовать повторно. Песок абсолютно безвреден, обладает антибактериальными свойствами не содержит токсичных веществ и не вызывает аллергии, поэтому может использоваться в работе с самыми маленькими детьми, как дома, так и в условиях детского  сада.</a:t>
            </a:r>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Кинетический песок – сказочный материал для работы с ребенком.</a:t>
            </a:r>
            <a:endParaRPr lang="en-US" sz="1400" dirty="0" smtClean="0">
              <a:latin typeface="Times New Roman" pitchFamily="18" charset="0"/>
              <a:cs typeface="Times New Roman" pitchFamily="18" charset="0"/>
            </a:endParaRPr>
          </a:p>
          <a:p>
            <a:pPr indent="457200" algn="just"/>
            <a:r>
              <a:rPr lang="ru-RU" sz="1400" dirty="0" smtClean="0">
                <a:latin typeface="Times New Roman" pitchFamily="18" charset="0"/>
                <a:cs typeface="Times New Roman" pitchFamily="18" charset="0"/>
              </a:rPr>
              <a:t> Для работы  я остановила свой выбор на космическом песке. Было приобретено 3комплекта цветного песка, по 1 кг в каждом.  Для каждого комплекта песка имеется надувная песочница. Количество песка, используемого во время игр и занятий, зависит от формы проведения (индивидуально или фронтально), а также от направления работы. </a:t>
            </a:r>
            <a:endParaRPr lang="ru-RU" sz="1400" dirty="0">
              <a:latin typeface="Times New Roman" pitchFamily="18" charset="0"/>
              <a:cs typeface="Times New Roman" pitchFamily="18" charset="0"/>
            </a:endParaRPr>
          </a:p>
        </p:txBody>
      </p:sp>
    </p:spTree>
    <p:extLst>
      <p:ext uri="{BB962C8B-B14F-4D97-AF65-F5344CB8AC3E}">
        <p14:creationId xmlns:p14="http://schemas.microsoft.com/office/powerpoint/2010/main" xmlns="" val="357305147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49290" y="261255"/>
            <a:ext cx="6708710" cy="8494633"/>
          </a:xfrm>
          <a:prstGeom prst="rect">
            <a:avLst/>
          </a:prstGeom>
        </p:spPr>
        <p:txBody>
          <a:bodyPr wrap="square">
            <a:spAutoFit/>
          </a:bodyPr>
          <a:lstStyle/>
          <a:p>
            <a:pPr indent="457200" algn="just"/>
            <a:r>
              <a:rPr lang="ru-RU" sz="1400" dirty="0" smtClean="0">
                <a:latin typeface="Times New Roman" pitchFamily="18" charset="0"/>
                <a:cs typeface="Times New Roman" pitchFamily="18" charset="0"/>
              </a:rPr>
              <a:t>Для организации игр с песком необходимы пластиковые формочки разнообразной величины и тематики, формочки для теста, стеки либо деревянные шпатели, большой набор миниатюрных предметов и игрушек, в совокупности символизирующих окружающий  мир и отражающих работу по лексическим </a:t>
            </a:r>
            <a:r>
              <a:rPr lang="ru-RU" sz="1400" dirty="0" err="1" smtClean="0">
                <a:latin typeface="Times New Roman" pitchFamily="18" charset="0"/>
                <a:cs typeface="Times New Roman" pitchFamily="18" charset="0"/>
              </a:rPr>
              <a:t>темам.В</a:t>
            </a:r>
            <a:r>
              <a:rPr lang="ru-RU" sz="1400" dirty="0" smtClean="0">
                <a:latin typeface="Times New Roman" pitchFamily="18" charset="0"/>
                <a:cs typeface="Times New Roman" pitchFamily="18" charset="0"/>
              </a:rPr>
              <a:t> классической песочной терапии существует следующая классификация предметов, используемых в процессе работы с песком:</a:t>
            </a:r>
          </a:p>
          <a:p>
            <a:pPr indent="457200" algn="just"/>
            <a:r>
              <a:rPr lang="ru-RU" sz="1400" dirty="0" smtClean="0">
                <a:latin typeface="Times New Roman" pitchFamily="18" charset="0"/>
                <a:cs typeface="Times New Roman" pitchFamily="18" charset="0"/>
              </a:rPr>
              <a:t>-человеческие персонажи;</a:t>
            </a:r>
          </a:p>
          <a:p>
            <a:pPr indent="457200" algn="just"/>
            <a:r>
              <a:rPr lang="ru-RU" sz="1400" dirty="0" smtClean="0">
                <a:latin typeface="Times New Roman" pitchFamily="18" charset="0"/>
                <a:cs typeface="Times New Roman" pitchFamily="18" charset="0"/>
              </a:rPr>
              <a:t>-здания: дома, школы, церкви, замки;</a:t>
            </a:r>
          </a:p>
          <a:p>
            <a:pPr indent="457200" algn="just"/>
            <a:r>
              <a:rPr lang="ru-RU" sz="1400" dirty="0" smtClean="0">
                <a:latin typeface="Times New Roman" pitchFamily="18" charset="0"/>
                <a:cs typeface="Times New Roman" pitchFamily="18" charset="0"/>
              </a:rPr>
              <a:t>-животные: домашние, дикие, доисторические, морские и пр.;</a:t>
            </a:r>
          </a:p>
          <a:p>
            <a:pPr indent="457200" algn="just"/>
            <a:r>
              <a:rPr lang="ru-RU" sz="1400" dirty="0" smtClean="0">
                <a:latin typeface="Times New Roman" pitchFamily="18" charset="0"/>
                <a:cs typeface="Times New Roman" pitchFamily="18" charset="0"/>
              </a:rPr>
              <a:t>-машины: сухопутные, водные, космические, боевые;</a:t>
            </a:r>
          </a:p>
          <a:p>
            <a:pPr indent="457200" algn="just"/>
            <a:r>
              <a:rPr lang="ru-RU" sz="1400" dirty="0" smtClean="0">
                <a:latin typeface="Times New Roman" pitchFamily="18" charset="0"/>
                <a:cs typeface="Times New Roman" pitchFamily="18" charset="0"/>
              </a:rPr>
              <a:t>-растения: деревья, кусты, цветы, овощи и пр.;</a:t>
            </a:r>
          </a:p>
          <a:p>
            <a:pPr indent="457200" algn="just"/>
            <a:r>
              <a:rPr lang="ru-RU" sz="1400" dirty="0" smtClean="0">
                <a:latin typeface="Times New Roman" pitchFamily="18" charset="0"/>
                <a:cs typeface="Times New Roman" pitchFamily="18" charset="0"/>
              </a:rPr>
              <a:t>-постройки: мосты, ограды, ворота, порталы, загоны для скота;</a:t>
            </a:r>
          </a:p>
          <a:p>
            <a:pPr indent="457200" algn="just"/>
            <a:r>
              <a:rPr lang="ru-RU" sz="1400" dirty="0" smtClean="0">
                <a:latin typeface="Times New Roman" pitchFamily="18" charset="0"/>
                <a:cs typeface="Times New Roman" pitchFamily="18" charset="0"/>
              </a:rPr>
              <a:t>-естественные предметы: ракушки, ниточки, камни, яйца и пр.;</a:t>
            </a:r>
          </a:p>
          <a:p>
            <a:pPr indent="457200" algn="just"/>
            <a:r>
              <a:rPr lang="ru-RU" sz="1400" dirty="0" smtClean="0">
                <a:latin typeface="Times New Roman" pitchFamily="18" charset="0"/>
                <a:cs typeface="Times New Roman" pitchFamily="18" charset="0"/>
              </a:rPr>
              <a:t>-символические предметы: источники для загадывания желаний, ящики с сокровищами, драгоценности и др.;</a:t>
            </a:r>
          </a:p>
          <a:p>
            <a:pPr indent="457200" algn="just"/>
            <a:r>
              <a:rPr lang="ru-RU" sz="1400" dirty="0" smtClean="0">
                <a:latin typeface="Times New Roman" pitchFamily="18" charset="0"/>
                <a:cs typeface="Times New Roman" pitchFamily="18" charset="0"/>
              </a:rPr>
              <a:t>-сказочные герои: злые и добрые;</a:t>
            </a:r>
          </a:p>
          <a:p>
            <a:pPr indent="457200" algn="just"/>
            <a:r>
              <a:rPr lang="ru-RU" sz="1400" dirty="0" smtClean="0">
                <a:latin typeface="Times New Roman" pitchFamily="18" charset="0"/>
                <a:cs typeface="Times New Roman" pitchFamily="18" charset="0"/>
              </a:rPr>
              <a:t>-пластиковые или деревянные буквы и цифры, различные геометрические фигуры (круги, треугольники, прямоугольники, пирамиды и др.) </a:t>
            </a:r>
          </a:p>
          <a:p>
            <a:pPr indent="457200" algn="just"/>
            <a:r>
              <a:rPr lang="ru-RU" sz="1400" dirty="0" smtClean="0">
                <a:latin typeface="Times New Roman" pitchFamily="18" charset="0"/>
                <a:cs typeface="Times New Roman" pitchFamily="18" charset="0"/>
              </a:rPr>
              <a:t>Набор игрового оборудования хранится в пластиковых контейнерах и располагается на полках. Коллекция постоянно пополняется, периодически обрабатывается.  Для усиления воздействия песочной терапии в процессе игр и упражнений используем музыкальные произведения, например: релаксационную и классическую  музыку, рекомендованную для детей дошкольного возраста.</a:t>
            </a:r>
          </a:p>
          <a:p>
            <a:pPr indent="457200" algn="just"/>
            <a:r>
              <a:rPr lang="ru-RU" sz="1400" dirty="0" smtClean="0">
                <a:latin typeface="Times New Roman" pitchFamily="18" charset="0"/>
                <a:cs typeface="Times New Roman" pitchFamily="18" charset="0"/>
              </a:rPr>
              <a:t>Подбор материала  для игр не оказался  обременительным, т.к. каждый ребёнок с большим желанием старался поделиться фигурками  из  киндер -  сюрпризов, деталями конструкторов, ракушками, камушками и т.д.  Если  все же для занятий не хватает каких-либо фигурок-образов, можно использовать </a:t>
            </a:r>
            <a:r>
              <a:rPr lang="ru-RU" sz="1400" dirty="0" err="1" smtClean="0">
                <a:latin typeface="Times New Roman" pitchFamily="18" charset="0"/>
                <a:cs typeface="Times New Roman" pitchFamily="18" charset="0"/>
              </a:rPr>
              <a:t>заламинированные</a:t>
            </a:r>
            <a:r>
              <a:rPr lang="ru-RU" sz="1400" dirty="0" smtClean="0">
                <a:latin typeface="Times New Roman" pitchFamily="18" charset="0"/>
                <a:cs typeface="Times New Roman" pitchFamily="18" charset="0"/>
              </a:rPr>
              <a:t> картинки. </a:t>
            </a:r>
          </a:p>
          <a:p>
            <a:pPr indent="457200" algn="just"/>
            <a:r>
              <a:rPr lang="ru-RU" sz="1400" dirty="0" smtClean="0">
                <a:latin typeface="Times New Roman" pitchFamily="18" charset="0"/>
                <a:cs typeface="Times New Roman" pitchFamily="18" charset="0"/>
              </a:rPr>
              <a:t>Теперь у нас есть все, чтобы отправиться вместе с детьми в увлекательное путешествие по стране Песочных Игр.</a:t>
            </a:r>
          </a:p>
          <a:p>
            <a:pPr indent="457200" algn="ctr"/>
            <a:r>
              <a:rPr lang="ru-RU" sz="1400" dirty="0" smtClean="0">
                <a:latin typeface="Times New Roman" pitchFamily="18" charset="0"/>
                <a:cs typeface="Times New Roman" pitchFamily="18" charset="0"/>
              </a:rPr>
              <a:t>В своей работе я стараюсь использовать различные </a:t>
            </a:r>
            <a:r>
              <a:rPr lang="ru-RU" sz="1400" b="1" dirty="0" smtClean="0">
                <a:latin typeface="Times New Roman" pitchFamily="18" charset="0"/>
                <a:cs typeface="Times New Roman" pitchFamily="18" charset="0"/>
              </a:rPr>
              <a:t>формы и методы</a:t>
            </a:r>
            <a:r>
              <a:rPr lang="ru-RU" sz="1400" dirty="0" smtClean="0">
                <a:latin typeface="Times New Roman" pitchFamily="18" charset="0"/>
                <a:cs typeface="Times New Roman" pitchFamily="18" charset="0"/>
              </a:rPr>
              <a:t> песочной терапии на основании следующих </a:t>
            </a:r>
            <a:r>
              <a:rPr lang="ru-RU" sz="1400" b="1" dirty="0" smtClean="0">
                <a:latin typeface="Times New Roman" pitchFamily="18" charset="0"/>
                <a:cs typeface="Times New Roman" pitchFamily="18" charset="0"/>
              </a:rPr>
              <a:t>принципов воспитания и обучения:                                                                                                                       </a:t>
            </a:r>
            <a:r>
              <a:rPr lang="ru-RU" sz="1400" dirty="0" smtClean="0">
                <a:latin typeface="Times New Roman" pitchFamily="18" charset="0"/>
                <a:cs typeface="Times New Roman" pitchFamily="18" charset="0"/>
              </a:rPr>
              <a:t>-создание стимулирующей среды, в которой ребёнок чувствует себя комфортно и защищено и может проявить творческую активность;                 </a:t>
            </a:r>
          </a:p>
          <a:p>
            <a:pPr indent="457200" algn="ctr"/>
            <a:r>
              <a:rPr lang="ru-RU" sz="1400" dirty="0" smtClean="0">
                <a:latin typeface="Times New Roman" pitchFamily="18" charset="0"/>
                <a:cs typeface="Times New Roman" pitchFamily="18" charset="0"/>
              </a:rPr>
              <a:t> -спонтанность проявлений ребёнка во время игр с песком;                                            </a:t>
            </a:r>
          </a:p>
          <a:p>
            <a:pPr indent="457200" algn="ctr"/>
            <a:r>
              <a:rPr lang="ru-RU" sz="1400" dirty="0" smtClean="0">
                <a:latin typeface="Times New Roman" pitchFamily="18" charset="0"/>
                <a:cs typeface="Times New Roman" pitchFamily="18" charset="0"/>
              </a:rPr>
              <a:t>-исключение негативной оценки действий и результатов ребёнка;                               </a:t>
            </a:r>
          </a:p>
          <a:p>
            <a:pPr indent="457200" algn="ctr"/>
            <a:r>
              <a:rPr lang="ru-RU" sz="1400" dirty="0" smtClean="0">
                <a:latin typeface="Times New Roman" pitchFamily="18" charset="0"/>
                <a:cs typeface="Times New Roman" pitchFamily="18" charset="0"/>
              </a:rPr>
              <a:t>-максимальное поощрение фантазии и творческого подхода;                                       </a:t>
            </a:r>
          </a:p>
          <a:p>
            <a:pPr indent="457200" algn="ctr"/>
            <a:r>
              <a:rPr lang="ru-RU" sz="1400" dirty="0" smtClean="0">
                <a:latin typeface="Times New Roman" pitchFamily="18" charset="0"/>
                <a:cs typeface="Times New Roman" pitchFamily="18" charset="0"/>
              </a:rPr>
              <a:t> -проигрывание ситуаций вместе с героями сказочных сюжетов;                                  -доброжелательное отношение к детям.                                                                     </a:t>
            </a:r>
            <a:endParaRPr lang="ru-RU" sz="1400" dirty="0">
              <a:effectLst/>
              <a:latin typeface="Times New Roman" pitchFamily="18" charset="0"/>
              <a:ea typeface="Calibri" panose="020F0502020204030204" pitchFamily="34" charset="0"/>
              <a:cs typeface="Times New Roman" pitchFamily="18" charset="0"/>
            </a:endParaRPr>
          </a:p>
        </p:txBody>
      </p:sp>
    </p:spTree>
    <p:extLst>
      <p:ext uri="{BB962C8B-B14F-4D97-AF65-F5344CB8AC3E}">
        <p14:creationId xmlns:p14="http://schemas.microsoft.com/office/powerpoint/2010/main" xmlns="" val="3148178919"/>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6883" y="310099"/>
            <a:ext cx="6192253" cy="9571851"/>
          </a:xfrm>
          <a:prstGeom prst="rect">
            <a:avLst/>
          </a:prstGeom>
        </p:spPr>
        <p:txBody>
          <a:bodyPr wrap="square">
            <a:spAutoFit/>
          </a:bodyPr>
          <a:lstStyle/>
          <a:p>
            <a:pPr indent="457200" algn="just"/>
            <a:r>
              <a:rPr lang="ru-RU" sz="1400" dirty="0" smtClean="0">
                <a:latin typeface="Times New Roman" pitchFamily="18" charset="0"/>
                <a:cs typeface="Times New Roman" pitchFamily="18" charset="0"/>
              </a:rPr>
              <a:t>Система занятий с кинетическим песком сочетает в себе </a:t>
            </a:r>
            <a:r>
              <a:rPr lang="ru-RU" sz="1400" b="1" dirty="0" smtClean="0">
                <a:latin typeface="Times New Roman" pitchFamily="18" charset="0"/>
                <a:cs typeface="Times New Roman" pitchFamily="18" charset="0"/>
              </a:rPr>
              <a:t>несколько методов</a:t>
            </a:r>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воздействия:</a:t>
            </a:r>
            <a:r>
              <a:rPr lang="ru-RU" sz="1400" dirty="0" smtClean="0">
                <a:latin typeface="Times New Roman" pitchFamily="18" charset="0"/>
                <a:cs typeface="Times New Roman" pitchFamily="18" charset="0"/>
              </a:rPr>
              <a:t> песочная терапия – способствует самовыражению, даёт средства для разрешения </a:t>
            </a:r>
            <a:r>
              <a:rPr lang="ru-RU" sz="1400" dirty="0" err="1" smtClean="0">
                <a:latin typeface="Times New Roman" pitchFamily="18" charset="0"/>
                <a:cs typeface="Times New Roman" pitchFamily="18" charset="0"/>
              </a:rPr>
              <a:t>кофликтов</a:t>
            </a:r>
            <a:r>
              <a:rPr lang="ru-RU" sz="1400" dirty="0" smtClean="0">
                <a:latin typeface="Times New Roman" pitchFamily="18" charset="0"/>
                <a:cs typeface="Times New Roman" pitchFamily="18" charset="0"/>
              </a:rPr>
              <a:t> и передачи чувств; </a:t>
            </a:r>
            <a:r>
              <a:rPr lang="ru-RU" sz="1400" dirty="0" err="1" smtClean="0">
                <a:latin typeface="Times New Roman" pitchFamily="18" charset="0"/>
                <a:cs typeface="Times New Roman" pitchFamily="18" charset="0"/>
              </a:rPr>
              <a:t>сказкотерапия</a:t>
            </a:r>
            <a:r>
              <a:rPr lang="ru-RU" sz="1400" dirty="0" smtClean="0">
                <a:latin typeface="Times New Roman" pitchFamily="18" charset="0"/>
                <a:cs typeface="Times New Roman" pitchFamily="18" charset="0"/>
              </a:rPr>
              <a:t> –сказки в увлекательной форме и доступными словами показывают детям окружающий мир ,поступки людей, выбирают критерии нравственных ценностей, помогают ребёнку ощутить себя творцом и создателем; </a:t>
            </a:r>
            <a:r>
              <a:rPr lang="ru-RU" sz="1400" dirty="0" err="1" smtClean="0">
                <a:latin typeface="Times New Roman" pitchFamily="18" charset="0"/>
                <a:cs typeface="Times New Roman" pitchFamily="18" charset="0"/>
              </a:rPr>
              <a:t>игротерапия</a:t>
            </a:r>
            <a:r>
              <a:rPr lang="ru-RU" sz="1400" dirty="0" smtClean="0">
                <a:latin typeface="Times New Roman" pitchFamily="18" charset="0"/>
                <a:cs typeface="Times New Roman" pitchFamily="18" charset="0"/>
              </a:rPr>
              <a:t>- является частью целого комплекса различных воздействий на ребёнка.                                                                                                        </a:t>
            </a:r>
          </a:p>
          <a:p>
            <a:pPr indent="457200" algn="just"/>
            <a:r>
              <a:rPr lang="ru-RU" sz="1400" dirty="0" smtClean="0">
                <a:latin typeface="Times New Roman" pitchFamily="18" charset="0"/>
                <a:cs typeface="Times New Roman" pitchFamily="18" charset="0"/>
              </a:rPr>
              <a:t>Создание композиций из кинетического песка  предполагает различные </a:t>
            </a:r>
            <a:r>
              <a:rPr lang="ru-RU" sz="1400" b="1" dirty="0" smtClean="0">
                <a:latin typeface="Times New Roman" pitchFamily="18" charset="0"/>
                <a:cs typeface="Times New Roman" pitchFamily="18" charset="0"/>
              </a:rPr>
              <a:t>способы познания:                                                                                                              </a:t>
            </a:r>
            <a:r>
              <a:rPr lang="ru-RU" sz="1400" dirty="0" smtClean="0">
                <a:latin typeface="Times New Roman" pitchFamily="18" charset="0"/>
                <a:cs typeface="Times New Roman" pitchFamily="18" charset="0"/>
              </a:rPr>
              <a:t>1)сравнение по контрасту и подобию (холодный-тёплый, гладкий- шершавый); 2)исследовательская деятельность: потрогать ,надавить, растереть, рассыпать песок;  3)рассуждение ;  4) обобщение и описание.                            </a:t>
            </a:r>
          </a:p>
          <a:p>
            <a:pPr indent="457200" algn="just"/>
            <a:r>
              <a:rPr lang="ru-RU" sz="1400" b="1" dirty="0" smtClean="0">
                <a:latin typeface="Times New Roman" pitchFamily="18" charset="0"/>
                <a:cs typeface="Times New Roman" pitchFamily="18" charset="0"/>
              </a:rPr>
              <a:t>Основными задачами являются</a:t>
            </a:r>
            <a:r>
              <a:rPr lang="ru-RU" sz="1400" dirty="0" smtClean="0">
                <a:latin typeface="Times New Roman" pitchFamily="18" charset="0"/>
                <a:cs typeface="Times New Roman" pitchFamily="18" charset="0"/>
              </a:rPr>
              <a:t>:  1. Совершенствование умений и навыков практического общения.  2. Снижение уровня тревожности. 3. Развитие фантазии и образного мышления. 4. Способствование проявлению </a:t>
            </a:r>
            <a:r>
              <a:rPr lang="ru-RU" sz="1400" dirty="0" err="1" smtClean="0">
                <a:latin typeface="Times New Roman" pitchFamily="18" charset="0"/>
                <a:cs typeface="Times New Roman" pitchFamily="18" charset="0"/>
              </a:rPr>
              <a:t>эмпатии</a:t>
            </a:r>
            <a:r>
              <a:rPr lang="ru-RU" sz="1400" dirty="0" smtClean="0">
                <a:latin typeface="Times New Roman" pitchFamily="18" charset="0"/>
                <a:cs typeface="Times New Roman" pitchFamily="18" charset="0"/>
              </a:rPr>
              <a:t>. 5. Снижение психоэмоционального напряжения.                                            </a:t>
            </a:r>
          </a:p>
          <a:p>
            <a:pPr indent="457200" algn="just"/>
            <a:r>
              <a:rPr lang="ru-RU" sz="1400" dirty="0" smtClean="0">
                <a:latin typeface="Times New Roman" pitchFamily="18" charset="0"/>
                <a:cs typeface="Times New Roman" pitchFamily="18" charset="0"/>
              </a:rPr>
              <a:t>Работу с кинетическим песком я начала в 2016 году, когда мы с детьми перешли в среднюю </a:t>
            </a:r>
            <a:r>
              <a:rPr lang="ru-RU" sz="1400" dirty="0" err="1" smtClean="0">
                <a:latin typeface="Times New Roman" pitchFamily="18" charset="0"/>
                <a:cs typeface="Times New Roman" pitchFamily="18" charset="0"/>
              </a:rPr>
              <a:t>группу.Мы</a:t>
            </a:r>
            <a:r>
              <a:rPr lang="ru-RU" sz="1400" dirty="0" smtClean="0">
                <a:latin typeface="Times New Roman" pitchFamily="18" charset="0"/>
                <a:cs typeface="Times New Roman" pitchFamily="18" charset="0"/>
              </a:rPr>
              <a:t> познакомились с кинетическим песком и с игрушкой-посредником.  Им оказался житель страны песочных игр Песочный человек. Песочный человек пригласил детей поиграть с песком, но  обозначил некоторые правила поведения.</a:t>
            </a:r>
          </a:p>
          <a:p>
            <a:pPr indent="457200" algn="just"/>
            <a:r>
              <a:rPr lang="ru-RU" sz="1400" dirty="0" smtClean="0">
                <a:latin typeface="Times New Roman" pitchFamily="18" charset="0"/>
                <a:cs typeface="Times New Roman" pitchFamily="18" charset="0"/>
              </a:rPr>
              <a:t>Здесь нельзя толкаться, драться</a:t>
            </a:r>
          </a:p>
          <a:p>
            <a:pPr indent="457200" algn="just"/>
            <a:r>
              <a:rPr lang="ru-RU" sz="1400" dirty="0" smtClean="0">
                <a:latin typeface="Times New Roman" pitchFamily="18" charset="0"/>
                <a:cs typeface="Times New Roman" pitchFamily="18" charset="0"/>
              </a:rPr>
              <a:t>И песком в друзей кидаться!</a:t>
            </a:r>
          </a:p>
          <a:p>
            <a:pPr indent="457200" algn="just"/>
            <a:r>
              <a:rPr lang="ru-RU" sz="1400" dirty="0" smtClean="0">
                <a:latin typeface="Times New Roman" pitchFamily="18" charset="0"/>
                <a:cs typeface="Times New Roman" pitchFamily="18" charset="0"/>
              </a:rPr>
              <a:t>Можно мять песок, катать,</a:t>
            </a:r>
          </a:p>
          <a:p>
            <a:pPr indent="457200" algn="just"/>
            <a:r>
              <a:rPr lang="ru-RU" sz="1400" dirty="0" smtClean="0">
                <a:latin typeface="Times New Roman" pitchFamily="18" charset="0"/>
                <a:cs typeface="Times New Roman" pitchFamily="18" charset="0"/>
              </a:rPr>
              <a:t>Можно сказки сочинять.</a:t>
            </a:r>
          </a:p>
          <a:p>
            <a:pPr indent="457200" algn="just"/>
            <a:r>
              <a:rPr lang="ru-RU" sz="1400" dirty="0" smtClean="0">
                <a:latin typeface="Times New Roman" pitchFamily="18" charset="0"/>
                <a:cs typeface="Times New Roman" pitchFamily="18" charset="0"/>
              </a:rPr>
              <a:t>Строить, рисовать, лепить,</a:t>
            </a:r>
          </a:p>
          <a:p>
            <a:pPr indent="457200" algn="just"/>
            <a:r>
              <a:rPr lang="ru-RU" sz="1400" dirty="0" smtClean="0">
                <a:latin typeface="Times New Roman" pitchFamily="18" charset="0"/>
                <a:cs typeface="Times New Roman" pitchFamily="18" charset="0"/>
              </a:rPr>
              <a:t>И, конечно, говорить!</a:t>
            </a:r>
          </a:p>
          <a:p>
            <a:pPr indent="457200" algn="just"/>
            <a:r>
              <a:rPr lang="ru-RU" sz="1400" dirty="0" smtClean="0">
                <a:latin typeface="Times New Roman" pitchFamily="18" charset="0"/>
                <a:cs typeface="Times New Roman" pitchFamily="18" charset="0"/>
              </a:rPr>
              <a:t>Дети с большим восторгом восприняли новый материал.  С удовольствием мяли песок, создавали новые необычные формы, придумывали и строили свои миры. Некоторых дошкольников  тактильные прикосновения к космическому песку при первых пробах  зачаровывали, они   не могли оторваться, подолгу просто перебирали песчинки.   Я просила детей  описать свои впечатления от знакомства с космическим песком. Спрашивала,  на что он похож, что напоминает? Подбор упражнений на песке:</a:t>
            </a:r>
          </a:p>
          <a:p>
            <a:pPr indent="457200" algn="just"/>
            <a:r>
              <a:rPr lang="ru-RU" sz="1400" dirty="0" smtClean="0">
                <a:latin typeface="Times New Roman" pitchFamily="18" charset="0"/>
                <a:cs typeface="Times New Roman" pitchFamily="18" charset="0"/>
              </a:rPr>
              <a:t>- «походить» ладошками по песку, оставляя свои следы;</a:t>
            </a:r>
          </a:p>
          <a:p>
            <a:pPr indent="457200" algn="just"/>
            <a:r>
              <a:rPr lang="ru-RU" sz="1400" dirty="0" smtClean="0">
                <a:latin typeface="Times New Roman" pitchFamily="18" charset="0"/>
                <a:cs typeface="Times New Roman" pitchFamily="18" charset="0"/>
              </a:rPr>
              <a:t>- «поездить» ладошками или ребром ладони, выполняя зигзагообразные и круговые движения;</a:t>
            </a:r>
          </a:p>
          <a:p>
            <a:pPr indent="457200" algn="just"/>
            <a:r>
              <a:rPr lang="ru-RU" sz="1400" dirty="0" smtClean="0">
                <a:latin typeface="Times New Roman" pitchFamily="18" charset="0"/>
                <a:cs typeface="Times New Roman" pitchFamily="18" charset="0"/>
              </a:rPr>
              <a:t>- создать отпечатками ладоней, кулачков разнообразные рисунки (цветы, деревья, траву, солнышко, дождь);</a:t>
            </a:r>
          </a:p>
          <a:p>
            <a:pPr indent="457200" algn="just"/>
            <a:r>
              <a:rPr lang="ru-RU" sz="1400" dirty="0" smtClean="0">
                <a:latin typeface="Times New Roman" pitchFamily="18" charset="0"/>
                <a:cs typeface="Times New Roman" pitchFamily="18" charset="0"/>
              </a:rPr>
              <a:t>- сложив пальцы, изобразить загадочные следы птиц, животных, которых не существует;</a:t>
            </a:r>
          </a:p>
          <a:p>
            <a:pPr indent="457200" algn="just"/>
            <a:r>
              <a:rPr lang="ru-RU" sz="1400" dirty="0" smtClean="0">
                <a:latin typeface="Times New Roman" pitchFamily="18" charset="0"/>
                <a:cs typeface="Times New Roman" pitchFamily="18" charset="0"/>
              </a:rPr>
              <a:t>- «просеять» песочек между пальцами</a:t>
            </a:r>
            <a:r>
              <a:rPr lang="ru-RU" sz="1400" dirty="0">
                <a:latin typeface="Times New Roman" pitchFamily="18" charset="0"/>
                <a:cs typeface="Times New Roman" pitchFamily="18" charset="0"/>
              </a:rPr>
              <a:t>.</a:t>
            </a:r>
            <a:endParaRPr lang="ru-RU" sz="1400" dirty="0" smtClean="0">
              <a:latin typeface="Times New Roman" pitchFamily="18" charset="0"/>
              <a:cs typeface="Times New Roman" pitchFamily="18" charset="0"/>
            </a:endParaRPr>
          </a:p>
        </p:txBody>
      </p:sp>
    </p:spTree>
    <p:extLst>
      <p:ext uri="{BB962C8B-B14F-4D97-AF65-F5344CB8AC3E}">
        <p14:creationId xmlns:p14="http://schemas.microsoft.com/office/powerpoint/2010/main" xmlns="" val="1994089288"/>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7095" y="836928"/>
            <a:ext cx="6192252" cy="9417963"/>
          </a:xfrm>
          <a:prstGeom prst="rect">
            <a:avLst/>
          </a:prstGeom>
        </p:spPr>
        <p:txBody>
          <a:bodyPr wrap="square">
            <a:spAutoFit/>
          </a:bodyPr>
          <a:lstStyle/>
          <a:p>
            <a:pPr indent="457200" algn="just"/>
            <a:r>
              <a:rPr lang="uk-UA" sz="1400" dirty="0" smtClean="0">
                <a:latin typeface="Times New Roman" panose="02020603050405020304" pitchFamily="18" charset="0"/>
                <a:cs typeface="Times New Roman" panose="02020603050405020304" pitchFamily="18" charset="0"/>
              </a:rPr>
              <a:t>      </a:t>
            </a:r>
            <a:r>
              <a:rPr lang="ru-RU" sz="1400" dirty="0" smtClean="0">
                <a:latin typeface="Times New Roman" pitchFamily="18" charset="0"/>
                <a:cs typeface="Times New Roman" pitchFamily="18" charset="0"/>
              </a:rPr>
              <a:t>Процесс знакомства с песком растянуться на несколько дней. Каждый вечер ребята просили снова и снова  поиграть с чудо – материалом. Далее, через организацию базовых игр, мы изучили  свойства кинетического песка. </a:t>
            </a:r>
          </a:p>
          <a:p>
            <a:pPr indent="457200" algn="just"/>
            <a:r>
              <a:rPr lang="ru-RU" sz="1400" dirty="0" smtClean="0">
                <a:latin typeface="Times New Roman" pitchFamily="18" charset="0"/>
                <a:cs typeface="Times New Roman" pitchFamily="18" charset="0"/>
              </a:rPr>
              <a:t>Я отметила, что в процессе применения  игр с кинетическим  песком  сформировались доверительные отношения,  стабилизировался  эмоциональный  фон,  и  появилась положительная мотивация к  новому предмету для изучения.                                                                                    Также к нашей работе мы подключили родителей. Дети с большим восторгом рассказывали дома о кинетическом песке, поэтому родители проявили искреннюю заинтересованность.</a:t>
            </a:r>
          </a:p>
          <a:p>
            <a:pPr indent="457200" algn="just"/>
            <a:r>
              <a:rPr lang="ru-RU" sz="1400" dirty="0" smtClean="0">
                <a:latin typeface="Times New Roman" pitchFamily="18" charset="0"/>
                <a:cs typeface="Times New Roman" pitchFamily="18" charset="0"/>
              </a:rPr>
              <a:t>Работа с родителями включила в себя:</a:t>
            </a:r>
          </a:p>
          <a:p>
            <a:pPr marL="285750" indent="-285750" algn="just">
              <a:buFont typeface="Arial" pitchFamily="34" charset="0"/>
              <a:buChar char="•"/>
            </a:pPr>
            <a:r>
              <a:rPr lang="ru-RU" sz="1400" dirty="0" smtClean="0">
                <a:latin typeface="Times New Roman" pitchFamily="18" charset="0"/>
                <a:cs typeface="Times New Roman" pitchFamily="18" charset="0"/>
              </a:rPr>
              <a:t>привлечение  к приобретению атрибутов, изготовлению персонажей для игр с песком;</a:t>
            </a:r>
          </a:p>
          <a:p>
            <a:pPr marL="285750" indent="-285750" algn="just">
              <a:buFont typeface="Arial" pitchFamily="34" charset="0"/>
              <a:buChar char="•"/>
            </a:pPr>
            <a:r>
              <a:rPr lang="ru-RU" sz="1400" dirty="0" smtClean="0">
                <a:latin typeface="Times New Roman" pitchFamily="18" charset="0"/>
                <a:cs typeface="Times New Roman" pitchFamily="18" charset="0"/>
              </a:rPr>
              <a:t>консультация на стенде «Тайны кинетического песка»;</a:t>
            </a:r>
          </a:p>
          <a:p>
            <a:pPr marL="285750" indent="-285750" algn="just">
              <a:buFont typeface="Arial" pitchFamily="34" charset="0"/>
              <a:buChar char="•"/>
            </a:pPr>
            <a:r>
              <a:rPr lang="ru-RU" sz="1400" dirty="0" smtClean="0">
                <a:latin typeface="Times New Roman" pitchFamily="18" charset="0"/>
                <a:cs typeface="Times New Roman" pitchFamily="18" charset="0"/>
              </a:rPr>
              <a:t>индивидуальная консультативная работа.</a:t>
            </a:r>
          </a:p>
          <a:p>
            <a:pPr indent="457200" algn="just"/>
            <a:r>
              <a:rPr lang="ru-RU" sz="1400" dirty="0" smtClean="0">
                <a:latin typeface="Times New Roman" pitchFamily="18" charset="0"/>
                <a:cs typeface="Times New Roman" pitchFamily="18" charset="0"/>
              </a:rPr>
              <a:t>В результате нам удалось  установить  партнёрские отношения с семьями и  объединить  усилия для развития и воспитания детей. </a:t>
            </a:r>
          </a:p>
          <a:p>
            <a:pPr indent="457200" algn="just"/>
            <a:r>
              <a:rPr lang="ru-RU" sz="1400" dirty="0" smtClean="0">
                <a:latin typeface="Times New Roman" pitchFamily="18" charset="0"/>
                <a:cs typeface="Times New Roman" pitchFamily="18" charset="0"/>
              </a:rPr>
              <a:t>Среди педагогов дошкольного учреждения направление моей работы  так же нашло понимание и поддержку.  В каждой группе есть  дети, которым трудно сидеть на месте. Такие дошкольники создают дополнительные трудности в работе воспитателя. Поэтому были проведены консультации, индивидуальные  беседы.</a:t>
            </a:r>
          </a:p>
          <a:p>
            <a:pPr indent="457200" algn="just"/>
            <a:r>
              <a:rPr lang="ru-RU" sz="1400" dirty="0" smtClean="0">
                <a:latin typeface="Times New Roman" pitchFamily="18" charset="0"/>
                <a:cs typeface="Times New Roman" pitchFamily="18" charset="0"/>
              </a:rPr>
              <a:t> Таким образом, опыт работы показал, что кинетический песок является тем эффективным средством, который позволяет:</a:t>
            </a:r>
          </a:p>
          <a:p>
            <a:pPr indent="457200" algn="just"/>
            <a:r>
              <a:rPr lang="ru-RU" sz="1400" dirty="0" smtClean="0">
                <a:latin typeface="Times New Roman" pitchFamily="18" charset="0"/>
                <a:cs typeface="Times New Roman" pitchFamily="18" charset="0"/>
              </a:rPr>
              <a:t>1) сформировать доверительные, партнерские  отношения;</a:t>
            </a:r>
          </a:p>
          <a:p>
            <a:pPr indent="457200" algn="just"/>
            <a:r>
              <a:rPr lang="ru-RU" sz="1400" dirty="0" smtClean="0">
                <a:latin typeface="Times New Roman" pitchFamily="18" charset="0"/>
                <a:cs typeface="Times New Roman" pitchFamily="18" charset="0"/>
              </a:rPr>
              <a:t>2) гармонизировать эмоциональное состояние ребёнка</a:t>
            </a:r>
          </a:p>
          <a:p>
            <a:pPr indent="457200" algn="just"/>
            <a:r>
              <a:rPr lang="ru-RU" sz="1400" dirty="0" smtClean="0">
                <a:latin typeface="Times New Roman" pitchFamily="18" charset="0"/>
                <a:cs typeface="Times New Roman" pitchFamily="18" charset="0"/>
              </a:rPr>
              <a:t>3)  дольше сохранять работоспособность ребенка;</a:t>
            </a:r>
          </a:p>
          <a:p>
            <a:pPr indent="457200" algn="just"/>
            <a:r>
              <a:rPr lang="ru-RU" sz="1400" dirty="0" smtClean="0">
                <a:latin typeface="Times New Roman" pitchFamily="18" charset="0"/>
                <a:cs typeface="Times New Roman" pitchFamily="18" charset="0"/>
              </a:rPr>
              <a:t>4)  формировать коммуникативные навыки;</a:t>
            </a:r>
          </a:p>
          <a:p>
            <a:pPr indent="457200" algn="just"/>
            <a:r>
              <a:rPr lang="ru-RU" sz="1400" dirty="0" smtClean="0">
                <a:latin typeface="Times New Roman" pitchFamily="18" charset="0"/>
                <a:cs typeface="Times New Roman" pitchFamily="18" charset="0"/>
              </a:rPr>
              <a:t>5)  развивать тактильно-кинестетическую чувствительность и мелкую моторику;</a:t>
            </a:r>
          </a:p>
          <a:p>
            <a:pPr indent="457200" algn="just"/>
            <a:r>
              <a:rPr lang="ru-RU" sz="1400" dirty="0" smtClean="0">
                <a:latin typeface="Times New Roman" pitchFamily="18" charset="0"/>
                <a:cs typeface="Times New Roman" pitchFamily="18" charset="0"/>
              </a:rPr>
              <a:t>6)  активизировать потенциальные творческие способности ребенка.                                 В заключении, следует отметить, что применение игр с кинетическим песком нельзя рассматривать как самостоятельный и </a:t>
            </a:r>
            <a:r>
              <a:rPr lang="ru-RU" sz="1400" dirty="0" err="1" smtClean="0">
                <a:latin typeface="Times New Roman" pitchFamily="18" charset="0"/>
                <a:cs typeface="Times New Roman" pitchFamily="18" charset="0"/>
              </a:rPr>
              <a:t>самодостаточный</a:t>
            </a:r>
            <a:r>
              <a:rPr lang="ru-RU" sz="1400" dirty="0" smtClean="0">
                <a:latin typeface="Times New Roman" pitchFamily="18" charset="0"/>
                <a:cs typeface="Times New Roman" pitchFamily="18" charset="0"/>
              </a:rPr>
              <a:t> метод развития познавательной и эмоциональной сферы дошкольника.. Его использование, скорее всего, выступает в качестве вспомогательного средства, но позволяющего стимулировать ребенка, создавать благоприятный эмоциональный фон.  </a:t>
            </a:r>
          </a:p>
          <a:p>
            <a:pPr indent="457200" algn="just"/>
            <a:r>
              <a:rPr lang="ru-RU" sz="1400" dirty="0" smtClean="0">
                <a:latin typeface="Times New Roman" pitchFamily="18" charset="0"/>
                <a:cs typeface="Times New Roman" pitchFamily="18" charset="0"/>
              </a:rPr>
              <a:t>Кинетический песок в своей работе  может применять любой педагог,  когда возникает вопрос взаимодействия с детьми, требующими особого внимания.</a:t>
            </a:r>
          </a:p>
          <a:p>
            <a:pPr indent="457200" algn="just"/>
            <a:endParaRPr lang="ru-RU" sz="1400" dirty="0" smtClean="0">
              <a:latin typeface="Times New Roman" pitchFamily="18" charset="0"/>
              <a:cs typeface="Times New Roman" pitchFamily="18" charset="0"/>
            </a:endParaRPr>
          </a:p>
          <a:p>
            <a:pPr indent="457200" algn="just"/>
            <a:endParaRPr lang="ru-RU" dirty="0"/>
          </a:p>
        </p:txBody>
      </p:sp>
    </p:spTree>
    <p:extLst>
      <p:ext uri="{BB962C8B-B14F-4D97-AF65-F5344CB8AC3E}">
        <p14:creationId xmlns:p14="http://schemas.microsoft.com/office/powerpoint/2010/main" xmlns="" val="2541377948"/>
      </p:ext>
    </p:extLst>
  </p:cSld>
  <p:clrMapOvr>
    <a:masterClrMapping/>
  </p:clrMapOvr>
  <p:transition spd="med">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614" y="1382203"/>
            <a:ext cx="6262007" cy="2952069"/>
          </a:xfrm>
        </p:spPr>
        <p:txBody>
          <a:bodyPr>
            <a:normAutofit fontScale="90000"/>
          </a:bodyPr>
          <a:lstStyle/>
          <a:p>
            <a:pPr algn="r"/>
            <a:r>
              <a:rPr lang="ru-RU" sz="4000" dirty="0" smtClean="0">
                <a:latin typeface="Times New Roman" panose="02020603050405020304" pitchFamily="18" charset="0"/>
                <a:cs typeface="Times New Roman" panose="02020603050405020304" pitchFamily="18" charset="0"/>
              </a:rPr>
              <a:t>«Самая </a:t>
            </a:r>
            <a:r>
              <a:rPr lang="ru-RU" sz="4000" dirty="0">
                <a:latin typeface="Times New Roman" panose="02020603050405020304" pitchFamily="18" charset="0"/>
                <a:cs typeface="Times New Roman" panose="02020603050405020304" pitchFamily="18" charset="0"/>
              </a:rPr>
              <a:t>лучшая игрушка для детей – кучка песка</a:t>
            </a:r>
            <a:r>
              <a:rPr lang="ru-RU" sz="4000" dirty="0" smtClean="0">
                <a:latin typeface="Times New Roman" panose="02020603050405020304" pitchFamily="18" charset="0"/>
                <a:cs typeface="Times New Roman" panose="02020603050405020304" pitchFamily="18" charset="0"/>
              </a:rPr>
              <a:t>!»</a:t>
            </a:r>
            <a:r>
              <a:rPr lang="ru-RU" sz="4000" dirty="0">
                <a:latin typeface="Times New Roman" panose="02020603050405020304" pitchFamily="18" charset="0"/>
                <a:cs typeface="Times New Roman" panose="02020603050405020304" pitchFamily="18" charset="0"/>
              </a:rPr>
              <a:t/>
            </a:r>
            <a:br>
              <a:rPr lang="ru-RU" sz="4000" dirty="0">
                <a:latin typeface="Times New Roman" panose="02020603050405020304" pitchFamily="18" charset="0"/>
                <a:cs typeface="Times New Roman" panose="02020603050405020304" pitchFamily="18" charset="0"/>
              </a:rPr>
            </a:br>
            <a:r>
              <a:rPr lang="ru-RU" sz="4000" dirty="0" smtClean="0">
                <a:latin typeface="Times New Roman" panose="02020603050405020304" pitchFamily="18" charset="0"/>
                <a:cs typeface="Times New Roman" panose="02020603050405020304" pitchFamily="18" charset="0"/>
              </a:rPr>
              <a:t/>
            </a:r>
            <a:br>
              <a:rPr lang="ru-RU" sz="4000" dirty="0" smtClean="0">
                <a:latin typeface="Times New Roman" panose="02020603050405020304" pitchFamily="18" charset="0"/>
                <a:cs typeface="Times New Roman" panose="02020603050405020304" pitchFamily="18" charset="0"/>
              </a:rPr>
            </a:br>
            <a:r>
              <a:rPr lang="ru-RU" sz="4000" dirty="0" smtClean="0">
                <a:latin typeface="Times New Roman" panose="02020603050405020304" pitchFamily="18" charset="0"/>
                <a:cs typeface="Times New Roman" panose="02020603050405020304" pitchFamily="18" charset="0"/>
              </a:rPr>
              <a:t>К.Д</a:t>
            </a:r>
            <a:r>
              <a:rPr lang="ru-RU" sz="4000" dirty="0">
                <a:latin typeface="Times New Roman" panose="02020603050405020304" pitchFamily="18" charset="0"/>
                <a:cs typeface="Times New Roman" panose="02020603050405020304" pitchFamily="18" charset="0"/>
              </a:rPr>
              <a:t>. Ушинский</a:t>
            </a:r>
            <a:r>
              <a:rPr lang="ru-RU" dirty="0"/>
              <a:t/>
            </a:r>
            <a:br>
              <a:rPr lang="ru-RU" dirty="0"/>
            </a:br>
            <a:endParaRPr lang="ru-RU" dirty="0"/>
          </a:p>
        </p:txBody>
      </p:sp>
      <p:pic>
        <p:nvPicPr>
          <p:cNvPr id="3" name="Рисунок 2"/>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354492" y="4572000"/>
            <a:ext cx="6222967" cy="4862284"/>
          </a:xfrm>
          <a:prstGeom prst="rect">
            <a:avLst/>
          </a:prstGeom>
          <a:ln>
            <a:noFill/>
          </a:ln>
          <a:effectLst>
            <a:softEdge rad="317500"/>
          </a:effectLst>
        </p:spPr>
      </p:pic>
    </p:spTree>
    <p:extLst>
      <p:ext uri="{BB962C8B-B14F-4D97-AF65-F5344CB8AC3E}">
        <p14:creationId xmlns:p14="http://schemas.microsoft.com/office/powerpoint/2010/main" xmlns="" val="42275450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1950" y="340985"/>
            <a:ext cx="6153150" cy="7735451"/>
          </a:xfrm>
          <a:prstGeom prst="rect">
            <a:avLst/>
          </a:prstGeom>
        </p:spPr>
        <p:txBody>
          <a:bodyPr wrap="square">
            <a:spAutoFit/>
          </a:bodyPr>
          <a:lstStyle/>
          <a:p>
            <a:r>
              <a:rPr lang="ru-RU" sz="1400" b="1" dirty="0" smtClean="0">
                <a:latin typeface="Times New Roman" pitchFamily="18" charset="0"/>
                <a:cs typeface="Times New Roman" pitchFamily="18" charset="0"/>
              </a:rPr>
              <a:t>Конспект занятия с использованием кинетического песка «В гостях у Песочной принцессы»                                                                                         (средняя группа</a:t>
            </a:r>
            <a:r>
              <a:rPr lang="ru-RU" sz="1400" dirty="0" smtClean="0">
                <a:latin typeface="Times New Roman" pitchFamily="18" charset="0"/>
                <a:cs typeface="Times New Roman" pitchFamily="18" charset="0"/>
              </a:rPr>
              <a:t>)                                                                                     </a:t>
            </a:r>
          </a:p>
          <a:p>
            <a:r>
              <a:rPr lang="ru-RU" sz="1400" u="sng"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Коррекция и развитие эмоциональной сферы детей среднего дошкольного возраста, имеющих нарушения в поведении и в межличностном общении.</a:t>
            </a:r>
          </a:p>
          <a:p>
            <a:r>
              <a:rPr lang="ru-RU" sz="1400" u="sng" dirty="0" smtClean="0">
                <a:latin typeface="Times New Roman" pitchFamily="18" charset="0"/>
                <a:cs typeface="Times New Roman" pitchFamily="18" charset="0"/>
              </a:rPr>
              <a:t>Задачи</a:t>
            </a:r>
            <a:r>
              <a:rPr lang="ru-RU" sz="1400" dirty="0" smtClean="0">
                <a:latin typeface="Times New Roman" pitchFamily="18" charset="0"/>
                <a:cs typeface="Times New Roman" pitchFamily="18" charset="0"/>
              </a:rPr>
              <a:t>:</a:t>
            </a:r>
          </a:p>
          <a:p>
            <a:r>
              <a:rPr lang="ru-RU" sz="1400" dirty="0" smtClean="0">
                <a:latin typeface="Times New Roman" pitchFamily="18" charset="0"/>
                <a:cs typeface="Times New Roman" pitchFamily="18" charset="0"/>
              </a:rPr>
              <a:t>1. Установление контакта и доверия с детьми;</a:t>
            </a:r>
          </a:p>
          <a:p>
            <a:r>
              <a:rPr lang="ru-RU" sz="1400" dirty="0" smtClean="0">
                <a:latin typeface="Times New Roman" pitchFamily="18" charset="0"/>
                <a:cs typeface="Times New Roman" pitchFamily="18" charset="0"/>
              </a:rPr>
              <a:t>2. Объединение участников в группу;</a:t>
            </a:r>
          </a:p>
          <a:p>
            <a:r>
              <a:rPr lang="ru-RU" sz="1400" dirty="0" smtClean="0">
                <a:latin typeface="Times New Roman" pitchFamily="18" charset="0"/>
                <a:cs typeface="Times New Roman" pitchFamily="18" charset="0"/>
              </a:rPr>
              <a:t>3. Снижение психофизического напряжения;</a:t>
            </a:r>
          </a:p>
          <a:p>
            <a:r>
              <a:rPr lang="ru-RU" sz="1400" dirty="0" smtClean="0">
                <a:latin typeface="Times New Roman" pitchFamily="18" charset="0"/>
                <a:cs typeface="Times New Roman" pitchFamily="18" charset="0"/>
              </a:rPr>
              <a:t>4. Развитие тактильно-кинестетической чувствительности;</a:t>
            </a:r>
          </a:p>
          <a:p>
            <a:r>
              <a:rPr lang="ru-RU" sz="1400" dirty="0" smtClean="0">
                <a:latin typeface="Times New Roman" pitchFamily="18" charset="0"/>
                <a:cs typeface="Times New Roman" pitchFamily="18" charset="0"/>
              </a:rPr>
              <a:t>5. Актуализация эмоций;</a:t>
            </a:r>
          </a:p>
          <a:p>
            <a:r>
              <a:rPr lang="ru-RU" sz="1400" dirty="0" smtClean="0">
                <a:latin typeface="Times New Roman" pitchFamily="18" charset="0"/>
                <a:cs typeface="Times New Roman" pitchFamily="18" charset="0"/>
              </a:rPr>
              <a:t>6. Разрядка агрессивных импульсов, тревоги, напряжения;</a:t>
            </a:r>
          </a:p>
          <a:p>
            <a:r>
              <a:rPr lang="ru-RU" sz="1400" dirty="0" smtClean="0">
                <a:latin typeface="Times New Roman" pitchFamily="18" charset="0"/>
                <a:cs typeface="Times New Roman" pitchFamily="18" charset="0"/>
              </a:rPr>
              <a:t>7. Использование расслабляющих упражнений с использованием музыкотерапии.</a:t>
            </a:r>
          </a:p>
          <a:p>
            <a:r>
              <a:rPr lang="ru-RU" sz="1400" u="sng" dirty="0" smtClean="0">
                <a:latin typeface="Times New Roman" pitchFamily="18" charset="0"/>
                <a:cs typeface="Times New Roman" pitchFamily="18" charset="0"/>
              </a:rPr>
              <a:t>Оборудование</a:t>
            </a:r>
            <a:r>
              <a:rPr lang="ru-RU" sz="1400" dirty="0" smtClean="0">
                <a:latin typeface="Times New Roman" pitchFamily="18" charset="0"/>
                <a:cs typeface="Times New Roman" pitchFamily="18" charset="0"/>
              </a:rPr>
              <a:t>:</a:t>
            </a:r>
          </a:p>
          <a:p>
            <a:r>
              <a:rPr lang="ru-RU" sz="1400" dirty="0" smtClean="0">
                <a:latin typeface="Times New Roman" pitchFamily="18" charset="0"/>
                <a:cs typeface="Times New Roman" pitchFamily="18" charset="0"/>
              </a:rPr>
              <a:t>Песочница; кукла – Песочная Принцесса; кисточки, магнитофон.</a:t>
            </a:r>
          </a:p>
          <a:p>
            <a:r>
              <a:rPr lang="ru-RU" sz="1400" u="sng" dirty="0" smtClean="0">
                <a:latin typeface="Times New Roman" pitchFamily="18" charset="0"/>
                <a:cs typeface="Times New Roman" pitchFamily="18" charset="0"/>
              </a:rPr>
              <a:t>Набор игрового материала</a:t>
            </a:r>
            <a:r>
              <a:rPr lang="ru-RU" sz="1400" dirty="0" smtClean="0">
                <a:latin typeface="Times New Roman" pitchFamily="18" charset="0"/>
                <a:cs typeface="Times New Roman" pitchFamily="18" charset="0"/>
              </a:rPr>
              <a:t>:</a:t>
            </a:r>
          </a:p>
          <a:p>
            <a:r>
              <a:rPr lang="ru-RU" sz="1400" dirty="0" smtClean="0">
                <a:latin typeface="Times New Roman" pitchFamily="18" charset="0"/>
                <a:cs typeface="Times New Roman" pitchFamily="18" charset="0"/>
              </a:rPr>
              <a:t>• коробочки с бросовым </a:t>
            </a:r>
            <a:r>
              <a:rPr lang="ru-RU" sz="1400" u="sng" dirty="0" smtClean="0">
                <a:latin typeface="Times New Roman" pitchFamily="18" charset="0"/>
                <a:cs typeface="Times New Roman" pitchFamily="18" charset="0"/>
              </a:rPr>
              <a:t>материалом</a:t>
            </a:r>
            <a:r>
              <a:rPr lang="ru-RU" sz="1400" dirty="0" smtClean="0">
                <a:latin typeface="Times New Roman" pitchFamily="18" charset="0"/>
                <a:cs typeface="Times New Roman" pitchFamily="18" charset="0"/>
              </a:rPr>
              <a:t>: камешки, ракушки, веточки, палочки, большие пуговицы, бусины и </a:t>
            </a:r>
            <a:r>
              <a:rPr lang="ru-RU" sz="1400" dirty="0" err="1" smtClean="0">
                <a:latin typeface="Times New Roman" pitchFamily="18" charset="0"/>
                <a:cs typeface="Times New Roman" pitchFamily="18" charset="0"/>
              </a:rPr>
              <a:t>др</a:t>
            </a:r>
            <a:r>
              <a:rPr lang="ru-RU" sz="1400" dirty="0" smtClean="0">
                <a:latin typeface="Times New Roman" pitchFamily="18" charset="0"/>
                <a:cs typeface="Times New Roman" pitchFamily="18" charset="0"/>
              </a:rPr>
              <a:t>;</a:t>
            </a:r>
          </a:p>
          <a:p>
            <a:r>
              <a:rPr lang="ru-RU" sz="1400" dirty="0" smtClean="0">
                <a:latin typeface="Times New Roman" pitchFamily="18" charset="0"/>
                <a:cs typeface="Times New Roman" pitchFamily="18" charset="0"/>
              </a:rPr>
              <a:t>• различные здания, постройки;</a:t>
            </a:r>
          </a:p>
          <a:p>
            <a:r>
              <a:rPr lang="ru-RU" sz="1400" dirty="0" smtClean="0">
                <a:latin typeface="Times New Roman" pitchFamily="18" charset="0"/>
                <a:cs typeface="Times New Roman" pitchFamily="18" charset="0"/>
              </a:rPr>
              <a:t>• мелкие игрушки – сказочные герои;</a:t>
            </a:r>
          </a:p>
          <a:p>
            <a:r>
              <a:rPr lang="ru-RU" sz="1400" dirty="0" smtClean="0">
                <a:latin typeface="Times New Roman" pitchFamily="18" charset="0"/>
                <a:cs typeface="Times New Roman" pitchFamily="18" charset="0"/>
              </a:rPr>
              <a:t>• животные (дикие, морские, домашние).</a:t>
            </a:r>
          </a:p>
          <a:p>
            <a:r>
              <a:rPr lang="ru-RU" sz="1400" b="1" dirty="0" smtClean="0">
                <a:latin typeface="Times New Roman" pitchFamily="18" charset="0"/>
                <a:cs typeface="Times New Roman" pitchFamily="18" charset="0"/>
              </a:rPr>
              <a:t>Ход занятия:</a:t>
            </a:r>
            <a:endParaRPr lang="ru-RU" sz="1400"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Звучит спокойная, тихая музыка. </a:t>
            </a:r>
          </a:p>
          <a:p>
            <a:r>
              <a:rPr lang="ru-RU" sz="1400" b="1" dirty="0" smtClean="0">
                <a:latin typeface="Times New Roman" pitchFamily="18" charset="0"/>
                <a:cs typeface="Times New Roman" pitchFamily="18" charset="0"/>
              </a:rPr>
              <a:t>Педагог</a:t>
            </a:r>
            <a:r>
              <a:rPr lang="ru-RU" sz="1400" dirty="0" smtClean="0">
                <a:latin typeface="Times New Roman" pitchFamily="18" charset="0"/>
                <a:cs typeface="Times New Roman" pitchFamily="18" charset="0"/>
              </a:rPr>
              <a:t>: Дорогие друзья, здравствуйте! </a:t>
            </a:r>
          </a:p>
          <a:p>
            <a:r>
              <a:rPr lang="ru-RU" sz="1400" dirty="0" smtClean="0">
                <a:latin typeface="Times New Roman" pitchFamily="18" charset="0"/>
                <a:cs typeface="Times New Roman" pitchFamily="18" charset="0"/>
              </a:rPr>
              <a:t>Ритуал приветствия. Дети становятся в круг, берутся за руки и все хором </a:t>
            </a:r>
            <a:r>
              <a:rPr lang="ru-RU" sz="1400" u="sng" dirty="0" smtClean="0">
                <a:latin typeface="Times New Roman" pitchFamily="18" charset="0"/>
                <a:cs typeface="Times New Roman" pitchFamily="18" charset="0"/>
              </a:rPr>
              <a:t>говорят</a:t>
            </a:r>
            <a:r>
              <a:rPr lang="ru-RU" sz="1400" dirty="0" smtClean="0">
                <a:latin typeface="Times New Roman" pitchFamily="18" charset="0"/>
                <a:cs typeface="Times New Roman" pitchFamily="18" charset="0"/>
              </a:rPr>
              <a:t>: «Здравствуйте!».</a:t>
            </a:r>
          </a:p>
          <a:p>
            <a:r>
              <a:rPr lang="ru-RU" sz="1400" dirty="0" smtClean="0">
                <a:latin typeface="Times New Roman" pitchFamily="18" charset="0"/>
                <a:cs typeface="Times New Roman" pitchFamily="18" charset="0"/>
              </a:rPr>
              <a:t>(Присаживаются на стульчики).</a:t>
            </a:r>
          </a:p>
          <a:p>
            <a:r>
              <a:rPr lang="ru-RU" sz="1400" b="1" dirty="0" err="1" smtClean="0">
                <a:latin typeface="Times New Roman" pitchFamily="18" charset="0"/>
                <a:cs typeface="Times New Roman" pitchFamily="18" charset="0"/>
              </a:rPr>
              <a:t>Педагог:</a:t>
            </a:r>
            <a:r>
              <a:rPr lang="ru-RU" sz="1400" dirty="0" err="1" smtClean="0">
                <a:latin typeface="Times New Roman" pitchFamily="18" charset="0"/>
                <a:cs typeface="Times New Roman" pitchFamily="18" charset="0"/>
              </a:rPr>
              <a:t>Ребята</a:t>
            </a:r>
            <a:r>
              <a:rPr lang="ru-RU" sz="1400" dirty="0" smtClean="0">
                <a:latin typeface="Times New Roman" pitchFamily="18" charset="0"/>
                <a:cs typeface="Times New Roman" pitchFamily="18" charset="0"/>
              </a:rPr>
              <a:t>, сегодня я хочу рассказать вам одну очень интересную историю. Послушайте, пожалуйста.</a:t>
            </a:r>
          </a:p>
          <a:p>
            <a:r>
              <a:rPr lang="ru-RU" sz="1400" dirty="0" smtClean="0">
                <a:latin typeface="Times New Roman" pitchFamily="18" charset="0"/>
                <a:cs typeface="Times New Roman" pitchFamily="18" charset="0"/>
              </a:rPr>
              <a:t>Где-то далеко-далеко за горами за лесами, морями – океанами, живет себе, поживает Песочная Принцесса. И эта принцесса – не простая, она добрая волшебница, которая любит совершать хорошие поступки.</a:t>
            </a:r>
          </a:p>
          <a:p>
            <a:pPr>
              <a:spcBef>
                <a:spcPts val="750"/>
              </a:spcBef>
              <a:spcAft>
                <a:spcPts val="750"/>
              </a:spcAft>
            </a:pPr>
            <a:endParaRPr lang="ru-RU" sz="1400" dirty="0">
              <a:effectLst/>
              <a:latin typeface="Times New Roman" pitchFamily="18" charset="0"/>
              <a:ea typeface="Calibri" panose="020F0502020204030204" pitchFamily="34" charset="0"/>
              <a:cs typeface="Times New Roman" pitchFamily="18" charset="0"/>
            </a:endParaRPr>
          </a:p>
        </p:txBody>
      </p:sp>
    </p:spTree>
    <p:extLst>
      <p:ext uri="{BB962C8B-B14F-4D97-AF65-F5344CB8AC3E}">
        <p14:creationId xmlns:p14="http://schemas.microsoft.com/office/powerpoint/2010/main" xmlns="" val="936092926"/>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00050" y="409868"/>
            <a:ext cx="6076950" cy="8812669"/>
          </a:xfrm>
          <a:prstGeom prst="rect">
            <a:avLst/>
          </a:prstGeom>
        </p:spPr>
        <p:txBody>
          <a:bodyPr wrap="square">
            <a:spAutoFit/>
          </a:bodyPr>
          <a:lstStyle/>
          <a:p>
            <a:r>
              <a:rPr lang="ru-RU" sz="1400" dirty="0" smtClean="0">
                <a:latin typeface="Times New Roman" pitchFamily="18" charset="0"/>
                <a:cs typeface="Times New Roman" pitchFamily="18" charset="0"/>
              </a:rPr>
              <a:t>Фея рассказала мне, что во Вселенной был песочный сказочный город. Он был очень красив. Как вы думаете, каким он был?  Жители этого города были очень счастливы. Они могли, есть конфеты, кататься на </a:t>
            </a:r>
            <a:r>
              <a:rPr lang="ru-RU" sz="1400" dirty="0" smtClean="0">
                <a:latin typeface="Times New Roman" pitchFamily="18" charset="0"/>
                <a:cs typeface="Times New Roman" pitchFamily="18" charset="0"/>
                <a:hlinkClick r:id="rId2"/>
              </a:rPr>
              <a:t>каруселях</a:t>
            </a:r>
            <a:r>
              <a:rPr lang="ru-RU" sz="1400" dirty="0" smtClean="0">
                <a:latin typeface="Times New Roman" pitchFamily="18" charset="0"/>
                <a:cs typeface="Times New Roman" pitchFamily="18" charset="0"/>
              </a:rPr>
              <a:t>, бегать по лужам, разговаривать с птицами и цветами, дружить с гномами, петь и танцевать.</a:t>
            </a:r>
          </a:p>
          <a:p>
            <a:r>
              <a:rPr lang="ru-RU" sz="1400" dirty="0" smtClean="0">
                <a:latin typeface="Times New Roman" pitchFamily="18" charset="0"/>
                <a:cs typeface="Times New Roman" pitchFamily="18" charset="0"/>
              </a:rPr>
              <a:t>Но однажды злой колдун заколдовал песочный город. И стал песочный город темным и безжизненным.</a:t>
            </a:r>
          </a:p>
          <a:p>
            <a:r>
              <a:rPr lang="ru-RU" sz="1400" dirty="0" smtClean="0">
                <a:latin typeface="Times New Roman" pitchFamily="18" charset="0"/>
                <a:cs typeface="Times New Roman" pitchFamily="18" charset="0"/>
              </a:rPr>
              <a:t>Добрые мои друзья, готовы ли вы помочь принцессе вернуть красоту и добро в ее город? Спасибо, что вы согласились помочь принцессе.</a:t>
            </a:r>
          </a:p>
          <a:p>
            <a:r>
              <a:rPr lang="ru-RU" sz="1400" dirty="0" smtClean="0">
                <a:latin typeface="Times New Roman" pitchFamily="18" charset="0"/>
                <a:cs typeface="Times New Roman" pitchFamily="18" charset="0"/>
              </a:rPr>
              <a:t>Для того чтобы отправиться в песочный город, нам надо сказать волшебные </a:t>
            </a:r>
            <a:r>
              <a:rPr lang="ru-RU" sz="1400" u="sng" dirty="0" smtClean="0">
                <a:latin typeface="Times New Roman" pitchFamily="18" charset="0"/>
                <a:cs typeface="Times New Roman" pitchFamily="18" charset="0"/>
              </a:rPr>
              <a:t>слова</a:t>
            </a:r>
            <a:r>
              <a:rPr lang="ru-RU" sz="1400" dirty="0" smtClean="0">
                <a:latin typeface="Times New Roman" pitchFamily="18" charset="0"/>
                <a:cs typeface="Times New Roman" pitchFamily="18" charset="0"/>
              </a:rPr>
              <a:t>:</a:t>
            </a:r>
          </a:p>
          <a:p>
            <a:r>
              <a:rPr lang="ru-RU" sz="1400" dirty="0" smtClean="0">
                <a:latin typeface="Times New Roman" pitchFamily="18" charset="0"/>
                <a:cs typeface="Times New Roman" pitchFamily="18" charset="0"/>
              </a:rPr>
              <a:t>Песочная принцесса нам помоги,</a:t>
            </a:r>
          </a:p>
          <a:p>
            <a:r>
              <a:rPr lang="ru-RU" sz="1400" dirty="0" smtClean="0">
                <a:latin typeface="Times New Roman" pitchFamily="18" charset="0"/>
                <a:cs typeface="Times New Roman" pitchFamily="18" charset="0"/>
              </a:rPr>
              <a:t>В город волшебный перенеси,</a:t>
            </a:r>
          </a:p>
          <a:p>
            <a:r>
              <a:rPr lang="ru-RU" sz="1400" dirty="0" smtClean="0">
                <a:latin typeface="Times New Roman" pitchFamily="18" charset="0"/>
                <a:cs typeface="Times New Roman" pitchFamily="18" charset="0"/>
              </a:rPr>
              <a:t>Вокруг себя покружимся мы</a:t>
            </a:r>
          </a:p>
          <a:p>
            <a:r>
              <a:rPr lang="ru-RU" sz="1400" dirty="0" smtClean="0">
                <a:latin typeface="Times New Roman" pitchFamily="18" charset="0"/>
                <a:cs typeface="Times New Roman" pitchFamily="18" charset="0"/>
              </a:rPr>
              <a:t>В песочной стране окажемся мы!</a:t>
            </a:r>
          </a:p>
          <a:p>
            <a:r>
              <a:rPr lang="ru-RU" sz="1400" dirty="0" smtClean="0">
                <a:latin typeface="Times New Roman" pitchFamily="18" charset="0"/>
                <a:cs typeface="Times New Roman" pitchFamily="18" charset="0"/>
              </a:rPr>
              <a:t>А вот и песочный город, где живут друзья песочной принцессы. Посмотрите, как здесь пусто и тоскливо. Один песок. Но этот песок не простой, он волшебный. Он может чувствовать прикосновения. Слышать. Говорить.</a:t>
            </a:r>
          </a:p>
          <a:p>
            <a:r>
              <a:rPr lang="ru-RU" sz="1400" dirty="0" smtClean="0">
                <a:latin typeface="Times New Roman" pitchFamily="18" charset="0"/>
                <a:cs typeface="Times New Roman" pitchFamily="18" charset="0"/>
              </a:rPr>
              <a:t>1. Упражнение «Волшебный, песок!» (Знакомство с песком)</a:t>
            </a:r>
          </a:p>
          <a:p>
            <a:r>
              <a:rPr lang="ru-RU" sz="1400" dirty="0" smtClean="0">
                <a:latin typeface="Times New Roman" pitchFamily="18" charset="0"/>
                <a:cs typeface="Times New Roman" pitchFamily="18" charset="0"/>
              </a:rPr>
              <a:t>Дети различными способами дотрагиваются до песка.</a:t>
            </a:r>
          </a:p>
          <a:p>
            <a:r>
              <a:rPr lang="ru-RU" sz="1400" b="1" dirty="0" err="1" smtClean="0">
                <a:latin typeface="Times New Roman" pitchFamily="18" charset="0"/>
                <a:cs typeface="Times New Roman" pitchFamily="18" charset="0"/>
              </a:rPr>
              <a:t>Педагог:</a:t>
            </a:r>
            <a:r>
              <a:rPr lang="ru-RU" sz="1400" dirty="0" err="1" smtClean="0">
                <a:latin typeface="Times New Roman" pitchFamily="18" charset="0"/>
                <a:cs typeface="Times New Roman" pitchFamily="18" charset="0"/>
              </a:rPr>
              <a:t>Положите</a:t>
            </a:r>
            <a:r>
              <a:rPr lang="ru-RU" sz="1400" dirty="0" smtClean="0">
                <a:latin typeface="Times New Roman" pitchFamily="18" charset="0"/>
                <a:cs typeface="Times New Roman" pitchFamily="18" charset="0"/>
              </a:rPr>
              <a:t> ладошки на песок. Давайте его погладим внутренней, затем тыльной стороной ладони. Какой песок?. (сухой, влажный, шершавый, мягкий).</a:t>
            </a:r>
          </a:p>
          <a:p>
            <a:r>
              <a:rPr lang="ru-RU" sz="1400" dirty="0" smtClean="0">
                <a:latin typeface="Times New Roman" pitchFamily="18" charset="0"/>
                <a:cs typeface="Times New Roman" pitchFamily="18" charset="0"/>
              </a:rPr>
              <a:t>Давайте с ним поздороваемся: «Здравствуй, песок!».</a:t>
            </a:r>
          </a:p>
          <a:p>
            <a:r>
              <a:rPr lang="ru-RU" sz="1400" dirty="0" smtClean="0">
                <a:latin typeface="Times New Roman" pitchFamily="18" charset="0"/>
                <a:cs typeface="Times New Roman" pitchFamily="18" charset="0"/>
              </a:rPr>
              <a:t>Послушайте… Он с вами здоровается. Вы все слышите?. Плохо слышите, потому что ему грустно и одиноко. Он говорит тихим голосом.</a:t>
            </a:r>
          </a:p>
          <a:p>
            <a:r>
              <a:rPr lang="ru-RU" sz="1400" dirty="0" smtClean="0">
                <a:latin typeface="Times New Roman" pitchFamily="18" charset="0"/>
                <a:cs typeface="Times New Roman" pitchFamily="18" charset="0"/>
              </a:rPr>
              <a:t>А давайте его развеселим! Пощекочем его сначала одной рукой каждым пальчиком, затем другой. А теперь пощекочем двумя руками.</a:t>
            </a:r>
          </a:p>
          <a:p>
            <a:r>
              <a:rPr lang="ru-RU" sz="1400" dirty="0" smtClean="0">
                <a:latin typeface="Times New Roman" pitchFamily="18" charset="0"/>
                <a:cs typeface="Times New Roman" pitchFamily="18" charset="0"/>
              </a:rPr>
              <a:t>Вы слышите, как он смеется?. (аудиозапись шорох песка)</a:t>
            </a:r>
          </a:p>
          <a:p>
            <a:r>
              <a:rPr lang="ru-RU" sz="1400" dirty="0" smtClean="0">
                <a:latin typeface="Times New Roman" pitchFamily="18" charset="0"/>
                <a:cs typeface="Times New Roman" pitchFamily="18" charset="0"/>
              </a:rPr>
              <a:t>Возьмите песок в руки и крепко-крепко сожмите, потихоньку отпустите. Еще раз давайте его возьмем в руки, чтобы ни одна песчинка не упала с кулачков и </a:t>
            </a:r>
            <a:r>
              <a:rPr lang="ru-RU" sz="1400" u="sng" dirty="0" smtClean="0">
                <a:latin typeface="Times New Roman" pitchFamily="18" charset="0"/>
                <a:cs typeface="Times New Roman" pitchFamily="18" charset="0"/>
              </a:rPr>
              <a:t>скажем</a:t>
            </a:r>
            <a:r>
              <a:rPr lang="ru-RU" sz="1400" dirty="0" smtClean="0">
                <a:latin typeface="Times New Roman" pitchFamily="18" charset="0"/>
                <a:cs typeface="Times New Roman" pitchFamily="18" charset="0"/>
              </a:rPr>
              <a:t>: «Песочек, мы тебе поможем!»</a:t>
            </a:r>
          </a:p>
          <a:p>
            <a:r>
              <a:rPr lang="ru-RU" sz="1400" dirty="0" smtClean="0">
                <a:latin typeface="Times New Roman" pitchFamily="18" charset="0"/>
                <a:cs typeface="Times New Roman" pitchFamily="18" charset="0"/>
              </a:rPr>
              <a:t>2. Упражнение «Кто это был?»</a:t>
            </a:r>
          </a:p>
          <a:p>
            <a:r>
              <a:rPr lang="ru-RU" sz="1400" dirty="0" smtClean="0">
                <a:latin typeface="Times New Roman" pitchFamily="18" charset="0"/>
                <a:cs typeface="Times New Roman" pitchFamily="18" charset="0"/>
              </a:rPr>
              <a:t>«Идут бегемоты» — ребенок кулачками и ладонями с силой надавливает на песок.</a:t>
            </a:r>
          </a:p>
          <a:p>
            <a:r>
              <a:rPr lang="ru-RU" sz="1400" dirty="0" smtClean="0">
                <a:latin typeface="Times New Roman" pitchFamily="18" charset="0"/>
                <a:cs typeface="Times New Roman" pitchFamily="18" charset="0"/>
              </a:rPr>
              <a:t>«Прыгают кенгуру» — кончиками пальцев ребенок ударяет по поверхности песка, двигаясь в разных направлениях.</a:t>
            </a:r>
          </a:p>
          <a:p>
            <a:r>
              <a:rPr lang="ru-RU" sz="1400" dirty="0" smtClean="0">
                <a:latin typeface="Times New Roman" pitchFamily="18" charset="0"/>
                <a:cs typeface="Times New Roman" pitchFamily="18" charset="0"/>
              </a:rPr>
              <a:t>«Ползут змейки» — ребенок расслабленными/напряженными пальцами рук делает поверхность песка волнистой (в разных направлениях).</a:t>
            </a:r>
          </a:p>
          <a:p>
            <a:pPr>
              <a:spcBef>
                <a:spcPts val="750"/>
              </a:spcBef>
              <a:spcAft>
                <a:spcPts val="750"/>
              </a:spcAft>
            </a:pPr>
            <a:endParaRPr lang="ru-RU" sz="1400" dirty="0">
              <a:effectLst/>
              <a:latin typeface="Times New Roman" pitchFamily="18" charset="0"/>
              <a:ea typeface="Calibri" panose="020F0502020204030204" pitchFamily="34" charset="0"/>
              <a:cs typeface="Times New Roman" pitchFamily="18" charset="0"/>
            </a:endParaRPr>
          </a:p>
        </p:txBody>
      </p:sp>
    </p:spTree>
    <p:extLst>
      <p:ext uri="{BB962C8B-B14F-4D97-AF65-F5344CB8AC3E}">
        <p14:creationId xmlns:p14="http://schemas.microsoft.com/office/powerpoint/2010/main" xmlns="" val="356344074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95300" y="424106"/>
            <a:ext cx="5962650" cy="8279190"/>
          </a:xfrm>
          <a:prstGeom prst="rect">
            <a:avLst/>
          </a:prstGeom>
        </p:spPr>
        <p:txBody>
          <a:bodyPr wrap="square">
            <a:spAutoFit/>
          </a:bodyPr>
          <a:lstStyle/>
          <a:p>
            <a:r>
              <a:rPr lang="ru-RU" sz="1400" dirty="0" smtClean="0">
                <a:latin typeface="Times New Roman" pitchFamily="18" charset="0"/>
                <a:cs typeface="Times New Roman" pitchFamily="18" charset="0"/>
              </a:rPr>
              <a:t>«Бегут жучки» — ребенок двигает всеми пальцами, имитируя движение насекомых (можно полностью погружать руки в песок, встречаясь под песком руками друг с другом — «жучки здороваются»).</a:t>
            </a:r>
          </a:p>
          <a:p>
            <a:r>
              <a:rPr lang="ru-RU" sz="1400" dirty="0" smtClean="0">
                <a:latin typeface="Times New Roman" pitchFamily="18" charset="0"/>
                <a:cs typeface="Times New Roman" pitchFamily="18" charset="0"/>
              </a:rPr>
              <a:t>3. Игра-упражнение «Песочные прятки»</a:t>
            </a:r>
          </a:p>
          <a:p>
            <a:r>
              <a:rPr lang="ru-RU" sz="1400" b="1" dirty="0" err="1" smtClean="0">
                <a:latin typeface="Times New Roman" pitchFamily="18" charset="0"/>
                <a:cs typeface="Times New Roman" pitchFamily="18" charset="0"/>
              </a:rPr>
              <a:t>Педагог</a:t>
            </a:r>
            <a:r>
              <a:rPr lang="ru-RU" sz="1400" dirty="0" err="1" smtClean="0">
                <a:latin typeface="Times New Roman" pitchFamily="18" charset="0"/>
                <a:cs typeface="Times New Roman" pitchFamily="18" charset="0"/>
              </a:rPr>
              <a:t>:Злой</a:t>
            </a:r>
            <a:r>
              <a:rPr lang="ru-RU" sz="1400" dirty="0" smtClean="0">
                <a:latin typeface="Times New Roman" pitchFamily="18" charset="0"/>
                <a:cs typeface="Times New Roman" pitchFamily="18" charset="0"/>
              </a:rPr>
              <a:t> колдун заточил всех песочных жителей в темницу. Там им очень одиноко. Мы как маленькие волшебники должны спасти их. Но наших маленьких друзей охраняют слуги колдуна. Чтобы они нас не увидели, нам нужно спрятаться и сказать заклинание. Давайте с вами отвернемся, возьмем, друг друга за руки, крепко закроем глаза и произнесем заклинание. (Когда дети отворачиваются, педагог прячет в песке мелкие игрушки.)</a:t>
            </a:r>
          </a:p>
          <a:p>
            <a:r>
              <a:rPr lang="ru-RU" sz="1400" dirty="0" smtClean="0">
                <a:latin typeface="Times New Roman" pitchFamily="18" charset="0"/>
                <a:cs typeface="Times New Roman" pitchFamily="18" charset="0"/>
              </a:rPr>
              <a:t>Песочная принцесса нам помоги,</a:t>
            </a:r>
          </a:p>
          <a:p>
            <a:r>
              <a:rPr lang="ru-RU" sz="1400" dirty="0" smtClean="0">
                <a:latin typeface="Times New Roman" pitchFamily="18" charset="0"/>
                <a:cs typeface="Times New Roman" pitchFamily="18" charset="0"/>
              </a:rPr>
              <a:t>В темницу друзей заточили враги,</a:t>
            </a:r>
          </a:p>
          <a:p>
            <a:r>
              <a:rPr lang="ru-RU" sz="1400" dirty="0" smtClean="0">
                <a:latin typeface="Times New Roman" pitchFamily="18" charset="0"/>
                <a:cs typeface="Times New Roman" pitchFamily="18" charset="0"/>
              </a:rPr>
              <a:t>Взмахнем нашей кисточкой</a:t>
            </a:r>
          </a:p>
          <a:p>
            <a:r>
              <a:rPr lang="ru-RU" sz="1400" dirty="0" smtClean="0">
                <a:latin typeface="Times New Roman" pitchFamily="18" charset="0"/>
                <a:cs typeface="Times New Roman" pitchFamily="18" charset="0"/>
              </a:rPr>
              <a:t>Раз, два и три,</a:t>
            </a:r>
          </a:p>
          <a:p>
            <a:r>
              <a:rPr lang="ru-RU" sz="1400" dirty="0" smtClean="0">
                <a:latin typeface="Times New Roman" pitchFamily="18" charset="0"/>
                <a:cs typeface="Times New Roman" pitchFamily="18" charset="0"/>
              </a:rPr>
              <a:t>И наших друзей мы спасем из беды.</a:t>
            </a:r>
          </a:p>
          <a:p>
            <a:r>
              <a:rPr lang="ru-RU" sz="1400" dirty="0" smtClean="0">
                <a:latin typeface="Times New Roman" pitchFamily="18" charset="0"/>
                <a:cs typeface="Times New Roman" pitchFamily="18" charset="0"/>
              </a:rPr>
              <a:t>Я вам предлагаю аккуратно кисточкой раскопать песок во всех уголочках Песочного города и вызволить наших друзей из темницы, (встаньте как вам удобно)</a:t>
            </a:r>
          </a:p>
          <a:p>
            <a:r>
              <a:rPr lang="ru-RU" sz="1400" dirty="0" smtClean="0">
                <a:latin typeface="Times New Roman" pitchFamily="18" charset="0"/>
                <a:cs typeface="Times New Roman" pitchFamily="18" charset="0"/>
              </a:rPr>
              <a:t>Дети с помощью кисточек откапывают спрятанные в песке игрушки.</a:t>
            </a:r>
          </a:p>
          <a:p>
            <a:r>
              <a:rPr lang="ru-RU" sz="1400" b="1" dirty="0" err="1" smtClean="0">
                <a:latin typeface="Times New Roman" pitchFamily="18" charset="0"/>
                <a:cs typeface="Times New Roman" pitchFamily="18" charset="0"/>
              </a:rPr>
              <a:t>Педагог:</a:t>
            </a:r>
            <a:r>
              <a:rPr lang="ru-RU" sz="1400" dirty="0" err="1" smtClean="0">
                <a:latin typeface="Times New Roman" pitchFamily="18" charset="0"/>
                <a:cs typeface="Times New Roman" pitchFamily="18" charset="0"/>
              </a:rPr>
              <a:t>Вот</a:t>
            </a:r>
            <a:r>
              <a:rPr lang="ru-RU" sz="1400" dirty="0" smtClean="0">
                <a:latin typeface="Times New Roman" pitchFamily="18" charset="0"/>
                <a:cs typeface="Times New Roman" pitchFamily="18" charset="0"/>
              </a:rPr>
              <a:t> сколько жителей песочного города мы с вами спасли.</a:t>
            </a:r>
          </a:p>
          <a:p>
            <a:r>
              <a:rPr lang="ru-RU" sz="1400" dirty="0" smtClean="0">
                <a:latin typeface="Times New Roman" pitchFamily="18" charset="0"/>
                <a:cs typeface="Times New Roman" pitchFamily="18" charset="0"/>
              </a:rPr>
              <a:t>Теперь нужно, чтобы город стал таким же радостным и счастливым, каким и был раньше (звучит спокойная музыка).</a:t>
            </a:r>
          </a:p>
          <a:p>
            <a:r>
              <a:rPr lang="ru-RU" sz="1400" dirty="0" smtClean="0">
                <a:latin typeface="Times New Roman" pitchFamily="18" charset="0"/>
                <a:cs typeface="Times New Roman" pitchFamily="18" charset="0"/>
              </a:rPr>
              <a:t>Посмотрите, что мы с вами расколдовали еще. Педагог выносит коробочки с растениями (деревьями, цветами); различными зданиями, постройками; животными. Дети расставляют предметы на песке.</a:t>
            </a:r>
          </a:p>
          <a:p>
            <a:r>
              <a:rPr lang="ru-RU" sz="1400" dirty="0" smtClean="0">
                <a:latin typeface="Times New Roman" pitchFamily="18" charset="0"/>
                <a:cs typeface="Times New Roman" pitchFamily="18" charset="0"/>
              </a:rPr>
              <a:t>Посмотрите, как стало красиво. Песочный город ожил! Спасибо, мои маленькие волшебники!</a:t>
            </a:r>
          </a:p>
          <a:p>
            <a:r>
              <a:rPr lang="ru-RU" sz="1400" dirty="0" smtClean="0">
                <a:latin typeface="Times New Roman" pitchFamily="18" charset="0"/>
                <a:cs typeface="Times New Roman" pitchFamily="18" charset="0"/>
              </a:rPr>
              <a:t>Я вас приглашаю поиграть с солнечным зайчиком. Дети выходят на ковер, располагаются на подушках.</a:t>
            </a:r>
          </a:p>
          <a:p>
            <a:r>
              <a:rPr lang="ru-RU" sz="1400" dirty="0" smtClean="0">
                <a:latin typeface="Times New Roman" pitchFamily="18" charset="0"/>
                <a:cs typeface="Times New Roman" pitchFamily="18" charset="0"/>
              </a:rPr>
              <a:t>Игра – релаксация «Солнечный лучик»</a:t>
            </a:r>
          </a:p>
          <a:p>
            <a:r>
              <a:rPr lang="ru-RU" sz="1400" dirty="0" smtClean="0">
                <a:latin typeface="Times New Roman" pitchFamily="18" charset="0"/>
                <a:cs typeface="Times New Roman" pitchFamily="18" charset="0"/>
              </a:rPr>
              <a:t>Звучит спокойная музыка.</a:t>
            </a:r>
          </a:p>
          <a:p>
            <a:r>
              <a:rPr lang="ru-RU" sz="1400" b="1" dirty="0" err="1" smtClean="0">
                <a:latin typeface="Times New Roman" pitchFamily="18" charset="0"/>
                <a:cs typeface="Times New Roman" pitchFamily="18" charset="0"/>
              </a:rPr>
              <a:t>Педагог:</a:t>
            </a:r>
            <a:r>
              <a:rPr lang="ru-RU" sz="1400" dirty="0" err="1" smtClean="0">
                <a:latin typeface="Times New Roman" pitchFamily="18" charset="0"/>
                <a:cs typeface="Times New Roman" pitchFamily="18" charset="0"/>
              </a:rPr>
              <a:t>Сядьте</a:t>
            </a:r>
            <a:r>
              <a:rPr lang="ru-RU" sz="1400" dirty="0" smtClean="0">
                <a:latin typeface="Times New Roman" pitchFamily="18" charset="0"/>
                <a:cs typeface="Times New Roman" pitchFamily="18" charset="0"/>
              </a:rPr>
              <a:t> удобно, повернитесь друг к другу </a:t>
            </a:r>
            <a:r>
              <a:rPr lang="ru-RU" sz="1400" dirty="0" err="1" smtClean="0">
                <a:latin typeface="Times New Roman" pitchFamily="18" charset="0"/>
                <a:cs typeface="Times New Roman" pitchFamily="18" charset="0"/>
              </a:rPr>
              <a:t>лицом.В</a:t>
            </a:r>
            <a:r>
              <a:rPr lang="ru-RU" sz="1400" dirty="0" smtClean="0">
                <a:latin typeface="Times New Roman" pitchFamily="18" charset="0"/>
                <a:cs typeface="Times New Roman" pitchFamily="18" charset="0"/>
              </a:rPr>
              <a:t> нашу комнату заглянул солнечный лучик – это младший сынок солнца. Сейчас он светит нам в глаза. Закрываем их. Теперь он движется дальше по лбу, щекам, носу, на губах, подбородку. Погладьте </a:t>
            </a:r>
            <a:r>
              <a:rPr lang="ru-RU" sz="1400" u="sng" dirty="0" smtClean="0">
                <a:latin typeface="Times New Roman" pitchFamily="18" charset="0"/>
                <a:cs typeface="Times New Roman" pitchFamily="18" charset="0"/>
              </a:rPr>
              <a:t>лучик</a:t>
            </a:r>
            <a:r>
              <a:rPr lang="ru-RU" sz="1400" dirty="0" smtClean="0">
                <a:latin typeface="Times New Roman" pitchFamily="18" charset="0"/>
                <a:cs typeface="Times New Roman" pitchFamily="18" charset="0"/>
              </a:rPr>
              <a:t>: на лбу, на носу, на губах, на щеках, на подбородке. Поглаживайте аккуратно, чтобы не спугнуть! Сейчас он перебрался на макушку, затем на шею, живот, руки, ноги. Солнечный лучик </a:t>
            </a:r>
            <a:endParaRPr lang="ru-RU" sz="1400" dirty="0">
              <a:latin typeface="Times New Roman" pitchFamily="18" charset="0"/>
              <a:cs typeface="Times New Roman" pitchFamily="18" charset="0"/>
            </a:endParaRPr>
          </a:p>
        </p:txBody>
      </p:sp>
    </p:spTree>
    <p:extLst>
      <p:ext uri="{BB962C8B-B14F-4D97-AF65-F5344CB8AC3E}">
        <p14:creationId xmlns:p14="http://schemas.microsoft.com/office/powerpoint/2010/main" xmlns="" val="1016045901"/>
      </p:ext>
    </p:extLst>
  </p:cSld>
  <p:clrMapOvr>
    <a:masterClrMapping/>
  </p:clrMapOvr>
  <p:transition spd="slow">
    <p:wheel spokes="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00050" y="548725"/>
            <a:ext cx="6019800" cy="2972609"/>
          </a:xfrm>
          <a:prstGeom prst="rect">
            <a:avLst/>
          </a:prstGeom>
        </p:spPr>
        <p:txBody>
          <a:bodyPr wrap="square">
            <a:spAutoFit/>
          </a:bodyPr>
          <a:lstStyle/>
          <a:p>
            <a:r>
              <a:rPr lang="ru-RU" sz="1400" dirty="0" smtClean="0">
                <a:latin typeface="Times New Roman" pitchFamily="18" charset="0"/>
                <a:cs typeface="Times New Roman" pitchFamily="18" charset="0"/>
              </a:rPr>
              <a:t>пробежал по нам с головы до пяток и выскользнул в окно. Но тепло и свет, которые он принес, остались с нами.</a:t>
            </a:r>
          </a:p>
          <a:p>
            <a:r>
              <a:rPr lang="ru-RU" sz="1400" dirty="0" smtClean="0">
                <a:latin typeface="Times New Roman" pitchFamily="18" charset="0"/>
                <a:cs typeface="Times New Roman" pitchFamily="18" charset="0"/>
              </a:rPr>
              <a:t>Делаем три глубоких вдоха – выдоха и открываем глаза.</a:t>
            </a:r>
          </a:p>
          <a:p>
            <a:r>
              <a:rPr lang="ru-RU" sz="1400" dirty="0" smtClean="0">
                <a:latin typeface="Times New Roman" pitchFamily="18" charset="0"/>
                <a:cs typeface="Times New Roman" pitchFamily="18" charset="0"/>
              </a:rPr>
              <a:t>Песочная принцесса и ее друзья благодарят вас за то, что вы помогли спасти город от злого колдуна.</a:t>
            </a:r>
          </a:p>
          <a:p>
            <a:r>
              <a:rPr lang="ru-RU" sz="1400" dirty="0" smtClean="0">
                <a:latin typeface="Times New Roman" pitchFamily="18" charset="0"/>
                <a:cs typeface="Times New Roman" pitchFamily="18" charset="0"/>
              </a:rPr>
              <a:t>Ну, а нам пришла пора прощаться с нашими чудесными песочными друзьями и возвращаться обратно в детский сад. С каким настроением вы пойдете в группу? Я думаю, что мы с вами обязательно встретимся, так как сказок и историй на свете много разных.</a:t>
            </a:r>
          </a:p>
          <a:p>
            <a:r>
              <a:rPr lang="ru-RU" sz="1400" dirty="0" smtClean="0">
                <a:latin typeface="Times New Roman" pitchFamily="18" charset="0"/>
                <a:cs typeface="Times New Roman" pitchFamily="18" charset="0"/>
              </a:rPr>
              <a:t>Ритуал прощания. Все встают в круг, берутся за руки и говорят хором: «До свидания».</a:t>
            </a:r>
          </a:p>
          <a:p>
            <a:r>
              <a:rPr lang="ru-RU" sz="1400" dirty="0" smtClean="0"/>
              <a:t> </a:t>
            </a:r>
          </a:p>
          <a:p>
            <a:pPr>
              <a:lnSpc>
                <a:spcPts val="1465"/>
              </a:lnSpc>
              <a:spcBef>
                <a:spcPts val="750"/>
              </a:spcBef>
              <a:spcAft>
                <a:spcPts val="750"/>
              </a:spcAft>
            </a:pP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1708811081"/>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SDC16813.JPG"/>
          <p:cNvPicPr>
            <a:picLocks noChangeAspect="1"/>
          </p:cNvPicPr>
          <p:nvPr/>
        </p:nvPicPr>
        <p:blipFill>
          <a:blip r:embed="rId2" cstate="email"/>
          <a:stretch>
            <a:fillRect/>
          </a:stretch>
        </p:blipFill>
        <p:spPr>
          <a:xfrm>
            <a:off x="1199003" y="3361749"/>
            <a:ext cx="4680000" cy="35100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3170237"/>
            <a:ext cx="3732245" cy="3785652"/>
          </a:xfrm>
          <a:prstGeom prst="rect">
            <a:avLst/>
          </a:prstGeom>
          <a:noFill/>
        </p:spPr>
        <p:txBody>
          <a:bodyPr wrap="square" rtlCol="0">
            <a:spAutoFit/>
          </a:bodyPr>
          <a:lstStyle/>
          <a:p>
            <a:pPr algn="ctr">
              <a:spcBef>
                <a:spcPct val="0"/>
              </a:spcBef>
            </a:pPr>
            <a:r>
              <a:rPr lang="ru-RU" sz="2000" dirty="0" smtClean="0">
                <a:latin typeface="Times New Roman" pitchFamily="18" charset="0"/>
                <a:cs typeface="Times New Roman" pitchFamily="18" charset="0"/>
              </a:rPr>
              <a:t> Практически в каждой группе любого детского сада находятся дети, которых называют «трудные». К ним относятся агрессивные, </a:t>
            </a:r>
            <a:r>
              <a:rPr lang="ru-RU" sz="2000" dirty="0" err="1" smtClean="0">
                <a:latin typeface="Times New Roman" pitchFamily="18" charset="0"/>
                <a:cs typeface="Times New Roman" pitchFamily="18" charset="0"/>
              </a:rPr>
              <a:t>гиперактивные</a:t>
            </a:r>
            <a:r>
              <a:rPr lang="ru-RU" sz="2000" dirty="0" smtClean="0">
                <a:latin typeface="Times New Roman" pitchFamily="18" charset="0"/>
                <a:cs typeface="Times New Roman" pitchFamily="18" charset="0"/>
              </a:rPr>
              <a:t>, тревожные и замкнутые. Работая с такими детьми, педагогу необходимо  приложить массу усилий и изобретательности для того, чтобы заинтересовать и организовать их. </a:t>
            </a:r>
            <a:endParaRPr lang="ru-RU" altLang="ru-RU" sz="2000"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27650" name="AutoShape 2" descr="Картинки по запросу картинки агрессивных детей"/>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7652" name="AutoShape 4" descr="Картинки по запросу картинки агрессивных детей"/>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7654" name="AutoShape 6" descr="Картинки по запросу картинки агрессивных детей"/>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7656" name="AutoShape 8" descr="Картинки по запросу картинки агрессивных детей"/>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7658" name="AutoShape 10" descr="Картинки по запросу картинки агрессивных детей"/>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7664" name="Picture 16" descr="Картинки по запросу"/>
          <p:cNvPicPr>
            <a:picLocks noChangeAspect="1" noChangeArrowheads="1"/>
          </p:cNvPicPr>
          <p:nvPr/>
        </p:nvPicPr>
        <p:blipFill>
          <a:blip r:embed="rId2" cstate="email"/>
          <a:srcRect/>
          <a:stretch>
            <a:fillRect/>
          </a:stretch>
        </p:blipFill>
        <p:spPr bwMode="auto">
          <a:xfrm>
            <a:off x="-41923" y="7937"/>
            <a:ext cx="3981450" cy="3162300"/>
          </a:xfrm>
          <a:prstGeom prst="rect">
            <a:avLst/>
          </a:prstGeom>
          <a:noFill/>
          <a:effectLst>
            <a:softEdge rad="127000"/>
          </a:effectLst>
        </p:spPr>
      </p:pic>
      <p:pic>
        <p:nvPicPr>
          <p:cNvPr id="27666" name="Picture 18" descr="Картинки по запросу"/>
          <p:cNvPicPr>
            <a:picLocks noChangeAspect="1" noChangeArrowheads="1"/>
          </p:cNvPicPr>
          <p:nvPr/>
        </p:nvPicPr>
        <p:blipFill>
          <a:blip r:embed="rId3" cstate="email"/>
          <a:srcRect/>
          <a:stretch>
            <a:fillRect/>
          </a:stretch>
        </p:blipFill>
        <p:spPr bwMode="auto">
          <a:xfrm>
            <a:off x="3564294" y="3963403"/>
            <a:ext cx="3293706" cy="2211659"/>
          </a:xfrm>
          <a:prstGeom prst="rect">
            <a:avLst/>
          </a:prstGeom>
          <a:noFill/>
          <a:effectLst>
            <a:softEdge rad="127000"/>
          </a:effectLst>
        </p:spPr>
      </p:pic>
      <p:pic>
        <p:nvPicPr>
          <p:cNvPr id="27670" name="Picture 22" descr="Картинки по запросу"/>
          <p:cNvPicPr>
            <a:picLocks noChangeAspect="1" noChangeArrowheads="1"/>
          </p:cNvPicPr>
          <p:nvPr/>
        </p:nvPicPr>
        <p:blipFill>
          <a:blip r:embed="rId4" cstate="email"/>
          <a:srcRect/>
          <a:stretch>
            <a:fillRect/>
          </a:stretch>
        </p:blipFill>
        <p:spPr bwMode="auto">
          <a:xfrm>
            <a:off x="1809750" y="6886575"/>
            <a:ext cx="5048250" cy="3019425"/>
          </a:xfrm>
          <a:prstGeom prst="rect">
            <a:avLst/>
          </a:prstGeom>
          <a:noFill/>
          <a:effectLst>
            <a:softEdge rad="127000"/>
          </a:effectLst>
        </p:spPr>
      </p:pic>
    </p:spTree>
    <p:extLst>
      <p:ext uri="{BB962C8B-B14F-4D97-AF65-F5344CB8AC3E}">
        <p14:creationId xmlns:p14="http://schemas.microsoft.com/office/powerpoint/2010/main" xmlns="" val="3666988980"/>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 y="3810170"/>
            <a:ext cx="6858000" cy="1815882"/>
          </a:xfrm>
          <a:prstGeom prst="rect">
            <a:avLst/>
          </a:prstGeom>
        </p:spPr>
        <p:txBody>
          <a:bodyPr wrap="square">
            <a:spAutoFit/>
          </a:bodyPr>
          <a:lstStyle/>
          <a:p>
            <a:pPr algn="ctr">
              <a:spcBef>
                <a:spcPct val="0"/>
              </a:spcBef>
            </a:pPr>
            <a:r>
              <a:rPr lang="ru-RU" alt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Работа с песком- одна из форм естественной деятельности ребёнка. Именно поэтому она может быть использована в развивающих и обучающих занятиях. В процессе игры с песком ребёнок имеет возможность выразить свои самые глубокие эмоциональные переживания. Песочница обладает психотерапевтическим эффектом, помогая ребёнку избавиться от застенчивости, конфликтности в общении и многих других проблем</a:t>
            </a:r>
            <a:endParaRPr lang="ru-RU" sz="1600" dirty="0">
              <a:latin typeface="Times New Roman" pitchFamily="18" charset="0"/>
              <a:cs typeface="Times New Roman" pitchFamily="18" charset="0"/>
            </a:endParaRPr>
          </a:p>
        </p:txBody>
      </p:sp>
      <p:pic>
        <p:nvPicPr>
          <p:cNvPr id="26625" name="Picture 1" descr="C:\Users\Анатолий\Desktop\фото кинет\IMG_20170203_144613.jpg"/>
          <p:cNvPicPr>
            <a:picLocks noChangeAspect="1" noChangeArrowheads="1"/>
          </p:cNvPicPr>
          <p:nvPr/>
        </p:nvPicPr>
        <p:blipFill>
          <a:blip r:embed="rId2" cstate="email"/>
          <a:srcRect/>
          <a:stretch>
            <a:fillRect/>
          </a:stretch>
        </p:blipFill>
        <p:spPr bwMode="auto">
          <a:xfrm>
            <a:off x="476250" y="247650"/>
            <a:ext cx="6076950" cy="3467100"/>
          </a:xfrm>
          <a:prstGeom prst="rect">
            <a:avLst/>
          </a:prstGeom>
          <a:noFill/>
          <a:effectLst>
            <a:softEdge rad="127000"/>
          </a:effectLst>
        </p:spPr>
      </p:pic>
      <p:pic>
        <p:nvPicPr>
          <p:cNvPr id="26626" name="Picture 2" descr="C:\Users\Анатолий\Desktop\фото кинет\IMG_20170206_093558.jpg"/>
          <p:cNvPicPr>
            <a:picLocks noChangeAspect="1" noChangeArrowheads="1"/>
          </p:cNvPicPr>
          <p:nvPr/>
        </p:nvPicPr>
        <p:blipFill>
          <a:blip r:embed="rId3" cstate="email"/>
          <a:srcRect/>
          <a:stretch>
            <a:fillRect/>
          </a:stretch>
        </p:blipFill>
        <p:spPr bwMode="auto">
          <a:xfrm>
            <a:off x="561780" y="5686540"/>
            <a:ext cx="5905890" cy="3888044"/>
          </a:xfrm>
          <a:prstGeom prst="rect">
            <a:avLst/>
          </a:prstGeom>
          <a:noFill/>
          <a:effectLst>
            <a:softEdge rad="127000"/>
          </a:effectLst>
        </p:spPr>
      </p:pic>
    </p:spTree>
    <p:extLst>
      <p:ext uri="{BB962C8B-B14F-4D97-AF65-F5344CB8AC3E}">
        <p14:creationId xmlns:p14="http://schemas.microsoft.com/office/powerpoint/2010/main" xmlns="" val="1352443387"/>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05250" y="1573976"/>
            <a:ext cx="2952750" cy="6247864"/>
          </a:xfrm>
          <a:prstGeom prst="rect">
            <a:avLst/>
          </a:prstGeom>
          <a:noFill/>
        </p:spPr>
        <p:txBody>
          <a:bodyPr wrap="square" rtlCol="0">
            <a:spAutoFit/>
          </a:bodyPr>
          <a:lstStyle/>
          <a:p>
            <a:pPr algn="ctr"/>
            <a:r>
              <a:rPr lang="ru-RU" sz="2000" dirty="0" smtClean="0">
                <a:latin typeface="Times New Roman" pitchFamily="18" charset="0"/>
                <a:cs typeface="Times New Roman" pitchFamily="18" charset="0"/>
              </a:rPr>
              <a:t>Дети любят играть с песком и лепить из пластилина. Кинетический песок удачно объединяет в себе свойства этих двух материалов и является универсальной игрушкой для детского творчества. Кинетический песок на 98% состоит из обычного кварцевого песка и на 2% - из силиконового полимера. На первый взгляд он напоминает влажный морской песок, но как только берёшь его в руки — проявляются его необычные свойства. </a:t>
            </a:r>
            <a:endParaRPr lang="ru-RU" sz="2000" dirty="0">
              <a:latin typeface="Times New Roman" pitchFamily="18" charset="0"/>
              <a:cs typeface="Times New Roman" pitchFamily="18" charset="0"/>
            </a:endParaRPr>
          </a:p>
        </p:txBody>
      </p:sp>
      <p:pic>
        <p:nvPicPr>
          <p:cNvPr id="24578" name="Picture 2" descr="Картинки по запросу картинки кинетического песка"/>
          <p:cNvPicPr>
            <a:picLocks noChangeAspect="1" noChangeArrowheads="1"/>
          </p:cNvPicPr>
          <p:nvPr/>
        </p:nvPicPr>
        <p:blipFill>
          <a:blip r:embed="rId2" cstate="email"/>
          <a:srcRect/>
          <a:stretch>
            <a:fillRect/>
          </a:stretch>
        </p:blipFill>
        <p:spPr bwMode="auto">
          <a:xfrm>
            <a:off x="342899" y="568325"/>
            <a:ext cx="3371851" cy="4041775"/>
          </a:xfrm>
          <a:prstGeom prst="rect">
            <a:avLst/>
          </a:prstGeom>
          <a:noFill/>
          <a:effectLst>
            <a:softEdge rad="127000"/>
          </a:effectLst>
        </p:spPr>
      </p:pic>
      <p:sp>
        <p:nvSpPr>
          <p:cNvPr id="24580" name="AutoShape 4" descr="Картинки по запросу"/>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4582" name="AutoShape 6" descr="Картинки по запросу"/>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4584" name="Picture 8" descr="Картинки по запросу"/>
          <p:cNvPicPr>
            <a:picLocks noChangeAspect="1" noChangeArrowheads="1"/>
          </p:cNvPicPr>
          <p:nvPr/>
        </p:nvPicPr>
        <p:blipFill>
          <a:blip r:embed="rId3" cstate="email"/>
          <a:srcRect/>
          <a:stretch>
            <a:fillRect/>
          </a:stretch>
        </p:blipFill>
        <p:spPr bwMode="auto">
          <a:xfrm>
            <a:off x="342901" y="4953000"/>
            <a:ext cx="3333749" cy="4305300"/>
          </a:xfrm>
          <a:prstGeom prst="rect">
            <a:avLst/>
          </a:prstGeom>
          <a:noFill/>
          <a:effectLst>
            <a:softEdge rad="127000"/>
          </a:effectLst>
        </p:spPr>
      </p:pic>
    </p:spTree>
    <p:extLst>
      <p:ext uri="{BB962C8B-B14F-4D97-AF65-F5344CB8AC3E}">
        <p14:creationId xmlns:p14="http://schemas.microsoft.com/office/powerpoint/2010/main" xmlns="" val="3755019398"/>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6531" y="571500"/>
            <a:ext cx="6083559" cy="5078313"/>
          </a:xfrm>
          <a:prstGeom prst="rect">
            <a:avLst/>
          </a:prstGeom>
          <a:noFill/>
        </p:spPr>
        <p:txBody>
          <a:bodyPr wrap="square" rtlCol="0">
            <a:spAutoFit/>
          </a:bodyPr>
          <a:lstStyle/>
          <a:p>
            <a:pPr algn="ctr"/>
            <a:r>
              <a:rPr lang="ru-RU" dirty="0" smtClean="0">
                <a:latin typeface="Times New Roman" pitchFamily="18" charset="0"/>
                <a:cs typeface="Times New Roman" pitchFamily="18" charset="0"/>
              </a:rPr>
              <a:t> Полимерные материалы и кварц обеспечивают необходимую для лепки вязкость, он пластичен – с одной стороны, с другой – "текуч". До него дотрагиваешься, песок  "движется", "оживает",  течет сквозь пальцы и в тоже время остается сухим. Он рыхлый, но из него можно строить разнообразные фигуры, приятен на ощупь, не оставляет следов на руках.   Может использоваться как расслабляющее средство. С кинетическим песком можно работать на любой поверхности.  Просыпанный на пол материал не разлетается на отдельные частицы, а сохраняется в виде компактной массы, которую легко собрать и использовать повторно. Песок абсолютно безвреден, обладает антибактериальными свойствами не содержит токсичных веществ и не вызывает аллергии, поэтому может использоваться в работе с самыми маленькими детьми, как дома, так и в условиях    детского  сада. Кинетический песок – сказочный материал для работы с ребенком. </a:t>
            </a:r>
            <a:endParaRPr lang="ru-RU" dirty="0">
              <a:latin typeface="Times New Roman" pitchFamily="18" charset="0"/>
              <a:cs typeface="Times New Roman" pitchFamily="18" charset="0"/>
            </a:endParaRPr>
          </a:p>
        </p:txBody>
      </p:sp>
      <p:pic>
        <p:nvPicPr>
          <p:cNvPr id="23554" name="Picture 2" descr="Картинки по запросу картинки кинетического песка"/>
          <p:cNvPicPr>
            <a:picLocks noChangeAspect="1" noChangeArrowheads="1"/>
          </p:cNvPicPr>
          <p:nvPr/>
        </p:nvPicPr>
        <p:blipFill>
          <a:blip r:embed="rId2" cstate="email"/>
          <a:srcRect/>
          <a:stretch>
            <a:fillRect/>
          </a:stretch>
        </p:blipFill>
        <p:spPr bwMode="auto">
          <a:xfrm>
            <a:off x="976019" y="5649813"/>
            <a:ext cx="5064581" cy="3798437"/>
          </a:xfrm>
          <a:prstGeom prst="rect">
            <a:avLst/>
          </a:prstGeom>
          <a:noFill/>
          <a:effectLst>
            <a:softEdge rad="317500"/>
          </a:effectLst>
        </p:spPr>
      </p:pic>
    </p:spTree>
    <p:extLst>
      <p:ext uri="{BB962C8B-B14F-4D97-AF65-F5344CB8AC3E}">
        <p14:creationId xmlns:p14="http://schemas.microsoft.com/office/powerpoint/2010/main" xmlns="" val="3147192531"/>
      </p:ext>
    </p:extLst>
  </p:cSld>
  <p:clrMapOvr>
    <a:masterClrMapping/>
  </p:clrMapOvr>
  <p:transition spd="slow">
    <p:comb/>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242596" y="474851"/>
            <a:ext cx="6344816" cy="3416320"/>
          </a:xfrm>
          <a:prstGeom prst="rect">
            <a:avLst/>
          </a:prstGeom>
        </p:spPr>
        <p:txBody>
          <a:bodyPr wrap="square">
            <a:spAutoFit/>
          </a:bodyPr>
          <a:lstStyle/>
          <a:p>
            <a:pPr algn="ctr"/>
            <a:r>
              <a:rPr lang="ru-RU" dirty="0" smtClean="0">
                <a:latin typeface="Times New Roman" pitchFamily="18" charset="0"/>
                <a:cs typeface="Times New Roman" pitchFamily="18" charset="0"/>
              </a:rPr>
              <a:t>Для работы  я остановила свой выбор на космическом песке. Было приобретено 3комплекта цветного песка, по 1 кг в каждом.  Для каждого комплекта песка имеется надувная песочница. Количество песка, используемого во время игр и занятий, зависит от формы проведения (индивидуально или фронтально), а также от направления работы. Для организации игр с песком необходимы пластиковые формочки разнообразной величины и тематики, формочки для теста, стеки либо деревянные шпатели, большой набор миниатюрных предметов и игрушек, в совокупности символизирующих окружающий  мир и отражающих работу по лексическим темам.</a:t>
            </a:r>
            <a:endParaRPr lang="ru-RU" dirty="0">
              <a:latin typeface="Times New Roman" pitchFamily="18" charset="0"/>
              <a:cs typeface="Times New Roman" pitchFamily="18" charset="0"/>
            </a:endParaRPr>
          </a:p>
        </p:txBody>
      </p:sp>
      <p:pic>
        <p:nvPicPr>
          <p:cNvPr id="22529" name="Picture 1" descr="C:\Users\Анатолий\Desktop\фото кинет\IMG_20170206_102952.jpg"/>
          <p:cNvPicPr>
            <a:picLocks noChangeAspect="1" noChangeArrowheads="1"/>
          </p:cNvPicPr>
          <p:nvPr/>
        </p:nvPicPr>
        <p:blipFill>
          <a:blip r:embed="rId3" cstate="email"/>
          <a:srcRect/>
          <a:stretch>
            <a:fillRect/>
          </a:stretch>
        </p:blipFill>
        <p:spPr bwMode="auto">
          <a:xfrm>
            <a:off x="1301278" y="3732245"/>
            <a:ext cx="4334411" cy="6173755"/>
          </a:xfrm>
          <a:prstGeom prst="rect">
            <a:avLst/>
          </a:prstGeom>
          <a:noFill/>
          <a:effectLst>
            <a:softEdge rad="317500"/>
          </a:effectLst>
        </p:spPr>
      </p:pic>
    </p:spTree>
    <p:extLst>
      <p:ext uri="{BB962C8B-B14F-4D97-AF65-F5344CB8AC3E}">
        <p14:creationId xmlns:p14="http://schemas.microsoft.com/office/powerpoint/2010/main" xmlns="" val="14482798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кругленный прямоугольник 8"/>
          <p:cNvSpPr/>
          <p:nvPr/>
        </p:nvSpPr>
        <p:spPr>
          <a:xfrm>
            <a:off x="625642" y="0"/>
            <a:ext cx="5650996" cy="3333750"/>
          </a:xfrm>
          <a:prstGeom prst="roundRect">
            <a:avLst/>
          </a:prstGeom>
          <a:gradFill>
            <a:gsLst>
              <a:gs pos="72000">
                <a:schemeClr val="bg2">
                  <a:lumMod val="40000"/>
                  <a:lumOff val="60000"/>
                </a:schemeClr>
              </a:gs>
              <a:gs pos="30000">
                <a:schemeClr val="accent6">
                  <a:lumMod val="0"/>
                  <a:lumOff val="100000"/>
                </a:schemeClr>
              </a:gs>
              <a:gs pos="91000">
                <a:schemeClr val="accent6">
                  <a:lumMod val="100000"/>
                </a:schemeClr>
              </a:gs>
            </a:gsLst>
            <a:path path="circle">
              <a:fillToRect l="50000" t="50000" r="50000" b="5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400" dirty="0" smtClean="0">
                <a:solidFill>
                  <a:schemeClr val="tx1"/>
                </a:solidFill>
                <a:latin typeface="Times New Roman" pitchFamily="18" charset="0"/>
                <a:cs typeface="Times New Roman" pitchFamily="18" charset="0"/>
              </a:rPr>
              <a:t>В своей работе я стараюсь использовать различные </a:t>
            </a:r>
            <a:r>
              <a:rPr lang="ru-RU" sz="1400" b="1" dirty="0" smtClean="0">
                <a:solidFill>
                  <a:schemeClr val="tx1"/>
                </a:solidFill>
                <a:latin typeface="Times New Roman" pitchFamily="18" charset="0"/>
                <a:cs typeface="Times New Roman" pitchFamily="18" charset="0"/>
              </a:rPr>
              <a:t>формы и методы</a:t>
            </a:r>
            <a:r>
              <a:rPr lang="ru-RU" sz="1400" dirty="0" smtClean="0">
                <a:solidFill>
                  <a:schemeClr val="tx1"/>
                </a:solidFill>
                <a:latin typeface="Times New Roman" pitchFamily="18" charset="0"/>
                <a:cs typeface="Times New Roman" pitchFamily="18" charset="0"/>
              </a:rPr>
              <a:t> песочной терапии на основании следующих </a:t>
            </a:r>
            <a:r>
              <a:rPr lang="ru-RU" sz="1400" b="1" dirty="0" smtClean="0">
                <a:solidFill>
                  <a:schemeClr val="tx1"/>
                </a:solidFill>
                <a:latin typeface="Times New Roman" pitchFamily="18" charset="0"/>
                <a:cs typeface="Times New Roman" pitchFamily="18" charset="0"/>
              </a:rPr>
              <a:t>принципов воспитания и обучения:                                                                                                                       </a:t>
            </a:r>
            <a:r>
              <a:rPr lang="ru-RU" sz="1400" dirty="0" smtClean="0">
                <a:solidFill>
                  <a:schemeClr val="tx1"/>
                </a:solidFill>
                <a:latin typeface="Times New Roman" pitchFamily="18" charset="0"/>
                <a:cs typeface="Times New Roman" pitchFamily="18" charset="0"/>
              </a:rPr>
              <a:t>-создание стимулирующей среды, в которой ребёнок чувствует себя комфортно и защищено и может проявить творческую активность;                                                                                                 -спонтанность проявлений ребёнка во время игр с песком;                                              -исключение негативной оценки действий и результатов ребёнка;                                                                                            -максимальное поощрение фантазии и творческого подхода;                                         -проигрывание ситуаций вместе с героями сказочных сюжетов;                                                                                         -доброжелательное отношение к детям.                                       </a:t>
            </a:r>
            <a:endParaRPr lang="ru-RU" sz="1400" dirty="0">
              <a:solidFill>
                <a:schemeClr val="tx1"/>
              </a:solidFill>
              <a:latin typeface="Times New Roman" pitchFamily="18" charset="0"/>
              <a:cs typeface="Times New Roman" pitchFamily="18" charset="0"/>
            </a:endParaRPr>
          </a:p>
          <a:p>
            <a:pPr algn="ctr"/>
            <a:endParaRPr lang="ru-RU" dirty="0">
              <a:solidFill>
                <a:schemeClr val="tx1"/>
              </a:solidFill>
              <a:latin typeface="Times New Roman" pitchFamily="18" charset="0"/>
              <a:cs typeface="Times New Roman" pitchFamily="18" charset="0"/>
            </a:endParaRPr>
          </a:p>
        </p:txBody>
      </p:sp>
      <p:sp>
        <p:nvSpPr>
          <p:cNvPr id="10" name="Скругленный прямоугольник 9"/>
          <p:cNvSpPr/>
          <p:nvPr/>
        </p:nvSpPr>
        <p:spPr>
          <a:xfrm>
            <a:off x="587542" y="3508979"/>
            <a:ext cx="5650996" cy="2682271"/>
          </a:xfrm>
          <a:prstGeom prst="roundRect">
            <a:avLst/>
          </a:prstGeom>
          <a:gradFill>
            <a:gsLst>
              <a:gs pos="72000">
                <a:schemeClr val="bg2">
                  <a:lumMod val="40000"/>
                  <a:lumOff val="60000"/>
                </a:schemeClr>
              </a:gs>
              <a:gs pos="54000">
                <a:schemeClr val="accent6">
                  <a:lumMod val="0"/>
                  <a:lumOff val="100000"/>
                </a:schemeClr>
              </a:gs>
              <a:gs pos="91000">
                <a:schemeClr val="accent6">
                  <a:lumMod val="100000"/>
                </a:schemeClr>
              </a:gs>
            </a:gsLst>
            <a:path path="circle">
              <a:fillToRect l="50000" t="50000" r="50000" b="5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latin typeface="Times New Roman" pitchFamily="18" charset="0"/>
                <a:cs typeface="Times New Roman" pitchFamily="18" charset="0"/>
              </a:rPr>
              <a:t>Создание композиций из кинетического песка  предполагает различные </a:t>
            </a:r>
            <a:r>
              <a:rPr lang="ru-RU" sz="1400" b="1" dirty="0" smtClean="0">
                <a:solidFill>
                  <a:schemeClr val="tx1"/>
                </a:solidFill>
                <a:latin typeface="Times New Roman" pitchFamily="18" charset="0"/>
                <a:cs typeface="Times New Roman" pitchFamily="18" charset="0"/>
              </a:rPr>
              <a:t>способы познания:                                                                                                              </a:t>
            </a:r>
            <a:r>
              <a:rPr lang="ru-RU" sz="1400" dirty="0" smtClean="0">
                <a:solidFill>
                  <a:schemeClr val="tx1"/>
                </a:solidFill>
                <a:latin typeface="Times New Roman" pitchFamily="18" charset="0"/>
                <a:cs typeface="Times New Roman" pitchFamily="18" charset="0"/>
              </a:rPr>
              <a:t>1) сравнение по контрасту и подобию (холодный-тёплый, гладкий- шершавый);</a:t>
            </a:r>
          </a:p>
          <a:p>
            <a:pPr algn="ctr"/>
            <a:r>
              <a:rPr lang="ru-RU" sz="1400" dirty="0" smtClean="0">
                <a:solidFill>
                  <a:schemeClr val="tx1"/>
                </a:solidFill>
                <a:latin typeface="Times New Roman" pitchFamily="18" charset="0"/>
                <a:cs typeface="Times New Roman" pitchFamily="18" charset="0"/>
              </a:rPr>
              <a:t> 2)исследовательская деятельность: потрогать ,надавить, растереть, рассыпать песо;  </a:t>
            </a:r>
          </a:p>
          <a:p>
            <a:pPr algn="ctr"/>
            <a:r>
              <a:rPr lang="ru-RU" sz="1400" dirty="0" smtClean="0">
                <a:solidFill>
                  <a:schemeClr val="tx1"/>
                </a:solidFill>
                <a:latin typeface="Times New Roman" pitchFamily="18" charset="0"/>
                <a:cs typeface="Times New Roman" pitchFamily="18" charset="0"/>
              </a:rPr>
              <a:t>3)рассуждение ;  </a:t>
            </a:r>
          </a:p>
          <a:p>
            <a:pPr algn="ctr"/>
            <a:r>
              <a:rPr lang="ru-RU" sz="1400" dirty="0" smtClean="0">
                <a:solidFill>
                  <a:schemeClr val="tx1"/>
                </a:solidFill>
                <a:latin typeface="Times New Roman" pitchFamily="18" charset="0"/>
                <a:cs typeface="Times New Roman" pitchFamily="18" charset="0"/>
              </a:rPr>
              <a:t>4) обобщение и описание. </a:t>
            </a:r>
            <a:endParaRPr lang="ru-RU" dirty="0">
              <a:solidFill>
                <a:schemeClr val="tx1"/>
              </a:solidFill>
              <a:latin typeface="Times New Roman" pitchFamily="18" charset="0"/>
              <a:cs typeface="Times New Roman" pitchFamily="18" charset="0"/>
            </a:endParaRPr>
          </a:p>
        </p:txBody>
      </p:sp>
      <p:sp>
        <p:nvSpPr>
          <p:cNvPr id="12" name="Скругленный прямоугольник 11"/>
          <p:cNvSpPr/>
          <p:nvPr/>
        </p:nvSpPr>
        <p:spPr>
          <a:xfrm>
            <a:off x="644692" y="6515101"/>
            <a:ext cx="5650996" cy="3162299"/>
          </a:xfrm>
          <a:prstGeom prst="roundRect">
            <a:avLst/>
          </a:prstGeom>
          <a:gradFill>
            <a:gsLst>
              <a:gs pos="72000">
                <a:schemeClr val="bg2">
                  <a:lumMod val="40000"/>
                  <a:lumOff val="60000"/>
                </a:schemeClr>
              </a:gs>
              <a:gs pos="26000">
                <a:schemeClr val="accent6">
                  <a:lumMod val="0"/>
                  <a:lumOff val="100000"/>
                </a:schemeClr>
              </a:gs>
              <a:gs pos="91000">
                <a:schemeClr val="accent6">
                  <a:lumMod val="100000"/>
                </a:schemeClr>
              </a:gs>
            </a:gsLst>
            <a:path path="circle">
              <a:fillToRect l="50000" t="50000" r="50000" b="50000"/>
            </a:path>
          </a:gra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chemeClr val="tx1"/>
                </a:solidFill>
                <a:latin typeface="Times New Roman" pitchFamily="18" charset="0"/>
                <a:cs typeface="Times New Roman" pitchFamily="18" charset="0"/>
              </a:rPr>
              <a:t>Основными задачами являются</a:t>
            </a:r>
            <a:r>
              <a:rPr lang="ru-RU" sz="1600" dirty="0" smtClean="0">
                <a:solidFill>
                  <a:schemeClr val="tx1"/>
                </a:solidFill>
                <a:latin typeface="Times New Roman" pitchFamily="18" charset="0"/>
                <a:cs typeface="Times New Roman" pitchFamily="18" charset="0"/>
              </a:rPr>
              <a:t>:</a:t>
            </a:r>
          </a:p>
          <a:p>
            <a:pPr algn="ctr"/>
            <a:r>
              <a:rPr lang="ru-RU" sz="1600" dirty="0" smtClean="0">
                <a:solidFill>
                  <a:schemeClr val="tx1"/>
                </a:solidFill>
                <a:latin typeface="Times New Roman" pitchFamily="18" charset="0"/>
                <a:cs typeface="Times New Roman" pitchFamily="18" charset="0"/>
              </a:rPr>
              <a:t>  1. Совершенствование умений и навыков практического общения.  2. Снижение уровня тревожности. </a:t>
            </a:r>
          </a:p>
          <a:p>
            <a:pPr algn="ctr"/>
            <a:r>
              <a:rPr lang="ru-RU" sz="1600" dirty="0" smtClean="0">
                <a:solidFill>
                  <a:schemeClr val="tx1"/>
                </a:solidFill>
                <a:latin typeface="Times New Roman" pitchFamily="18" charset="0"/>
                <a:cs typeface="Times New Roman" pitchFamily="18" charset="0"/>
              </a:rPr>
              <a:t>3. Развитие фантазии и образного мышления.</a:t>
            </a:r>
          </a:p>
          <a:p>
            <a:pPr algn="ctr"/>
            <a:r>
              <a:rPr lang="ru-RU" sz="1600" dirty="0" smtClean="0">
                <a:solidFill>
                  <a:schemeClr val="tx1"/>
                </a:solidFill>
                <a:latin typeface="Times New Roman" pitchFamily="18" charset="0"/>
                <a:cs typeface="Times New Roman" pitchFamily="18" charset="0"/>
              </a:rPr>
              <a:t> 4. Способствование проявлению </a:t>
            </a:r>
            <a:r>
              <a:rPr lang="ru-RU" sz="1600" dirty="0" err="1" smtClean="0">
                <a:solidFill>
                  <a:schemeClr val="tx1"/>
                </a:solidFill>
                <a:latin typeface="Times New Roman" pitchFamily="18" charset="0"/>
                <a:cs typeface="Times New Roman" pitchFamily="18" charset="0"/>
              </a:rPr>
              <a:t>эмпатии</a:t>
            </a:r>
            <a:r>
              <a:rPr lang="ru-RU" sz="1600" dirty="0" smtClean="0">
                <a:solidFill>
                  <a:schemeClr val="tx1"/>
                </a:solidFill>
                <a:latin typeface="Times New Roman" pitchFamily="18" charset="0"/>
                <a:cs typeface="Times New Roman" pitchFamily="18" charset="0"/>
              </a:rPr>
              <a:t>.</a:t>
            </a:r>
          </a:p>
          <a:p>
            <a:pPr algn="ctr"/>
            <a:r>
              <a:rPr lang="ru-RU" sz="1600" dirty="0" smtClean="0">
                <a:solidFill>
                  <a:schemeClr val="tx1"/>
                </a:solidFill>
                <a:latin typeface="Times New Roman" pitchFamily="18" charset="0"/>
                <a:cs typeface="Times New Roman" pitchFamily="18" charset="0"/>
              </a:rPr>
              <a:t> 5. Снижение </a:t>
            </a:r>
            <a:r>
              <a:rPr lang="ru-RU" sz="1600" dirty="0" err="1" smtClean="0">
                <a:solidFill>
                  <a:schemeClr val="tx1"/>
                </a:solidFill>
                <a:latin typeface="Times New Roman" pitchFamily="18" charset="0"/>
                <a:cs typeface="Times New Roman" pitchFamily="18" charset="0"/>
              </a:rPr>
              <a:t>психоэмоционального</a:t>
            </a:r>
            <a:r>
              <a:rPr lang="ru-RU" sz="1600" dirty="0" smtClean="0">
                <a:solidFill>
                  <a:schemeClr val="tx1"/>
                </a:solidFill>
                <a:latin typeface="Times New Roman" pitchFamily="18" charset="0"/>
                <a:cs typeface="Times New Roman" pitchFamily="18" charset="0"/>
              </a:rPr>
              <a:t> напряжения. </a:t>
            </a:r>
            <a:endParaRPr lang="ru-RU" sz="1600" dirty="0">
              <a:solidFill>
                <a:schemeClr val="tx1"/>
              </a:solidFill>
              <a:latin typeface="Times New Roman" panose="02020603050405020304" pitchFamily="18" charset="0"/>
              <a:cs typeface="Times New Roman" panose="02020603050405020304" pitchFamily="18" charset="0"/>
            </a:endParaRPr>
          </a:p>
        </p:txBody>
      </p:sp>
      <p:sp>
        <p:nvSpPr>
          <p:cNvPr id="19" name="Солнце 18"/>
          <p:cNvSpPr/>
          <p:nvPr/>
        </p:nvSpPr>
        <p:spPr>
          <a:xfrm>
            <a:off x="8010862" y="1304966"/>
            <a:ext cx="2104688" cy="1600200"/>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760998255"/>
      </p:ext>
    </p:extLst>
  </p:cSld>
  <p:clrMapOvr>
    <a:masterClrMapping/>
  </p:clrMapOvr>
  <mc:AlternateContent xmlns:mc="http://schemas.openxmlformats.org/markup-compatibility/2006">
    <mc:Choice xmlns:p14="http://schemas.microsoft.com/office/powerpoint/2010/main" xmlns=""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6250" y="400050"/>
            <a:ext cx="5912644" cy="523220"/>
          </a:xfrm>
          <a:prstGeom prst="rect">
            <a:avLst/>
          </a:prstGeom>
          <a:noFill/>
        </p:spPr>
        <p:txBody>
          <a:bodyPr wrap="square" rtlCol="0">
            <a:spAutoFit/>
          </a:bodyPr>
          <a:lstStyle/>
          <a:p>
            <a:pPr algn="ctr"/>
            <a:r>
              <a:rPr lang="ru-RU" sz="2800" u="sng" dirty="0" smtClean="0">
                <a:latin typeface="Times New Roman" pitchFamily="18" charset="0"/>
                <a:cs typeface="Times New Roman" panose="02020603050405020304" pitchFamily="18" charset="0"/>
              </a:rPr>
              <a:t>Подбор упражнений на песке: </a:t>
            </a:r>
            <a:endParaRPr lang="ru-RU" sz="2800" u="sng" dirty="0">
              <a:latin typeface="Times New Roman" panose="02020603050405020304" pitchFamily="18" charset="0"/>
              <a:cs typeface="Times New Roman" panose="02020603050405020304" pitchFamily="18" charset="0"/>
            </a:endParaRPr>
          </a:p>
        </p:txBody>
      </p:sp>
      <p:pic>
        <p:nvPicPr>
          <p:cNvPr id="19457" name="Picture 1" descr="C:\Users\Анатолий\Desktop\фото кинет\IMG_20170203_151516.jpg"/>
          <p:cNvPicPr>
            <a:picLocks noChangeAspect="1" noChangeArrowheads="1"/>
          </p:cNvPicPr>
          <p:nvPr/>
        </p:nvPicPr>
        <p:blipFill>
          <a:blip r:embed="rId2" cstate="email"/>
          <a:srcRect/>
          <a:stretch>
            <a:fillRect/>
          </a:stretch>
        </p:blipFill>
        <p:spPr bwMode="auto">
          <a:xfrm>
            <a:off x="0" y="1745690"/>
            <a:ext cx="4993074" cy="3203377"/>
          </a:xfrm>
          <a:prstGeom prst="rect">
            <a:avLst/>
          </a:prstGeom>
          <a:noFill/>
          <a:effectLst>
            <a:softEdge rad="127000"/>
          </a:effectLst>
        </p:spPr>
      </p:pic>
      <p:sp>
        <p:nvSpPr>
          <p:cNvPr id="19458" name="Rectangle 2"/>
          <p:cNvSpPr>
            <a:spLocks noChangeArrowheads="1"/>
          </p:cNvSpPr>
          <p:nvPr/>
        </p:nvSpPr>
        <p:spPr bwMode="auto">
          <a:xfrm>
            <a:off x="0" y="1099359"/>
            <a:ext cx="4989502" cy="646331"/>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ru-RU" b="1" dirty="0" smtClean="0">
                <a:solidFill>
                  <a:srgbClr val="000000"/>
                </a:solidFill>
                <a:latin typeface="Times New Roman" pitchFamily="18" charset="0"/>
                <a:ea typeface="Times New Roman" pitchFamily="18" charset="0"/>
                <a:cs typeface="Times New Roman" pitchFamily="18" charset="0"/>
              </a:rPr>
              <a:t>«походить» ладошками по песку, оставляя свои следы</a:t>
            </a: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9459" name="Picture 3" descr="C:\Users\Анатолий\Desktop\фото кинет\IMG_20170203_144943.jpg"/>
          <p:cNvPicPr>
            <a:picLocks noChangeAspect="1" noChangeArrowheads="1"/>
          </p:cNvPicPr>
          <p:nvPr/>
        </p:nvPicPr>
        <p:blipFill>
          <a:blip r:embed="rId3" cstate="email"/>
          <a:srcRect/>
          <a:stretch>
            <a:fillRect/>
          </a:stretch>
        </p:blipFill>
        <p:spPr bwMode="auto">
          <a:xfrm>
            <a:off x="1559615" y="6288832"/>
            <a:ext cx="5298385" cy="3617167"/>
          </a:xfrm>
          <a:prstGeom prst="rect">
            <a:avLst/>
          </a:prstGeom>
          <a:noFill/>
          <a:effectLst>
            <a:softEdge rad="127000"/>
          </a:effectLst>
        </p:spPr>
      </p:pic>
      <p:sp>
        <p:nvSpPr>
          <p:cNvPr id="19461" name="Rectangle 5"/>
          <p:cNvSpPr>
            <a:spLocks noChangeArrowheads="1"/>
          </p:cNvSpPr>
          <p:nvPr/>
        </p:nvSpPr>
        <p:spPr bwMode="auto">
          <a:xfrm>
            <a:off x="1628893" y="5965666"/>
            <a:ext cx="5159827" cy="646331"/>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сделать отпечатки различных предметов формочками;</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2885521406"/>
      </p:ext>
    </p:extLst>
  </p:cSld>
  <p:clrMapOvr>
    <a:masterClrMapping/>
  </p:clrMapOvr>
  <p:timing>
    <p:tnLst>
      <p:par>
        <p:cTn id="1" dur="indefinite" restart="never" nodeType="tmRoot"/>
      </p:par>
    </p:tnLst>
  </p:timing>
</p:sld>
</file>

<file path=ppt/theme/theme1.xml><?xml version="1.0" encoding="utf-8"?>
<a:theme xmlns:a="http://schemas.openxmlformats.org/drawingml/2006/main" name="Капля">
  <a:themeElements>
    <a:clrScheme name="Капля">
      <a:dk1>
        <a:sysClr val="windowText" lastClr="000000"/>
      </a:dk1>
      <a:lt1>
        <a:sysClr val="window" lastClr="FFFFFF"/>
      </a:lt1>
      <a:dk2>
        <a:srgbClr val="27537E"/>
      </a:dk2>
      <a:lt2>
        <a:srgbClr val="AABED7"/>
      </a:lt2>
      <a:accent1>
        <a:srgbClr val="E34B7A"/>
      </a:accent1>
      <a:accent2>
        <a:srgbClr val="AC339A"/>
      </a:accent2>
      <a:accent3>
        <a:srgbClr val="6953B7"/>
      </a:accent3>
      <a:accent4>
        <a:srgbClr val="1D7EAB"/>
      </a:accent4>
      <a:accent5>
        <a:srgbClr val="43AFD6"/>
      </a:accent5>
      <a:accent6>
        <a:srgbClr val="DE85E1"/>
      </a:accent6>
      <a:hlink>
        <a:srgbClr val="ED87A6"/>
      </a:hlink>
      <a:folHlink>
        <a:srgbClr val="C99EAC"/>
      </a:folHlink>
    </a:clrScheme>
    <a:fontScheme name="Капля">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апля">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xmlns="" name="Droplet" id="{8984A317-299A-4E50-B45D-BFC9EDE2337A}" vid="{C71B277C-C29A-4BA0-A7BA-43502DF21AB3}"/>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TM04033925[[fn=Капля]]</Template>
  <TotalTime>1228</TotalTime>
  <Words>2073</Words>
  <Application>Microsoft Office PowerPoint</Application>
  <PresentationFormat>Лист A4 (210x297 мм)</PresentationFormat>
  <Paragraphs>189</Paragraphs>
  <Slides>24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Капля</vt:lpstr>
      <vt:lpstr>Слайд 1</vt:lpstr>
      <vt:lpstr>«Самая лучшая игрушка для детей – кучка песка!»  К.Д. Ушинский </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Анатолий</cp:lastModifiedBy>
  <cp:revision>126</cp:revision>
  <dcterms:created xsi:type="dcterms:W3CDTF">2016-01-30T12:26:10Z</dcterms:created>
  <dcterms:modified xsi:type="dcterms:W3CDTF">2018-03-22T19:04:18Z</dcterms:modified>
</cp:coreProperties>
</file>