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8"/>
  </p:notesMasterIdLst>
  <p:sldIdLst>
    <p:sldId id="306" r:id="rId2"/>
    <p:sldId id="296" r:id="rId3"/>
    <p:sldId id="271" r:id="rId4"/>
    <p:sldId id="293" r:id="rId5"/>
    <p:sldId id="282" r:id="rId6"/>
    <p:sldId id="280" r:id="rId7"/>
    <p:sldId id="259" r:id="rId8"/>
    <p:sldId id="260" r:id="rId9"/>
    <p:sldId id="258" r:id="rId10"/>
    <p:sldId id="263" r:id="rId11"/>
    <p:sldId id="277" r:id="rId12"/>
    <p:sldId id="278" r:id="rId13"/>
    <p:sldId id="279" r:id="rId14"/>
    <p:sldId id="262" r:id="rId15"/>
    <p:sldId id="272" r:id="rId16"/>
    <p:sldId id="300" r:id="rId17"/>
    <p:sldId id="304" r:id="rId18"/>
    <p:sldId id="301" r:id="rId19"/>
    <p:sldId id="302" r:id="rId20"/>
    <p:sldId id="303" r:id="rId21"/>
    <p:sldId id="284" r:id="rId22"/>
    <p:sldId id="298" r:id="rId23"/>
    <p:sldId id="299" r:id="rId24"/>
    <p:sldId id="297" r:id="rId25"/>
    <p:sldId id="305" r:id="rId26"/>
    <p:sldId id="286" r:id="rId27"/>
  </p:sldIdLst>
  <p:sldSz cx="9144000" cy="6858000" type="screen4x3"/>
  <p:notesSz cx="6858000" cy="9144000"/>
  <p:photoAlbum layout="4pic" frame="frameStyle2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66"/>
    <a:srgbClr val="FFFFFF"/>
    <a:srgbClr val="000099"/>
    <a:srgbClr val="FFFFCC"/>
    <a:srgbClr val="FFFF99"/>
    <a:srgbClr val="FFFF66"/>
    <a:srgbClr val="99FF99"/>
    <a:srgbClr val="99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0217A424-3422-4316-84F6-300DBA1B0B08}" type="datetimeFigureOut">
              <a:rPr lang="ru-RU"/>
              <a:pPr>
                <a:defRPr/>
              </a:pPr>
              <a:t>31.01.2018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C20D051C-594E-4754-9B1B-811B6609121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363700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9EB079-7C6F-4EFD-8806-7ED6E528A597}" type="datetimeFigureOut">
              <a:rPr lang="ru-RU"/>
              <a:pPr>
                <a:defRPr/>
              </a:pPr>
              <a:t>31.01.2018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15AC9A-0384-42FB-86E9-6E0E01217B7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5F516A-C1B2-426E-A9C2-BCD58FB8A715}" type="datetimeFigureOut">
              <a:rPr lang="ru-RU"/>
              <a:pPr>
                <a:defRPr/>
              </a:pPr>
              <a:t>31.01.2018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D7DACF-EF2D-405C-A565-2161D7339BA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AD3618-31B9-42EA-A734-14B9E669F385}" type="datetimeFigureOut">
              <a:rPr lang="ru-RU"/>
              <a:pPr>
                <a:defRPr/>
              </a:pPr>
              <a:t>31.01.2018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26D5BE-2393-4BE1-9FF6-C33ABE8C5E3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6FA578-E020-44C2-A1FA-9A51F1F98A8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A72E78-AF40-472B-97F4-6D417D41087A}" type="datetimeFigureOut">
              <a:rPr lang="ru-RU"/>
              <a:pPr>
                <a:defRPr/>
              </a:pPr>
              <a:t>31.01.2018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CCFF59-6B61-4FC3-8F52-707943FCA6D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EA5934-84B8-44D0-BA70-F8776724F582}" type="datetimeFigureOut">
              <a:rPr lang="ru-RU"/>
              <a:pPr>
                <a:defRPr/>
              </a:pPr>
              <a:t>31.01.2018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8D62B6-8F9D-4F0A-BF6A-30B243F8147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3A54A2-FE9D-4583-9F7A-6B9959457EF6}" type="datetimeFigureOut">
              <a:rPr lang="ru-RU"/>
              <a:pPr>
                <a:defRPr/>
              </a:pPr>
              <a:t>31.01.2018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9DA62A-B97F-4F39-BC60-CF20FBA12FF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2B0DF1-BDDD-4D02-A4F6-31E5BA320956}" type="datetimeFigureOut">
              <a:rPr lang="ru-RU"/>
              <a:pPr>
                <a:defRPr/>
              </a:pPr>
              <a:t>31.01.2018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B73AC5-51E0-44DE-8CE5-5091064B03C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19E603-A668-4BBA-950E-4557B75F3FB0}" type="datetimeFigureOut">
              <a:rPr lang="ru-RU"/>
              <a:pPr>
                <a:defRPr/>
              </a:pPr>
              <a:t>31.01.2018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4DD550-CFB9-471A-9FA0-89DCA507E2E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872BF2-F402-456E-910A-205D61984477}" type="datetimeFigureOut">
              <a:rPr lang="ru-RU"/>
              <a:pPr>
                <a:defRPr/>
              </a:pPr>
              <a:t>31.01.2018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CD0DE8-B9F6-4E0D-8DCE-33C86C3F91A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D2E1E8-D705-4D6E-8DE0-23166F416C89}" type="datetimeFigureOut">
              <a:rPr lang="ru-RU"/>
              <a:pPr>
                <a:defRPr/>
              </a:pPr>
              <a:t>31.01.2018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2FC319-E292-4F96-B12D-172E4BC2BAF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47F1A8-3DB1-482E-B57B-AA2022CF8744}" type="datetimeFigureOut">
              <a:rPr lang="ru-RU"/>
              <a:pPr>
                <a:defRPr/>
              </a:pPr>
              <a:t>31.01.2018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2B78F6-48F3-4079-8B85-C7402AEFAFE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50D7C75-3FA4-414D-AD39-78EB4FE24381}" type="datetimeFigureOut">
              <a:rPr lang="ru-RU"/>
              <a:pPr>
                <a:defRPr/>
              </a:pPr>
              <a:t>31.01.2018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32FD2A8-B042-4518-AC14-26C382ADC15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59" r:id="rId2"/>
    <p:sldLayoutId id="2147483658" r:id="rId3"/>
    <p:sldLayoutId id="2147483657" r:id="rId4"/>
    <p:sldLayoutId id="2147483656" r:id="rId5"/>
    <p:sldLayoutId id="2147483655" r:id="rId6"/>
    <p:sldLayoutId id="2147483654" r:id="rId7"/>
    <p:sldLayoutId id="2147483653" r:id="rId8"/>
    <p:sldLayoutId id="2147483652" r:id="rId9"/>
    <p:sldLayoutId id="2147483651" r:id="rId10"/>
    <p:sldLayoutId id="2147483650" r:id="rId11"/>
    <p:sldLayoutId id="2147483661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1.jpeg"/><Relationship Id="rId4" Type="http://schemas.openxmlformats.org/officeDocument/2006/relationships/slide" Target="slide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Relationship Id="rId4" Type="http://schemas.openxmlformats.org/officeDocument/2006/relationships/slide" Target="slide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Relationship Id="rId4" Type="http://schemas.openxmlformats.org/officeDocument/2006/relationships/slide" Target="slide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7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png"/><Relationship Id="rId13" Type="http://schemas.openxmlformats.org/officeDocument/2006/relationships/image" Target="../media/image41.png"/><Relationship Id="rId3" Type="http://schemas.openxmlformats.org/officeDocument/2006/relationships/audio" Target="../media/audio5.wav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40.png"/><Relationship Id="rId2" Type="http://schemas.openxmlformats.org/officeDocument/2006/relationships/audio" Target="../media/audio4.wav"/><Relationship Id="rId1" Type="http://schemas.openxmlformats.org/officeDocument/2006/relationships/audio" Target="../media/audio3.wav"/><Relationship Id="rId6" Type="http://schemas.openxmlformats.org/officeDocument/2006/relationships/audio" Target="../media/audio8.wav"/><Relationship Id="rId11" Type="http://schemas.openxmlformats.org/officeDocument/2006/relationships/image" Target="../media/image39.png"/><Relationship Id="rId5" Type="http://schemas.openxmlformats.org/officeDocument/2006/relationships/audio" Target="../media/audio7.wav"/><Relationship Id="rId10" Type="http://schemas.openxmlformats.org/officeDocument/2006/relationships/image" Target="../media/image38.png"/><Relationship Id="rId4" Type="http://schemas.openxmlformats.org/officeDocument/2006/relationships/audio" Target="../media/audio6.wav"/><Relationship Id="rId9" Type="http://schemas.openxmlformats.org/officeDocument/2006/relationships/image" Target="../media/image37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5.jpeg"/><Relationship Id="rId4" Type="http://schemas.openxmlformats.org/officeDocument/2006/relationships/image" Target="../media/image44.jpe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slide" Target="slide7.xml"/><Relationship Id="rId3" Type="http://schemas.openxmlformats.org/officeDocument/2006/relationships/slide" Target="slide11.xml"/><Relationship Id="rId7" Type="http://schemas.openxmlformats.org/officeDocument/2006/relationships/slide" Target="slide14.xml"/><Relationship Id="rId12" Type="http://schemas.openxmlformats.org/officeDocument/2006/relationships/slide" Target="slide21.xml"/><Relationship Id="rId2" Type="http://schemas.openxmlformats.org/officeDocument/2006/relationships/slide" Target="slide6.xml"/><Relationship Id="rId1" Type="http://schemas.openxmlformats.org/officeDocument/2006/relationships/slideLayout" Target="../slideLayouts/slideLayout7.xml"/><Relationship Id="rId6" Type="http://schemas.openxmlformats.org/officeDocument/2006/relationships/slide" Target="slide15.xml"/><Relationship Id="rId11" Type="http://schemas.openxmlformats.org/officeDocument/2006/relationships/slide" Target="slide8.xml"/><Relationship Id="rId5" Type="http://schemas.openxmlformats.org/officeDocument/2006/relationships/slide" Target="slide13.xml"/><Relationship Id="rId10" Type="http://schemas.openxmlformats.org/officeDocument/2006/relationships/slide" Target="slide10.xml"/><Relationship Id="rId4" Type="http://schemas.openxmlformats.org/officeDocument/2006/relationships/slide" Target="slide12.xml"/><Relationship Id="rId9" Type="http://schemas.openxmlformats.org/officeDocument/2006/relationships/slide" Target="slide9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9.png"/><Relationship Id="rId2" Type="http://schemas.openxmlformats.org/officeDocument/2006/relationships/audio" Target="../media/audio2.wav"/><Relationship Id="rId1" Type="http://schemas.openxmlformats.org/officeDocument/2006/relationships/audio" Target="../media/audio1.wav"/><Relationship Id="rId6" Type="http://schemas.openxmlformats.org/officeDocument/2006/relationships/image" Target="../media/image8.jpeg"/><Relationship Id="rId5" Type="http://schemas.openxmlformats.org/officeDocument/2006/relationships/slide" Target="slide5.xml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4" Type="http://schemas.openxmlformats.org/officeDocument/2006/relationships/slide" Target="slide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4" Type="http://schemas.openxmlformats.org/officeDocument/2006/relationships/slide" Target="slide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75686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ч аист - летать.jpg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620685" y="2570156"/>
            <a:ext cx="3743325" cy="2857500"/>
          </a:xfrm>
          <a:prstGeom prst="roundRect">
            <a:avLst>
              <a:gd name="adj" fmla="val 6500"/>
            </a:avLst>
          </a:prstGeom>
          <a:noFill/>
          <a:ln>
            <a:noFill/>
          </a:ln>
        </p:spPr>
      </p:pic>
      <p:sp>
        <p:nvSpPr>
          <p:cNvPr id="5" name="Скругленный прямоугольник 4"/>
          <p:cNvSpPr/>
          <p:nvPr/>
        </p:nvSpPr>
        <p:spPr>
          <a:xfrm>
            <a:off x="357188" y="1143000"/>
            <a:ext cx="8501062" cy="1214438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Только птицы умеют летать.</a:t>
            </a:r>
            <a:endParaRPr lang="ru-RU" sz="36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7786688" y="1285875"/>
            <a:ext cx="928687" cy="857250"/>
          </a:xfrm>
          <a:prstGeom prst="roundRect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" name="Управляющая кнопка: домой 8">
            <a:hlinkClick r:id="rId3" action="ppaction://hlinksldjump" highlightClick="1"/>
          </p:cNvPr>
          <p:cNvSpPr/>
          <p:nvPr/>
        </p:nvSpPr>
        <p:spPr>
          <a:xfrm>
            <a:off x="8358188" y="6072188"/>
            <a:ext cx="785812" cy="785812"/>
          </a:xfrm>
          <a:prstGeom prst="actionButtonHome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10" name="Рисунок 9" descr="листонос очковый.jpg"/>
          <p:cNvPicPr>
            <a:picLocks noGrp="1" noChangeAspect="1"/>
          </p:cNvPicPr>
          <p:nvPr isPhoto="1"/>
        </p:nvPicPr>
        <p:blipFill>
          <a:blip r:embed="rId4" cstate="print">
            <a:lum/>
          </a:blip>
          <a:stretch>
            <a:fillRect/>
          </a:stretch>
        </p:blipFill>
        <p:spPr>
          <a:xfrm>
            <a:off x="4643438" y="2571744"/>
            <a:ext cx="3830664" cy="2857520"/>
          </a:xfrm>
          <a:prstGeom prst="roundRect">
            <a:avLst>
              <a:gd name="adj" fmla="val 6500"/>
            </a:avLst>
          </a:prstGeom>
          <a:noFill/>
          <a:ln>
            <a:noFill/>
          </a:ln>
        </p:spPr>
      </p:pic>
      <p:sp>
        <p:nvSpPr>
          <p:cNvPr id="11" name="TextBox 10"/>
          <p:cNvSpPr txBox="1"/>
          <p:nvPr/>
        </p:nvSpPr>
        <p:spPr>
          <a:xfrm>
            <a:off x="1000125" y="5429250"/>
            <a:ext cx="2943225" cy="5238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ЧЁРНЫЙ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АИСТ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5000625" y="5429250"/>
            <a:ext cx="3427413" cy="5238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ЛЕТУЧИЕ МЫШИ</a:t>
            </a: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2143125" y="214313"/>
            <a:ext cx="5000625" cy="57150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Это утверждение верное?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  <p:bldLst>
      <p:bldP spid="6" grpId="0" animBg="1"/>
      <p:bldP spid="11" grpId="0"/>
      <p:bldP spid="11" grpId="1"/>
      <p:bldP spid="12" grpId="0"/>
      <p:bldP spid="12" grpId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певчий дрозд.jpg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214282" y="4857760"/>
            <a:ext cx="1950663" cy="1757354"/>
          </a:xfrm>
          <a:prstGeom prst="roundRect">
            <a:avLst>
              <a:gd name="adj" fmla="val 6500"/>
            </a:avLst>
          </a:prstGeom>
          <a:noFill/>
          <a:ln>
            <a:noFill/>
          </a:ln>
        </p:spPr>
      </p:pic>
      <p:pic>
        <p:nvPicPr>
          <p:cNvPr id="5" name="Рисунок 4" descr="dd6181a66ed2.jpg"/>
          <p:cNvPicPr>
            <a:picLocks noGrp="1" noChangeAspect="1"/>
          </p:cNvPicPr>
          <p:nvPr isPhoto="1"/>
        </p:nvPicPr>
        <p:blipFill>
          <a:blip r:embed="rId3" cstate="print">
            <a:lum/>
          </a:blip>
          <a:stretch>
            <a:fillRect/>
          </a:stretch>
        </p:blipFill>
        <p:spPr>
          <a:xfrm>
            <a:off x="4857752" y="2571744"/>
            <a:ext cx="4007767" cy="2674937"/>
          </a:xfrm>
          <a:prstGeom prst="roundRect">
            <a:avLst>
              <a:gd name="adj" fmla="val 6500"/>
            </a:avLst>
          </a:prstGeom>
          <a:noFill/>
          <a:ln>
            <a:noFill/>
          </a:ln>
        </p:spPr>
      </p:pic>
      <p:sp>
        <p:nvSpPr>
          <p:cNvPr id="7" name="Скругленный прямоугольник 6"/>
          <p:cNvSpPr/>
          <p:nvPr/>
        </p:nvSpPr>
        <p:spPr>
          <a:xfrm>
            <a:off x="357188" y="1214438"/>
            <a:ext cx="8501062" cy="1214437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Только птицы вылупляются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из яиц.</a:t>
            </a:r>
            <a:endParaRPr lang="ru-RU" sz="36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7786688" y="1357313"/>
            <a:ext cx="928687" cy="857250"/>
          </a:xfrm>
          <a:prstGeom prst="roundRect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" name="Управляющая кнопка: домой 8">
            <a:hlinkClick r:id="rId4" action="ppaction://hlinksldjump" highlightClick="1"/>
          </p:cNvPr>
          <p:cNvSpPr/>
          <p:nvPr/>
        </p:nvSpPr>
        <p:spPr>
          <a:xfrm>
            <a:off x="8358188" y="6072188"/>
            <a:ext cx="785812" cy="785812"/>
          </a:xfrm>
          <a:prstGeom prst="actionButtonHome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2143125" y="5286375"/>
            <a:ext cx="3625850" cy="5238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ПТЕНЕЦ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ЖУРАВЛЯ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2143125" y="6143625"/>
            <a:ext cx="4241800" cy="5238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КЛАДКА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ЯИЦ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800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ДРОЗДА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6143625" y="5286375"/>
            <a:ext cx="1535113" cy="5238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ПИТОН</a:t>
            </a: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2143125" y="214313"/>
            <a:ext cx="5000625" cy="57150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Это утверждение верное?</a:t>
            </a:r>
          </a:p>
        </p:txBody>
      </p:sp>
      <p:pic>
        <p:nvPicPr>
          <p:cNvPr id="15" name="Рисунок 14" descr="даурский журавль.jpg"/>
          <p:cNvPicPr>
            <a:picLocks noGrp="1" noChangeAspect="1"/>
          </p:cNvPicPr>
          <p:nvPr isPhoto="1"/>
        </p:nvPicPr>
        <p:blipFill>
          <a:blip r:embed="rId5" cstate="print">
            <a:lum/>
          </a:blip>
          <a:stretch>
            <a:fillRect/>
          </a:stretch>
        </p:blipFill>
        <p:spPr>
          <a:xfrm>
            <a:off x="1214414" y="2571744"/>
            <a:ext cx="3524247" cy="2643186"/>
          </a:xfrm>
          <a:prstGeom prst="roundRect">
            <a:avLst>
              <a:gd name="adj" fmla="val 6500"/>
            </a:avLst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</p:childTnLst>
        </p:cTn>
      </p:par>
    </p:tnLst>
    <p:bldLst>
      <p:bldP spid="8" grpId="0" animBg="1"/>
      <p:bldP spid="10" grpId="0"/>
      <p:bldP spid="10" grpId="1"/>
      <p:bldP spid="11" grpId="0"/>
      <p:bldP spid="11" grpId="1"/>
      <p:bldP spid="12" grpId="0"/>
      <p:bldP spid="12" grpId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жаворонок полев - защитная окраска.jpg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714348" y="2571744"/>
            <a:ext cx="3673475" cy="2857500"/>
          </a:xfrm>
          <a:prstGeom prst="roundRect">
            <a:avLst>
              <a:gd name="adj" fmla="val 6500"/>
            </a:avLst>
          </a:prstGeom>
          <a:noFill/>
          <a:ln>
            <a:noFill/>
          </a:ln>
        </p:spPr>
      </p:pic>
      <p:pic>
        <p:nvPicPr>
          <p:cNvPr id="4" name="Рисунок 3" descr="песчанка окраска.jpg"/>
          <p:cNvPicPr>
            <a:picLocks noGrp="1" noChangeAspect="1"/>
          </p:cNvPicPr>
          <p:nvPr isPhoto="1"/>
        </p:nvPicPr>
        <p:blipFill>
          <a:blip r:embed="rId3" cstate="print">
            <a:lum/>
          </a:blip>
          <a:stretch>
            <a:fillRect/>
          </a:stretch>
        </p:blipFill>
        <p:spPr>
          <a:xfrm>
            <a:off x="4643438" y="2571744"/>
            <a:ext cx="4095750" cy="2857500"/>
          </a:xfrm>
          <a:prstGeom prst="roundRect">
            <a:avLst>
              <a:gd name="adj" fmla="val 6500"/>
            </a:avLst>
          </a:prstGeom>
          <a:noFill/>
          <a:ln>
            <a:noFill/>
          </a:ln>
        </p:spPr>
      </p:pic>
      <p:sp>
        <p:nvSpPr>
          <p:cNvPr id="6" name="Скругленный прямоугольник 5"/>
          <p:cNvSpPr/>
          <p:nvPr/>
        </p:nvSpPr>
        <p:spPr>
          <a:xfrm>
            <a:off x="428625" y="1214438"/>
            <a:ext cx="8501063" cy="1214437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Только у птиц незаметная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окраска.</a:t>
            </a:r>
            <a:endParaRPr lang="ru-RU" sz="36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7786688" y="1357313"/>
            <a:ext cx="928687" cy="857250"/>
          </a:xfrm>
          <a:prstGeom prst="roundRect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" name="Управляющая кнопка: домой 7">
            <a:hlinkClick r:id="rId4" action="ppaction://hlinksldjump" highlightClick="1"/>
          </p:cNvPr>
          <p:cNvSpPr/>
          <p:nvPr/>
        </p:nvSpPr>
        <p:spPr>
          <a:xfrm>
            <a:off x="8358188" y="6072188"/>
            <a:ext cx="785812" cy="785812"/>
          </a:xfrm>
          <a:prstGeom prst="actionButtonHome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1285875" y="5429250"/>
            <a:ext cx="2630488" cy="5238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ЖАВОРОНОК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572125" y="5429250"/>
            <a:ext cx="2273300" cy="5238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ПЕСЧАНКА</a:t>
            </a: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2143125" y="214313"/>
            <a:ext cx="5000625" cy="57150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Это утверждение верное?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7" grpId="0" animBg="1"/>
      <p:bldP spid="9" grpId="0"/>
      <p:bldP spid="9" grpId="1"/>
      <p:bldP spid="10" grpId="0"/>
      <p:bldP spid="10" grpId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свиристель - яркая окраска.jpg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1714480" y="2571744"/>
            <a:ext cx="2347913" cy="2857500"/>
          </a:xfrm>
          <a:prstGeom prst="roundRect">
            <a:avLst>
              <a:gd name="adj" fmla="val 6500"/>
            </a:avLst>
          </a:prstGeom>
          <a:noFill/>
          <a:ln>
            <a:noFill/>
          </a:ln>
        </p:spPr>
      </p:pic>
      <p:pic>
        <p:nvPicPr>
          <p:cNvPr id="4" name="Рисунок 3" descr="окраска.jpg"/>
          <p:cNvPicPr>
            <a:picLocks noGrp="1" noChangeAspect="1"/>
          </p:cNvPicPr>
          <p:nvPr isPhoto="1"/>
        </p:nvPicPr>
        <p:blipFill>
          <a:blip r:embed="rId3" cstate="print">
            <a:lum/>
          </a:blip>
          <a:stretch>
            <a:fillRect/>
          </a:stretch>
        </p:blipFill>
        <p:spPr>
          <a:xfrm>
            <a:off x="5357818" y="2571744"/>
            <a:ext cx="2936875" cy="2857500"/>
          </a:xfrm>
          <a:prstGeom prst="roundRect">
            <a:avLst>
              <a:gd name="adj" fmla="val 6500"/>
            </a:avLst>
          </a:prstGeom>
          <a:noFill/>
          <a:ln>
            <a:noFill/>
          </a:ln>
        </p:spPr>
      </p:pic>
      <p:sp>
        <p:nvSpPr>
          <p:cNvPr id="6" name="Скругленный прямоугольник 5"/>
          <p:cNvSpPr/>
          <p:nvPr/>
        </p:nvSpPr>
        <p:spPr>
          <a:xfrm>
            <a:off x="357188" y="1214438"/>
            <a:ext cx="8501062" cy="1214437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Только у птиц яркая окраска.</a:t>
            </a:r>
            <a:endParaRPr lang="ru-RU" sz="36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7786688" y="1357313"/>
            <a:ext cx="928687" cy="857250"/>
          </a:xfrm>
          <a:prstGeom prst="roundRect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" name="Управляющая кнопка: домой 7">
            <a:hlinkClick r:id="rId4" action="ppaction://hlinksldjump" highlightClick="1"/>
          </p:cNvPr>
          <p:cNvSpPr/>
          <p:nvPr/>
        </p:nvSpPr>
        <p:spPr>
          <a:xfrm>
            <a:off x="8358188" y="6072188"/>
            <a:ext cx="785812" cy="785812"/>
          </a:xfrm>
          <a:prstGeom prst="actionButtonHome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1571625" y="5429250"/>
            <a:ext cx="2698750" cy="5238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СВИРИСТЕЛЬ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929313" y="5429250"/>
            <a:ext cx="1536700" cy="5238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ЖИРАФ</a:t>
            </a: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2143125" y="214313"/>
            <a:ext cx="5000625" cy="57150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Это утверждение верное?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7" grpId="0" animBg="1"/>
      <p:bldP spid="9" grpId="0"/>
      <p:bldP spid="9" grpId="1"/>
      <p:bldP spid="10" grpId="0"/>
      <p:bldP spid="10" grpId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сапсан - на 2 ногах.jpg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1214414" y="2571743"/>
            <a:ext cx="2928958" cy="3007487"/>
          </a:xfrm>
          <a:prstGeom prst="roundRect">
            <a:avLst>
              <a:gd name="adj" fmla="val 6500"/>
            </a:avLst>
          </a:prstGeom>
          <a:noFill/>
          <a:ln>
            <a:noFill/>
          </a:ln>
        </p:spPr>
      </p:pic>
      <p:sp>
        <p:nvSpPr>
          <p:cNvPr id="5" name="Скругленный прямоугольник 4"/>
          <p:cNvSpPr/>
          <p:nvPr/>
        </p:nvSpPr>
        <p:spPr>
          <a:xfrm>
            <a:off x="428625" y="1214438"/>
            <a:ext cx="8501063" cy="1214437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Только птицы стоят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 двух лапах.</a:t>
            </a:r>
            <a:endParaRPr lang="ru-RU" sz="36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7786688" y="1357313"/>
            <a:ext cx="928687" cy="857250"/>
          </a:xfrm>
          <a:prstGeom prst="roundRect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" name="Управляющая кнопка: домой 8">
            <a:hlinkClick r:id="rId3" action="ppaction://hlinksldjump" highlightClick="1"/>
          </p:cNvPr>
          <p:cNvSpPr/>
          <p:nvPr/>
        </p:nvSpPr>
        <p:spPr>
          <a:xfrm>
            <a:off x="8358188" y="6072188"/>
            <a:ext cx="785812" cy="785812"/>
          </a:xfrm>
          <a:prstGeom prst="actionButtonHome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10" name="Рисунок 9" descr="суриката.jpg"/>
          <p:cNvPicPr>
            <a:picLocks noGrp="1" noChangeAspect="1"/>
          </p:cNvPicPr>
          <p:nvPr isPhoto="1"/>
        </p:nvPicPr>
        <p:blipFill>
          <a:blip r:embed="rId4" cstate="print">
            <a:lum/>
          </a:blip>
          <a:stretch>
            <a:fillRect/>
          </a:stretch>
        </p:blipFill>
        <p:spPr>
          <a:xfrm>
            <a:off x="5214942" y="2571744"/>
            <a:ext cx="2214578" cy="3038293"/>
          </a:xfrm>
          <a:prstGeom prst="roundRect">
            <a:avLst>
              <a:gd name="adj" fmla="val 6500"/>
            </a:avLst>
          </a:prstGeom>
          <a:noFill/>
          <a:ln>
            <a:noFill/>
          </a:ln>
        </p:spPr>
      </p:pic>
      <p:sp>
        <p:nvSpPr>
          <p:cNvPr id="11" name="TextBox 10"/>
          <p:cNvSpPr txBox="1"/>
          <p:nvPr/>
        </p:nvSpPr>
        <p:spPr>
          <a:xfrm>
            <a:off x="1714500" y="5572125"/>
            <a:ext cx="1736725" cy="5238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САПСАН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5214938" y="5643563"/>
            <a:ext cx="2170112" cy="5238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СУРИКАТА</a:t>
            </a: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2143125" y="214313"/>
            <a:ext cx="5000625" cy="57150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Это утверждение верное?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  <p:bldLst>
      <p:bldP spid="6" grpId="0" animBg="1"/>
      <p:bldP spid="11" grpId="0"/>
      <p:bldP spid="11" grpId="1"/>
      <p:bldP spid="12" grpId="0"/>
      <p:bldP spid="12" grpId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450px-A_single_white_feather_closeup.jpg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 rot="5400000">
            <a:off x="875083" y="2839637"/>
            <a:ext cx="2678925" cy="3571899"/>
          </a:xfrm>
          <a:prstGeom prst="roundRect">
            <a:avLst>
              <a:gd name="adj" fmla="val 6500"/>
            </a:avLst>
          </a:prstGeom>
          <a:noFill/>
          <a:ln>
            <a:noFill/>
          </a:ln>
        </p:spPr>
      </p:pic>
      <p:sp>
        <p:nvSpPr>
          <p:cNvPr id="4" name="Скругленный прямоугольник 3"/>
          <p:cNvSpPr/>
          <p:nvPr/>
        </p:nvSpPr>
        <p:spPr>
          <a:xfrm>
            <a:off x="357188" y="1143000"/>
            <a:ext cx="8501062" cy="1214438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Только у птиц есть перья.</a:t>
            </a:r>
            <a:endParaRPr lang="ru-RU" sz="36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571500" y="1285875"/>
            <a:ext cx="928688" cy="857250"/>
          </a:xfrm>
          <a:prstGeom prst="roundRect">
            <a:avLst/>
          </a:prstGeom>
          <a:solidFill>
            <a:srgbClr val="0070C0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" name="Управляющая кнопка: домой 5">
            <a:hlinkClick r:id="rId3" action="ppaction://hlinksldjump" highlightClick="1"/>
          </p:cNvPr>
          <p:cNvSpPr/>
          <p:nvPr/>
        </p:nvSpPr>
        <p:spPr>
          <a:xfrm>
            <a:off x="8358188" y="6072188"/>
            <a:ext cx="785812" cy="785812"/>
          </a:xfrm>
          <a:prstGeom prst="actionButtonHome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2143125" y="214313"/>
            <a:ext cx="5000625" cy="57150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Это утверждение верное?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25 0  E" pathEditMode="relative" ptsTypes="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sz="5400" b="1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Виды перьев</a:t>
            </a:r>
          </a:p>
        </p:txBody>
      </p:sp>
      <p:sp>
        <p:nvSpPr>
          <p:cNvPr id="30722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5400" b="1" smtClean="0"/>
              <a:t>1. Покровные</a:t>
            </a:r>
          </a:p>
          <a:p>
            <a:r>
              <a:rPr lang="ru-RU" sz="5400" b="1" smtClean="0"/>
              <a:t>2. Пуховые</a:t>
            </a:r>
          </a:p>
          <a:p>
            <a:r>
              <a:rPr lang="ru-RU" sz="5400" b="1" u="sng" smtClean="0"/>
              <a:t>3. Маховые</a:t>
            </a:r>
          </a:p>
          <a:p>
            <a:r>
              <a:rPr lang="ru-RU" sz="5400" b="1" u="sng" smtClean="0"/>
              <a:t>4. Рулевые</a:t>
            </a:r>
          </a:p>
          <a:p>
            <a:pPr>
              <a:buFont typeface="Arial" charset="0"/>
              <a:buNone/>
            </a:pPr>
            <a:endParaRPr lang="ru-RU" sz="5400" b="1" smtClean="0"/>
          </a:p>
          <a:p>
            <a:endParaRPr lang="ru-RU" smtClean="0"/>
          </a:p>
        </p:txBody>
      </p:sp>
      <p:pic>
        <p:nvPicPr>
          <p:cNvPr id="4" name="Рисунок 3" descr="л - шипун.jpg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4646615" y="4011596"/>
            <a:ext cx="3571900" cy="2482402"/>
          </a:xfrm>
          <a:prstGeom prst="roundRect">
            <a:avLst>
              <a:gd name="adj" fmla="val 6500"/>
            </a:avLst>
          </a:prstGeom>
          <a:noFill/>
          <a:ln>
            <a:noFill/>
          </a:ln>
        </p:spPr>
      </p:pic>
      <p:pic>
        <p:nvPicPr>
          <p:cNvPr id="7" name="Рисунок 6" descr="ч аист - летать.jpg"/>
          <p:cNvPicPr>
            <a:picLocks noGrp="1" noChangeAspect="1"/>
          </p:cNvPicPr>
          <p:nvPr isPhoto="1"/>
        </p:nvPicPr>
        <p:blipFill>
          <a:blip r:embed="rId3" cstate="print">
            <a:lum/>
          </a:blip>
          <a:stretch>
            <a:fillRect/>
          </a:stretch>
        </p:blipFill>
        <p:spPr>
          <a:xfrm>
            <a:off x="5659454" y="1416858"/>
            <a:ext cx="3135233" cy="2392840"/>
          </a:xfrm>
          <a:prstGeom prst="roundRect">
            <a:avLst>
              <a:gd name="adj" fmla="val 6500"/>
            </a:avLst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6000" smtClean="0"/>
              <a:t>задание</a:t>
            </a:r>
          </a:p>
        </p:txBody>
      </p:sp>
      <p:sp>
        <p:nvSpPr>
          <p:cNvPr id="31746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4000" smtClean="0"/>
              <a:t>Какое значение имеют перья для птицы?</a:t>
            </a:r>
          </a:p>
          <a:p>
            <a:r>
              <a:rPr lang="ru-RU" sz="4000" smtClean="0"/>
              <a:t>1 ряд – СОВА</a:t>
            </a:r>
          </a:p>
          <a:p>
            <a:r>
              <a:rPr lang="ru-RU" sz="4000" smtClean="0"/>
              <a:t>2 ряд – ЯСТРЕБ</a:t>
            </a:r>
          </a:p>
          <a:p>
            <a:r>
              <a:rPr lang="ru-RU" sz="4000" smtClean="0"/>
              <a:t>3 ряд - ДЯТЕЛ</a:t>
            </a:r>
          </a:p>
          <a:p>
            <a:pPr>
              <a:buFont typeface="Arial" charset="0"/>
              <a:buNone/>
            </a:pPr>
            <a:endParaRPr lang="ru-RU" sz="40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6000" b="1" smtClean="0"/>
              <a:t>С О В А</a:t>
            </a:r>
          </a:p>
        </p:txBody>
      </p:sp>
      <p:pic>
        <p:nvPicPr>
          <p:cNvPr id="8" name="Рисунок 7" descr="уш. сова.jpg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452940" y="1495934"/>
            <a:ext cx="3641325" cy="4588153"/>
          </a:xfrm>
          <a:prstGeom prst="roundRect">
            <a:avLst>
              <a:gd name="adj" fmla="val 6500"/>
            </a:avLst>
          </a:prstGeom>
          <a:noFill/>
          <a:ln>
            <a:noFill/>
          </a:ln>
        </p:spPr>
      </p:pic>
      <p:pic>
        <p:nvPicPr>
          <p:cNvPr id="32771" name="Picture 6" descr="ANd9GcSMJ2bhy_CYaPRN94HsocwDw3auoX41UZ-nO4w-BHfGjY6pF6zdE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11638" y="1844675"/>
            <a:ext cx="4787900" cy="3732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6600" b="1" smtClean="0"/>
              <a:t>Д Я Т Е Л</a:t>
            </a:r>
          </a:p>
        </p:txBody>
      </p:sp>
      <p:sp>
        <p:nvSpPr>
          <p:cNvPr id="33794" name="Rectangle 3"/>
          <p:cNvSpPr>
            <a:spLocks noGrp="1"/>
          </p:cNvSpPr>
          <p:nvPr>
            <p:ph type="body" idx="1"/>
          </p:nvPr>
        </p:nvSpPr>
        <p:spPr>
          <a:xfrm>
            <a:off x="468313" y="1628775"/>
            <a:ext cx="8229600" cy="4525963"/>
          </a:xfrm>
        </p:spPr>
        <p:txBody>
          <a:bodyPr/>
          <a:lstStyle/>
          <a:p>
            <a:endParaRPr lang="ru-RU" smtClean="0"/>
          </a:p>
        </p:txBody>
      </p:sp>
      <p:pic>
        <p:nvPicPr>
          <p:cNvPr id="33795" name="Picture 5" descr="000efkh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2775" y="1412875"/>
            <a:ext cx="3476625" cy="521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6" name="Picture 7" descr="ANd9GcSozX3LHUwJuDC2VbzkDSyxhuMejr-BnqDLEpm2ko--SImndmo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00563" y="1844675"/>
            <a:ext cx="4448175" cy="4448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179388" y="188913"/>
            <a:ext cx="8715375" cy="6429375"/>
          </a:xfrm>
          <a:prstGeom prst="roundRect">
            <a:avLst>
              <a:gd name="adj" fmla="val 16667"/>
            </a:avLst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1143000" y="500063"/>
            <a:ext cx="7215188" cy="85725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b="1" spc="50" dirty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ЖИВОТНЫЕ</a:t>
            </a:r>
            <a:endParaRPr lang="ru-RU" sz="6000" dirty="0">
              <a:solidFill>
                <a:srgbClr val="002060"/>
              </a:solidFill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323850" y="1916113"/>
            <a:ext cx="2643188" cy="85725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rPr>
              <a:t>РЫБЫ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3059113" y="1700213"/>
            <a:ext cx="1800225" cy="936625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2000" b="1">
              <a:solidFill>
                <a:srgbClr val="000066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  <a:cs typeface="Arial" charset="0"/>
            </a:endParaRPr>
          </a:p>
          <a:p>
            <a:pPr algn="ctr">
              <a:defRPr/>
            </a:pPr>
            <a:r>
              <a:rPr lang="ru-RU" sz="2000" b="1">
                <a:solidFill>
                  <a:srgbClr val="00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rPr>
              <a:t>пресмыкающиеся</a:t>
            </a:r>
          </a:p>
          <a:p>
            <a:pPr algn="ctr">
              <a:defRPr/>
            </a:pPr>
            <a:endParaRPr lang="ru-RU" sz="2000" b="1">
              <a:solidFill>
                <a:srgbClr val="002060"/>
              </a:solidFill>
              <a:cs typeface="Arial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5076825" y="1844675"/>
            <a:ext cx="1711325" cy="86360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2600" b="1">
              <a:solidFill>
                <a:srgbClr val="000066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  <a:cs typeface="Arial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6858000" y="1857375"/>
            <a:ext cx="1928813" cy="85725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600" dirty="0">
              <a:solidFill>
                <a:srgbClr val="003300"/>
              </a:solidFill>
            </a:endParaRPr>
          </a:p>
        </p:txBody>
      </p:sp>
      <p:sp>
        <p:nvSpPr>
          <p:cNvPr id="8" name="Стрелка вниз 7"/>
          <p:cNvSpPr/>
          <p:nvPr/>
        </p:nvSpPr>
        <p:spPr>
          <a:xfrm>
            <a:off x="1428750" y="1357313"/>
            <a:ext cx="285750" cy="500062"/>
          </a:xfrm>
          <a:prstGeom prst="downArrow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" name="Стрелка вниз 8"/>
          <p:cNvSpPr/>
          <p:nvPr/>
        </p:nvSpPr>
        <p:spPr>
          <a:xfrm>
            <a:off x="3635375" y="1341438"/>
            <a:ext cx="285750" cy="500062"/>
          </a:xfrm>
          <a:prstGeom prst="downArrow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" name="Стрелка вниз 9"/>
          <p:cNvSpPr/>
          <p:nvPr/>
        </p:nvSpPr>
        <p:spPr>
          <a:xfrm>
            <a:off x="5643563" y="1357313"/>
            <a:ext cx="285750" cy="500062"/>
          </a:xfrm>
          <a:prstGeom prst="downArrow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1" name="Стрелка вниз 10"/>
          <p:cNvSpPr/>
          <p:nvPr/>
        </p:nvSpPr>
        <p:spPr>
          <a:xfrm>
            <a:off x="7572375" y="1357313"/>
            <a:ext cx="285750" cy="500062"/>
          </a:xfrm>
          <a:prstGeom prst="downArrow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2" name="Стрелка вниз 11"/>
          <p:cNvSpPr/>
          <p:nvPr/>
        </p:nvSpPr>
        <p:spPr>
          <a:xfrm rot="18429440">
            <a:off x="8443119" y="1083469"/>
            <a:ext cx="301625" cy="544513"/>
          </a:xfrm>
          <a:prstGeom prst="downArrow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3" name="Стрелка вниз 12"/>
          <p:cNvSpPr/>
          <p:nvPr/>
        </p:nvSpPr>
        <p:spPr>
          <a:xfrm rot="2877855">
            <a:off x="724694" y="1075532"/>
            <a:ext cx="285750" cy="614362"/>
          </a:xfrm>
          <a:prstGeom prst="downArrow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755650" y="3068638"/>
            <a:ext cx="1816100" cy="3217862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2400" b="1">
              <a:solidFill>
                <a:srgbClr val="10253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  <a:cs typeface="Arial" charset="0"/>
            </a:endParaRPr>
          </a:p>
          <a:p>
            <a:pPr algn="ctr">
              <a:defRPr/>
            </a:pPr>
            <a:r>
              <a:rPr lang="ru-RU" sz="2400" b="1">
                <a:solidFill>
                  <a:srgbClr val="10253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rPr>
              <a:t>Лосось</a:t>
            </a:r>
          </a:p>
          <a:p>
            <a:pPr algn="ctr">
              <a:defRPr/>
            </a:pPr>
            <a:endParaRPr lang="ru-RU" sz="2400" b="1">
              <a:solidFill>
                <a:srgbClr val="10253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  <a:cs typeface="Arial" charset="0"/>
            </a:endParaRPr>
          </a:p>
          <a:p>
            <a:pPr algn="ctr">
              <a:defRPr/>
            </a:pPr>
            <a:r>
              <a:rPr lang="ru-RU" sz="2400" b="1">
                <a:solidFill>
                  <a:srgbClr val="10253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rPr>
              <a:t>Камбала</a:t>
            </a:r>
          </a:p>
          <a:p>
            <a:pPr algn="ctr">
              <a:defRPr/>
            </a:pPr>
            <a:endParaRPr lang="ru-RU" sz="2400" b="1">
              <a:solidFill>
                <a:srgbClr val="10253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  <a:cs typeface="Arial" charset="0"/>
            </a:endParaRPr>
          </a:p>
          <a:p>
            <a:pPr algn="ctr">
              <a:defRPr/>
            </a:pPr>
            <a:r>
              <a:rPr lang="ru-RU" sz="2400" b="1">
                <a:solidFill>
                  <a:srgbClr val="10253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rPr>
              <a:t>Карась</a:t>
            </a:r>
          </a:p>
          <a:p>
            <a:pPr algn="ctr">
              <a:defRPr/>
            </a:pPr>
            <a:endParaRPr lang="ru-RU" sz="2400" b="1">
              <a:solidFill>
                <a:srgbClr val="10253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  <a:cs typeface="Arial" charset="0"/>
            </a:endParaRPr>
          </a:p>
          <a:p>
            <a:pPr algn="ctr">
              <a:defRPr/>
            </a:pPr>
            <a:r>
              <a:rPr lang="ru-RU" sz="2400" b="1">
                <a:solidFill>
                  <a:srgbClr val="10253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rPr>
              <a:t>Скат</a:t>
            </a:r>
          </a:p>
          <a:p>
            <a:pPr algn="ctr">
              <a:lnSpc>
                <a:spcPct val="200000"/>
              </a:lnSpc>
              <a:defRPr/>
            </a:pPr>
            <a:endParaRPr lang="ru-RU" sz="2400" b="1">
              <a:solidFill>
                <a:srgbClr val="10253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3132138" y="2781300"/>
            <a:ext cx="1727200" cy="3500438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2000" b="1">
              <a:solidFill>
                <a:srgbClr val="10253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  <a:cs typeface="Arial" charset="0"/>
            </a:endParaRPr>
          </a:p>
          <a:p>
            <a:pPr algn="ctr">
              <a:defRPr/>
            </a:pPr>
            <a:endParaRPr lang="ru-RU" sz="2000" b="1">
              <a:solidFill>
                <a:srgbClr val="10253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  <a:cs typeface="Arial" charset="0"/>
            </a:endParaRPr>
          </a:p>
          <a:p>
            <a:pPr algn="ctr">
              <a:defRPr/>
            </a:pPr>
            <a:endParaRPr lang="ru-RU" sz="2000" b="1">
              <a:solidFill>
                <a:srgbClr val="10253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  <a:cs typeface="Arial" charset="0"/>
            </a:endParaRPr>
          </a:p>
          <a:p>
            <a:pPr algn="ctr">
              <a:defRPr/>
            </a:pPr>
            <a:r>
              <a:rPr lang="ru-RU" sz="2000" b="1">
                <a:solidFill>
                  <a:srgbClr val="10253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rPr>
              <a:t>Крокодил</a:t>
            </a:r>
          </a:p>
          <a:p>
            <a:pPr algn="ctr">
              <a:defRPr/>
            </a:pPr>
            <a:endParaRPr lang="ru-RU" sz="2000" b="1">
              <a:solidFill>
                <a:srgbClr val="10253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  <a:cs typeface="Arial" charset="0"/>
            </a:endParaRPr>
          </a:p>
          <a:p>
            <a:pPr algn="ctr">
              <a:defRPr/>
            </a:pPr>
            <a:r>
              <a:rPr lang="ru-RU" sz="2000" b="1">
                <a:solidFill>
                  <a:srgbClr val="10253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rPr>
              <a:t>Черепаха</a:t>
            </a:r>
          </a:p>
          <a:p>
            <a:pPr algn="ctr">
              <a:defRPr/>
            </a:pPr>
            <a:endParaRPr lang="ru-RU" sz="2000" b="1">
              <a:solidFill>
                <a:srgbClr val="10253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  <a:cs typeface="Arial" charset="0"/>
            </a:endParaRPr>
          </a:p>
          <a:p>
            <a:pPr algn="ctr">
              <a:defRPr/>
            </a:pPr>
            <a:r>
              <a:rPr lang="ru-RU" sz="2000" b="1">
                <a:solidFill>
                  <a:srgbClr val="10253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rPr>
              <a:t>Ящерица</a:t>
            </a:r>
          </a:p>
          <a:p>
            <a:pPr algn="ctr">
              <a:defRPr/>
            </a:pPr>
            <a:endParaRPr lang="ru-RU" sz="2000" b="1">
              <a:solidFill>
                <a:srgbClr val="10253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  <a:cs typeface="Arial" charset="0"/>
            </a:endParaRPr>
          </a:p>
          <a:p>
            <a:pPr algn="ctr">
              <a:defRPr/>
            </a:pPr>
            <a:r>
              <a:rPr lang="ru-RU" sz="2000" b="1">
                <a:solidFill>
                  <a:srgbClr val="10253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rPr>
              <a:t>Гадюка</a:t>
            </a:r>
          </a:p>
          <a:p>
            <a:pPr algn="ctr">
              <a:defRPr/>
            </a:pPr>
            <a:endParaRPr lang="ru-RU" sz="2000" b="1">
              <a:solidFill>
                <a:srgbClr val="10253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  <a:cs typeface="Arial" charset="0"/>
            </a:endParaRPr>
          </a:p>
          <a:p>
            <a:pPr algn="ctr">
              <a:defRPr/>
            </a:pPr>
            <a:r>
              <a:rPr lang="ru-RU" sz="2000" b="1">
                <a:solidFill>
                  <a:srgbClr val="10253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rPr>
              <a:t>Уж</a:t>
            </a:r>
          </a:p>
          <a:p>
            <a:pPr algn="ctr">
              <a:defRPr/>
            </a:pPr>
            <a:endParaRPr lang="ru-RU" sz="2000" b="1">
              <a:solidFill>
                <a:srgbClr val="10253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  <a:cs typeface="Arial" charset="0"/>
            </a:endParaRPr>
          </a:p>
          <a:p>
            <a:pPr algn="ctr">
              <a:lnSpc>
                <a:spcPct val="200000"/>
              </a:lnSpc>
              <a:defRPr/>
            </a:pPr>
            <a:endParaRPr lang="ru-RU" sz="2400" b="1">
              <a:solidFill>
                <a:srgbClr val="10253F"/>
              </a:solidFill>
              <a:effectLst>
                <a:outerShdw blurRad="38100" dist="38100" dir="2700000" algn="tl">
                  <a:srgbClr val="000000"/>
                </a:outerShdw>
              </a:effectLst>
              <a:cs typeface="Arial" charset="0"/>
            </a:endParaRPr>
          </a:p>
        </p:txBody>
      </p:sp>
      <p:sp>
        <p:nvSpPr>
          <p:cNvPr id="16" name="Скругленный прямоугольник 14"/>
          <p:cNvSpPr/>
          <p:nvPr/>
        </p:nvSpPr>
        <p:spPr>
          <a:xfrm>
            <a:off x="5148263" y="2924175"/>
            <a:ext cx="1712912" cy="3357563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lnSpc>
                <a:spcPct val="200000"/>
              </a:lnSpc>
              <a:defRPr/>
            </a:pPr>
            <a:endParaRPr lang="ru-RU" sz="2000" b="1">
              <a:solidFill>
                <a:srgbClr val="10253F"/>
              </a:solidFill>
              <a:effectLst>
                <a:outerShdw blurRad="38100" dist="38100" dir="2700000" algn="tl">
                  <a:srgbClr val="000000"/>
                </a:outerShdw>
              </a:effectLst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5400" b="1" smtClean="0"/>
              <a:t>ЯСТРЕБ</a:t>
            </a:r>
          </a:p>
        </p:txBody>
      </p:sp>
      <p:sp>
        <p:nvSpPr>
          <p:cNvPr id="34818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Arial" charset="0"/>
              <a:buNone/>
            </a:pPr>
            <a:endParaRPr lang="ru-RU" smtClean="0"/>
          </a:p>
        </p:txBody>
      </p:sp>
      <p:sp>
        <p:nvSpPr>
          <p:cNvPr id="34819" name="AutoShape 5" descr="2Q=="/>
          <p:cNvSpPr>
            <a:spLocks noChangeAspect="1" noChangeArrowheads="1"/>
          </p:cNvSpPr>
          <p:nvPr/>
        </p:nvSpPr>
        <p:spPr bwMode="auto">
          <a:xfrm>
            <a:off x="155575" y="46038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4820" name="AutoShape 7" descr="2Q=="/>
          <p:cNvSpPr>
            <a:spLocks noChangeAspect="1" noChangeArrowheads="1"/>
          </p:cNvSpPr>
          <p:nvPr/>
        </p:nvSpPr>
        <p:spPr bwMode="auto">
          <a:xfrm>
            <a:off x="155575" y="46038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4821" name="AutoShape 9" descr="2Q=="/>
          <p:cNvSpPr>
            <a:spLocks noChangeAspect="1" noChangeArrowheads="1"/>
          </p:cNvSpPr>
          <p:nvPr/>
        </p:nvSpPr>
        <p:spPr bwMode="auto">
          <a:xfrm>
            <a:off x="155575" y="46038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4822" name="AutoShape 11" descr="2Q=="/>
          <p:cNvSpPr>
            <a:spLocks noChangeAspect="1" noChangeArrowheads="1"/>
          </p:cNvSpPr>
          <p:nvPr/>
        </p:nvSpPr>
        <p:spPr bwMode="auto">
          <a:xfrm>
            <a:off x="155575" y="46038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4823" name="AutoShape 13" descr="9k="/>
          <p:cNvSpPr>
            <a:spLocks noChangeAspect="1" noChangeArrowheads="1"/>
          </p:cNvSpPr>
          <p:nvPr/>
        </p:nvSpPr>
        <p:spPr bwMode="auto">
          <a:xfrm>
            <a:off x="155575" y="46038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4824" name="AutoShape 15" descr="9k="/>
          <p:cNvSpPr>
            <a:spLocks noChangeAspect="1" noChangeArrowheads="1"/>
          </p:cNvSpPr>
          <p:nvPr/>
        </p:nvSpPr>
        <p:spPr bwMode="auto">
          <a:xfrm>
            <a:off x="155575" y="46038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4825" name="AutoShape 17" descr="9k="/>
          <p:cNvSpPr>
            <a:spLocks noChangeAspect="1" noChangeArrowheads="1"/>
          </p:cNvSpPr>
          <p:nvPr/>
        </p:nvSpPr>
        <p:spPr bwMode="auto">
          <a:xfrm>
            <a:off x="155575" y="46038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4826" name="AutoShape 19" descr="9k="/>
          <p:cNvSpPr>
            <a:spLocks noChangeAspect="1" noChangeArrowheads="1"/>
          </p:cNvSpPr>
          <p:nvPr/>
        </p:nvSpPr>
        <p:spPr bwMode="auto">
          <a:xfrm>
            <a:off x="155575" y="46038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4827" name="AutoShape 21" descr="9k="/>
          <p:cNvSpPr>
            <a:spLocks noChangeAspect="1" noChangeArrowheads="1"/>
          </p:cNvSpPr>
          <p:nvPr/>
        </p:nvSpPr>
        <p:spPr bwMode="auto">
          <a:xfrm>
            <a:off x="155575" y="46038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4828" name="AutoShape 23" descr="9k="/>
          <p:cNvSpPr>
            <a:spLocks noChangeAspect="1" noChangeArrowheads="1"/>
          </p:cNvSpPr>
          <p:nvPr/>
        </p:nvSpPr>
        <p:spPr bwMode="auto">
          <a:xfrm>
            <a:off x="155575" y="46038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4829" name="AutoShape 25" descr="9k="/>
          <p:cNvSpPr>
            <a:spLocks noChangeAspect="1" noChangeArrowheads="1"/>
          </p:cNvSpPr>
          <p:nvPr/>
        </p:nvSpPr>
        <p:spPr bwMode="auto">
          <a:xfrm>
            <a:off x="155575" y="46038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4830" name="AutoShape 27" descr="2Q=="/>
          <p:cNvSpPr>
            <a:spLocks noChangeAspect="1" noChangeArrowheads="1"/>
          </p:cNvSpPr>
          <p:nvPr/>
        </p:nvSpPr>
        <p:spPr bwMode="auto">
          <a:xfrm>
            <a:off x="155575" y="46038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34831" name="Picture 29" descr="korzhyn-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9388" y="1412875"/>
            <a:ext cx="4824412" cy="4122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32" name="Picture 31" descr="ANd9GcQTHS-qOfeianD1JOkFZeEWLw-SzY9pMz6DsHSiWf8Ish2re4HJmA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65663" y="2781300"/>
            <a:ext cx="4478337" cy="3586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Скругленный прямоугольник 10"/>
          <p:cNvSpPr/>
          <p:nvPr/>
        </p:nvSpPr>
        <p:spPr>
          <a:xfrm>
            <a:off x="285750" y="357188"/>
            <a:ext cx="8572500" cy="6143625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5602" name="WordArt 2"/>
          <p:cNvSpPr>
            <a:spLocks noChangeArrowheads="1" noChangeShapeType="1" noTextEdit="1"/>
          </p:cNvSpPr>
          <p:nvPr/>
        </p:nvSpPr>
        <p:spPr bwMode="auto">
          <a:xfrm>
            <a:off x="3214688" y="500063"/>
            <a:ext cx="2428875" cy="8826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8415">
                  <a:solidFill>
                    <a:srgbClr val="FFFFFF"/>
                  </a:solidFill>
                  <a:round/>
                  <a:headEnd/>
                  <a:tailEnd/>
                </a:ln>
                <a:solidFill>
                  <a:srgbClr val="002060"/>
                </a:solidFill>
                <a:effectLst>
                  <a:outerShdw algn="tl" rotWithShape="0">
                    <a:srgbClr val="000000">
                      <a:alpha val="70000"/>
                    </a:srgbClr>
                  </a:outerShdw>
                </a:effectLst>
                <a:latin typeface="Impact"/>
              </a:rPr>
              <a:t>сова</a:t>
            </a:r>
          </a:p>
        </p:txBody>
      </p:sp>
      <p:sp>
        <p:nvSpPr>
          <p:cNvPr id="25604" name="WordArt 4"/>
          <p:cNvSpPr>
            <a:spLocks noChangeArrowheads="1" noChangeShapeType="1" noTextEdit="1"/>
          </p:cNvSpPr>
          <p:nvPr/>
        </p:nvSpPr>
        <p:spPr bwMode="auto">
          <a:xfrm>
            <a:off x="2928938" y="2286000"/>
            <a:ext cx="3071812" cy="10715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8415">
                  <a:solidFill>
                    <a:srgbClr val="FFFFFF"/>
                  </a:solidFill>
                  <a:round/>
                  <a:headEnd/>
                  <a:tailEnd/>
                </a:ln>
                <a:solidFill>
                  <a:srgbClr val="002060"/>
                </a:solidFill>
                <a:effectLst>
                  <a:outerShdw algn="tl" rotWithShape="0">
                    <a:srgbClr val="000000">
                      <a:alpha val="70000"/>
                    </a:srgbClr>
                  </a:outerShdw>
                </a:effectLst>
                <a:latin typeface="Impact"/>
              </a:rPr>
              <a:t>орёл</a:t>
            </a:r>
          </a:p>
        </p:txBody>
      </p:sp>
      <p:sp>
        <p:nvSpPr>
          <p:cNvPr id="25605" name="WordArt 5"/>
          <p:cNvSpPr>
            <a:spLocks noChangeArrowheads="1" noChangeShapeType="1" noTextEdit="1"/>
          </p:cNvSpPr>
          <p:nvPr/>
        </p:nvSpPr>
        <p:spPr bwMode="auto">
          <a:xfrm>
            <a:off x="2143125" y="3357563"/>
            <a:ext cx="4643438" cy="10064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8415">
                  <a:solidFill>
                    <a:srgbClr val="FFFFFF"/>
                  </a:solidFill>
                  <a:round/>
                  <a:headEnd/>
                  <a:tailEnd/>
                </a:ln>
                <a:solidFill>
                  <a:srgbClr val="002060"/>
                </a:solidFill>
                <a:effectLst>
                  <a:outerShdw algn="tl" rotWithShape="0">
                    <a:srgbClr val="000000">
                      <a:alpha val="70000"/>
                    </a:srgbClr>
                  </a:outerShdw>
                </a:effectLst>
                <a:latin typeface="Impact"/>
              </a:rPr>
              <a:t>ВОРОБЕЙ</a:t>
            </a:r>
          </a:p>
        </p:txBody>
      </p:sp>
      <p:sp>
        <p:nvSpPr>
          <p:cNvPr id="25606" name="WordArt 6"/>
          <p:cNvSpPr>
            <a:spLocks noChangeArrowheads="1" noChangeShapeType="1" noTextEdit="1"/>
          </p:cNvSpPr>
          <p:nvPr/>
        </p:nvSpPr>
        <p:spPr bwMode="auto">
          <a:xfrm>
            <a:off x="2143125" y="4429125"/>
            <a:ext cx="5000625" cy="10001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8415">
                  <a:solidFill>
                    <a:srgbClr val="FFFFFF"/>
                  </a:solidFill>
                  <a:round/>
                  <a:headEnd/>
                  <a:tailEnd/>
                </a:ln>
                <a:solidFill>
                  <a:srgbClr val="002060"/>
                </a:solidFill>
                <a:effectLst>
                  <a:outerShdw algn="tl" rotWithShape="0">
                    <a:srgbClr val="000000">
                      <a:alpha val="70000"/>
                    </a:srgbClr>
                  </a:outerShdw>
                </a:effectLst>
                <a:latin typeface="Impact"/>
              </a:rPr>
              <a:t>журавль</a:t>
            </a:r>
          </a:p>
        </p:txBody>
      </p:sp>
      <p:sp>
        <p:nvSpPr>
          <p:cNvPr id="25608" name="WordArt 8"/>
          <p:cNvSpPr>
            <a:spLocks noChangeArrowheads="1" noChangeShapeType="1" noTextEdit="1"/>
          </p:cNvSpPr>
          <p:nvPr/>
        </p:nvSpPr>
        <p:spPr bwMode="auto">
          <a:xfrm>
            <a:off x="3500438" y="5500688"/>
            <a:ext cx="2428875" cy="8572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8415">
                  <a:solidFill>
                    <a:srgbClr val="FFFFFF"/>
                  </a:solidFill>
                  <a:round/>
                  <a:headEnd/>
                  <a:tailEnd/>
                </a:ln>
                <a:solidFill>
                  <a:srgbClr val="002060"/>
                </a:solidFill>
                <a:effectLst>
                  <a:outerShdw algn="tl" rotWithShape="0">
                    <a:srgbClr val="000000">
                      <a:alpha val="70000"/>
                    </a:srgbClr>
                  </a:outerShdw>
                </a:effectLst>
                <a:latin typeface="Impact"/>
              </a:rPr>
              <a:t>ГУСЬ</a:t>
            </a:r>
          </a:p>
        </p:txBody>
      </p:sp>
      <p:pic>
        <p:nvPicPr>
          <p:cNvPr id="15" name="сова 1">
            <a:hlinkClick r:id="" action="ppaction://media"/>
          </p:cNvPr>
          <p:cNvPicPr>
            <a:picLocks noRot="1" noChangeAspect="1"/>
          </p:cNvPicPr>
          <p:nvPr>
            <a:wavAudioFile r:embed="rId1" name="сова 1"/>
          </p:nvPr>
        </p:nvPicPr>
        <p:blipFill>
          <a:blip r:embed="rId8"/>
          <a:srcRect/>
          <a:stretch>
            <a:fillRect/>
          </a:stretch>
        </p:blipFill>
        <p:spPr bwMode="auto">
          <a:xfrm>
            <a:off x="7643813" y="85725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дятел">
            <a:hlinkClick r:id="" action="ppaction://media"/>
          </p:cNvPr>
          <p:cNvPicPr>
            <a:picLocks noRot="1" noChangeAspect="1"/>
          </p:cNvPicPr>
          <p:nvPr>
            <a:wavAudioFile r:embed="rId2" name="дятел"/>
          </p:nvPr>
        </p:nvPicPr>
        <p:blipFill>
          <a:blip r:embed="rId9"/>
          <a:srcRect/>
          <a:stretch>
            <a:fillRect/>
          </a:stretch>
        </p:blipFill>
        <p:spPr bwMode="auto">
          <a:xfrm>
            <a:off x="7643813" y="1785938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орёл">
            <a:hlinkClick r:id="" action="ppaction://media"/>
          </p:cNvPr>
          <p:cNvPicPr>
            <a:picLocks noRot="1" noChangeAspect="1"/>
          </p:cNvPicPr>
          <p:nvPr>
            <a:wavAudioFile r:embed="rId3" name="орёл"/>
          </p:nvPr>
        </p:nvPicPr>
        <p:blipFill>
          <a:blip r:embed="rId10"/>
          <a:srcRect/>
          <a:stretch>
            <a:fillRect/>
          </a:stretch>
        </p:blipFill>
        <p:spPr bwMode="auto">
          <a:xfrm>
            <a:off x="7643813" y="2714625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воробей">
            <a:hlinkClick r:id="" action="ppaction://media"/>
          </p:cNvPr>
          <p:cNvPicPr>
            <a:picLocks noRot="1" noChangeAspect="1"/>
          </p:cNvPicPr>
          <p:nvPr>
            <a:wavAudioFile r:embed="rId4" name="воробей"/>
          </p:nvPr>
        </p:nvPicPr>
        <p:blipFill>
          <a:blip r:embed="rId11"/>
          <a:srcRect/>
          <a:stretch>
            <a:fillRect/>
          </a:stretch>
        </p:blipFill>
        <p:spPr bwMode="auto">
          <a:xfrm>
            <a:off x="7643813" y="3643313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журавль">
            <a:hlinkClick r:id="" action="ppaction://media"/>
          </p:cNvPr>
          <p:cNvPicPr>
            <a:picLocks noRot="1" noChangeAspect="1"/>
          </p:cNvPicPr>
          <p:nvPr>
            <a:wavAudioFile r:embed="rId5" name="журавль"/>
          </p:nvPr>
        </p:nvPicPr>
        <p:blipFill>
          <a:blip r:embed="rId12"/>
          <a:srcRect/>
          <a:stretch>
            <a:fillRect/>
          </a:stretch>
        </p:blipFill>
        <p:spPr bwMode="auto">
          <a:xfrm>
            <a:off x="7643813" y="45720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" name="гусь">
            <a:hlinkClick r:id="" action="ppaction://media"/>
          </p:cNvPr>
          <p:cNvPicPr>
            <a:picLocks noRot="1" noChangeAspect="1"/>
          </p:cNvPicPr>
          <p:nvPr>
            <a:wavAudioFile r:embed="rId6" name="гусь"/>
          </p:nvPr>
        </p:nvPicPr>
        <p:blipFill>
          <a:blip r:embed="rId13"/>
          <a:srcRect/>
          <a:stretch>
            <a:fillRect/>
          </a:stretch>
        </p:blipFill>
        <p:spPr bwMode="auto">
          <a:xfrm>
            <a:off x="7643813" y="5500688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3" name="WordArt 3"/>
          <p:cNvSpPr>
            <a:spLocks noChangeArrowheads="1" noChangeShapeType="1" noTextEdit="1"/>
          </p:cNvSpPr>
          <p:nvPr/>
        </p:nvSpPr>
        <p:spPr bwMode="auto">
          <a:xfrm>
            <a:off x="2643188" y="1428750"/>
            <a:ext cx="3500437" cy="10001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8415">
                  <a:solidFill>
                    <a:srgbClr val="FFFFFF"/>
                  </a:solidFill>
                  <a:round/>
                  <a:headEnd/>
                  <a:tailEnd/>
                </a:ln>
                <a:solidFill>
                  <a:srgbClr val="002060"/>
                </a:solidFill>
                <a:effectLst>
                  <a:outerShdw algn="tl" rotWithShape="0">
                    <a:srgbClr val="000000">
                      <a:alpha val="70000"/>
                    </a:srgbClr>
                  </a:outerShdw>
                </a:effectLst>
                <a:latin typeface="Impact"/>
              </a:rPr>
              <a:t>дятел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56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3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16468" fill="hold"/>
                                        <p:tgtEl>
                                          <p:spTgt spid="1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256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3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2" dur="16955" fill="hold"/>
                                        <p:tgtEl>
                                          <p:spTgt spid="1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256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3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2" dur="10708" fill="hold"/>
                                        <p:tgtEl>
                                          <p:spTgt spid="1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256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000"/>
                            </p:stCondLst>
                            <p:childTnLst>
                              <p:par>
                                <p:cTn id="39" presetID="3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2" dur="15604" fill="hold"/>
                                        <p:tgtEl>
                                          <p:spTgt spid="1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256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000"/>
                            </p:stCondLst>
                            <p:childTnLst>
                              <p:par>
                                <p:cTn id="49" presetID="3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52" dur="16813" fill="hold"/>
                                        <p:tgtEl>
                                          <p:spTgt spid="2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000"/>
                                        <p:tgtEl>
                                          <p:spTgt spid="256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2000"/>
                            </p:stCondLst>
                            <p:childTnLst>
                              <p:par>
                                <p:cTn id="59" presetID="3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2" dur="15249" fill="hold"/>
                                        <p:tgtEl>
                                          <p:spTgt spid="2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6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5"/>
                </p:tgtEl>
              </p:cMediaNode>
            </p:audio>
            <p:audio>
              <p:cMediaNode>
                <p:cTn id="6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6"/>
                </p:tgtEl>
              </p:cMediaNode>
            </p:audio>
            <p:audio>
              <p:cMediaNode>
                <p:cTn id="6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8"/>
                </p:tgtEl>
              </p:cMediaNode>
            </p:audio>
            <p:audio>
              <p:cMediaNode>
                <p:cTn id="6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9"/>
                </p:tgtEl>
              </p:cMediaNode>
            </p:audio>
            <p:audio>
              <p:cMediaNode>
                <p:cTn id="6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0"/>
                </p:tgtEl>
              </p:cMediaNode>
            </p:audio>
            <p:audio>
              <p:cMediaNode>
                <p:cTn id="6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1"/>
                </p:tgtEl>
              </p:cMediaNode>
            </p:audio>
          </p:childTnLst>
        </p:cTn>
      </p:par>
    </p:tnLst>
    <p:bldLst>
      <p:bldP spid="25602" grpId="0" animBg="1"/>
      <p:bldP spid="25602" grpId="1" animBg="1"/>
      <p:bldP spid="25604" grpId="0" animBg="1"/>
      <p:bldP spid="25604" grpId="1" animBg="1"/>
      <p:bldP spid="25605" grpId="0" animBg="1"/>
      <p:bldP spid="25605" grpId="1" animBg="1"/>
      <p:bldP spid="25606" grpId="0" animBg="1"/>
      <p:bldP spid="25606" grpId="1" animBg="1"/>
      <p:bldP spid="25608" grpId="0" animBg="1"/>
      <p:bldP spid="25608" grpId="1" animBg="1"/>
      <p:bldP spid="25603" grpId="0" animBg="1"/>
      <p:bldP spid="25603" grpId="1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500063" y="428625"/>
            <a:ext cx="3714750" cy="3000375"/>
          </a:xfrm>
          <a:prstGeom prst="roundRect">
            <a:avLst/>
          </a:prstGeom>
          <a:blipFill>
            <a:blip r:embed="rId2" cstate="print"/>
            <a:stretch>
              <a:fillRect/>
            </a:stretch>
          </a:blip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ru-RU" sz="20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4929188" y="3643313"/>
            <a:ext cx="3714750" cy="3000375"/>
          </a:xfrm>
          <a:prstGeom prst="roundRect">
            <a:avLst/>
          </a:prstGeom>
          <a:blipFill>
            <a:blip r:embed="rId3" cstate="print"/>
            <a:stretch>
              <a:fillRect/>
            </a:stretch>
          </a:blip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ru-RU" sz="20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4929188" y="428625"/>
            <a:ext cx="3714750" cy="3000375"/>
          </a:xfrm>
          <a:prstGeom prst="roundRect">
            <a:avLst/>
          </a:prstGeom>
          <a:blipFill>
            <a:blip r:embed="rId4" cstate="print"/>
            <a:stretch>
              <a:fillRect/>
            </a:stretch>
          </a:blip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ru-RU" sz="20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500063" y="3643313"/>
            <a:ext cx="3714750" cy="3000375"/>
          </a:xfrm>
          <a:prstGeom prst="roundRect">
            <a:avLst/>
          </a:prstGeom>
          <a:blipFill>
            <a:blip r:embed="rId5" cstate="print"/>
            <a:stretch>
              <a:fillRect/>
            </a:stretch>
          </a:blip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ru-RU" sz="20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4500563" y="0"/>
            <a:ext cx="4429125" cy="685800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412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200" b="1" dirty="0">
                <a:solidFill>
                  <a:schemeClr val="tx2">
                    <a:lumMod val="50000"/>
                  </a:schemeClr>
                </a:solidFill>
              </a:rPr>
              <a:t>Покормите птиц зимой.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200" b="1" dirty="0">
                <a:solidFill>
                  <a:schemeClr val="tx2">
                    <a:lumMod val="50000"/>
                  </a:schemeClr>
                </a:solidFill>
              </a:rPr>
              <a:t> Пусть со всех концов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200" b="1" dirty="0">
                <a:solidFill>
                  <a:schemeClr val="tx2">
                    <a:lumMod val="50000"/>
                  </a:schemeClr>
                </a:solidFill>
              </a:rPr>
              <a:t> К вам слетятся, как домой,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200" b="1" dirty="0">
                <a:solidFill>
                  <a:schemeClr val="tx2">
                    <a:lumMod val="50000"/>
                  </a:schemeClr>
                </a:solidFill>
              </a:rPr>
              <a:t>Стайки на крыльцо.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200" b="1" dirty="0">
                <a:solidFill>
                  <a:schemeClr val="tx2">
                    <a:lumMod val="50000"/>
                  </a:schemeClr>
                </a:solidFill>
              </a:rPr>
              <a:t> Не богаты их корма.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200" b="1" dirty="0">
                <a:solidFill>
                  <a:schemeClr val="tx2">
                    <a:lumMod val="50000"/>
                  </a:schemeClr>
                </a:solidFill>
              </a:rPr>
              <a:t> Горсть зерна нужна,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200" b="1" dirty="0">
                <a:solidFill>
                  <a:schemeClr val="tx2">
                    <a:lumMod val="50000"/>
                  </a:schemeClr>
                </a:solidFill>
              </a:rPr>
              <a:t>Горсть одна —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200" b="1" dirty="0">
                <a:solidFill>
                  <a:schemeClr val="tx2">
                    <a:lumMod val="50000"/>
                  </a:schemeClr>
                </a:solidFill>
              </a:rPr>
              <a:t>И не страшна  будет им зима.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200" b="1" dirty="0">
                <a:solidFill>
                  <a:schemeClr val="tx2">
                    <a:lumMod val="50000"/>
                  </a:schemeClr>
                </a:solidFill>
              </a:rPr>
              <a:t>Сколько гибнет их — не счесть,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200" b="1" dirty="0">
                <a:solidFill>
                  <a:schemeClr val="tx2">
                    <a:lumMod val="50000"/>
                  </a:schemeClr>
                </a:solidFill>
              </a:rPr>
              <a:t> Видеть тяжело.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200" b="1" dirty="0">
                <a:solidFill>
                  <a:schemeClr val="tx2">
                    <a:lumMod val="50000"/>
                  </a:schemeClr>
                </a:solidFill>
              </a:rPr>
              <a:t>А ведь в нашем сердце есть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200" b="1" dirty="0">
                <a:solidFill>
                  <a:schemeClr val="tx2">
                    <a:lumMod val="50000"/>
                  </a:schemeClr>
                </a:solidFill>
              </a:rPr>
              <a:t> И для птиц тепло.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200" b="1" dirty="0">
                <a:solidFill>
                  <a:schemeClr val="tx2">
                    <a:lumMod val="50000"/>
                  </a:schemeClr>
                </a:solidFill>
              </a:rPr>
              <a:t> Разве можно забывать: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200" b="1" dirty="0">
                <a:solidFill>
                  <a:schemeClr val="tx2">
                    <a:lumMod val="50000"/>
                  </a:schemeClr>
                </a:solidFill>
              </a:rPr>
              <a:t> Улететь могли,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200" b="1" dirty="0">
                <a:solidFill>
                  <a:schemeClr val="tx2">
                    <a:lumMod val="50000"/>
                  </a:schemeClr>
                </a:solidFill>
              </a:rPr>
              <a:t>А остались зимовать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200" b="1" dirty="0">
                <a:solidFill>
                  <a:schemeClr val="tx2">
                    <a:lumMod val="50000"/>
                  </a:schemeClr>
                </a:solidFill>
              </a:rPr>
              <a:t>Заодно с людьми.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200" b="1" dirty="0">
                <a:solidFill>
                  <a:schemeClr val="tx2">
                    <a:lumMod val="50000"/>
                  </a:schemeClr>
                </a:solidFill>
              </a:rPr>
              <a:t> Приучите птиц в мороз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200" b="1" dirty="0">
                <a:solidFill>
                  <a:schemeClr val="tx2">
                    <a:lumMod val="50000"/>
                  </a:schemeClr>
                </a:solidFill>
              </a:rPr>
              <a:t> К своему окну,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200" b="1" dirty="0">
                <a:solidFill>
                  <a:schemeClr val="tx2">
                    <a:lumMod val="50000"/>
                  </a:schemeClr>
                </a:solidFill>
              </a:rPr>
              <a:t> Чтоб без песен не пришлось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200" b="1" dirty="0">
                <a:solidFill>
                  <a:schemeClr val="tx2">
                    <a:lumMod val="50000"/>
                  </a:schemeClr>
                </a:solidFill>
              </a:rPr>
              <a:t> Нам встречать весну.</a:t>
            </a:r>
            <a:endParaRPr lang="ru-RU" sz="2200" b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214313" y="214313"/>
            <a:ext cx="8715375" cy="6429375"/>
          </a:xfrm>
          <a:prstGeom prst="roundRect">
            <a:avLst>
              <a:gd name="adj" fmla="val 16667"/>
            </a:avLst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0" y="928688"/>
            <a:ext cx="9144000" cy="317023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000" b="1" spc="50" dirty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ПТИЦЫ - </a:t>
            </a:r>
            <a:r>
              <a:rPr lang="ru-RU" sz="4800" b="1" spc="50" dirty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ЭТО  </a:t>
            </a:r>
            <a:r>
              <a:rPr lang="ru-RU" sz="5400" b="1" spc="50" dirty="0">
                <a:ln w="11430"/>
                <a:solidFill>
                  <a:srgbClr val="000066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ЖИВОТНЫЕ</a:t>
            </a:r>
            <a:r>
              <a:rPr lang="ru-RU" sz="6000" b="1" spc="50" dirty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4800" b="1" spc="50" dirty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 КОТОРЫХ   ЕСТЬ</a:t>
            </a:r>
            <a:r>
              <a:rPr lang="ru-RU" sz="5400" b="1" spc="50" dirty="0">
                <a:ln w="11430"/>
                <a:solidFill>
                  <a:srgbClr val="000066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ПЕРЬЯ</a:t>
            </a:r>
            <a:r>
              <a:rPr lang="ru-RU" sz="6000" b="1" spc="50" dirty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</a:t>
            </a:r>
            <a:endParaRPr lang="ru-RU" sz="6000" dirty="0">
              <a:solidFill>
                <a:srgbClr val="002060"/>
              </a:solidFill>
              <a:latin typeface="+mn-lt"/>
              <a:cs typeface="+mn-cs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285750" y="2286000"/>
            <a:ext cx="4357688" cy="857250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4143375" y="3214688"/>
            <a:ext cx="2428875" cy="857250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5357813" y="4643438"/>
            <a:ext cx="3214687" cy="857250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spc="50" dirty="0">
                <a:ln w="11430"/>
                <a:solidFill>
                  <a:srgbClr val="000066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КРЫЛЬЯ</a:t>
            </a:r>
            <a:endParaRPr lang="ru-RU" sz="4800" dirty="0">
              <a:solidFill>
                <a:srgbClr val="000066"/>
              </a:solidFill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857250" y="5643563"/>
            <a:ext cx="2786063" cy="857250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spc="50" dirty="0">
                <a:ln w="11430"/>
                <a:solidFill>
                  <a:srgbClr val="000066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ПЕРЬЯ</a:t>
            </a:r>
            <a:endParaRPr lang="ru-RU" sz="4800" dirty="0">
              <a:solidFill>
                <a:srgbClr val="000066"/>
              </a:solidFill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428625" y="4643438"/>
            <a:ext cx="4643438" cy="857250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spc="50" dirty="0">
                <a:ln w="11430"/>
                <a:solidFill>
                  <a:srgbClr val="000066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НАСЕКОМЫЕ</a:t>
            </a:r>
            <a:endParaRPr lang="ru-RU" sz="4800" dirty="0">
              <a:solidFill>
                <a:srgbClr val="000066"/>
              </a:solidFill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3786188" y="5643563"/>
            <a:ext cx="4500562" cy="857250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spc="50" dirty="0">
                <a:ln w="11430"/>
                <a:solidFill>
                  <a:srgbClr val="000066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ЖИВОТНЫЕ</a:t>
            </a:r>
            <a:endParaRPr lang="ru-RU" sz="4800" dirty="0">
              <a:solidFill>
                <a:srgbClr val="00006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179388" y="188913"/>
            <a:ext cx="8715375" cy="6429375"/>
          </a:xfrm>
          <a:prstGeom prst="roundRect">
            <a:avLst>
              <a:gd name="adj" fmla="val 16667"/>
            </a:avLst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1143000" y="500063"/>
            <a:ext cx="7215188" cy="85725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b="1" spc="50" dirty="0">
                <a:ln w="11430"/>
                <a:solidFill>
                  <a:srgbClr val="000066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ЖИВОТНЫЕ</a:t>
            </a:r>
            <a:endParaRPr lang="ru-RU" sz="6000" dirty="0">
              <a:solidFill>
                <a:srgbClr val="000066"/>
              </a:solidFill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285750" y="1857375"/>
            <a:ext cx="2643188" cy="85725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>
                <a:solidFill>
                  <a:srgbClr val="00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rPr>
              <a:t>РЫБЫ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987675" y="1844675"/>
            <a:ext cx="1944688" cy="1008063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b="1">
                <a:solidFill>
                  <a:srgbClr val="00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ПРЕСМЫКАЮЩИЕСЯ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857750" y="1857375"/>
            <a:ext cx="1928813" cy="85725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600" b="1" spc="50" dirty="0">
                <a:ln w="11430"/>
                <a:solidFill>
                  <a:srgbClr val="000066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ПТИЦЫ</a:t>
            </a:r>
            <a:endParaRPr lang="ru-RU" sz="2600" b="1" dirty="0">
              <a:solidFill>
                <a:srgbClr val="003300"/>
              </a:solidFill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6858000" y="1857375"/>
            <a:ext cx="1928813" cy="85725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600" dirty="0">
              <a:solidFill>
                <a:srgbClr val="003300"/>
              </a:solidFill>
            </a:endParaRPr>
          </a:p>
        </p:txBody>
      </p:sp>
      <p:sp>
        <p:nvSpPr>
          <p:cNvPr id="8" name="Стрелка вниз 7"/>
          <p:cNvSpPr/>
          <p:nvPr/>
        </p:nvSpPr>
        <p:spPr>
          <a:xfrm>
            <a:off x="1428750" y="1357313"/>
            <a:ext cx="285750" cy="500062"/>
          </a:xfrm>
          <a:prstGeom prst="downArrow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" name="Стрелка вниз 8"/>
          <p:cNvSpPr/>
          <p:nvPr/>
        </p:nvSpPr>
        <p:spPr>
          <a:xfrm>
            <a:off x="3643313" y="1357313"/>
            <a:ext cx="285750" cy="500062"/>
          </a:xfrm>
          <a:prstGeom prst="downArrow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" name="Стрелка вниз 9"/>
          <p:cNvSpPr/>
          <p:nvPr/>
        </p:nvSpPr>
        <p:spPr>
          <a:xfrm>
            <a:off x="5643563" y="1357313"/>
            <a:ext cx="285750" cy="500062"/>
          </a:xfrm>
          <a:prstGeom prst="downArrow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1" name="Стрелка вниз 10"/>
          <p:cNvSpPr/>
          <p:nvPr/>
        </p:nvSpPr>
        <p:spPr>
          <a:xfrm>
            <a:off x="7572375" y="1357313"/>
            <a:ext cx="285750" cy="500062"/>
          </a:xfrm>
          <a:prstGeom prst="downArrow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2" name="Стрелка вниз 11"/>
          <p:cNvSpPr/>
          <p:nvPr/>
        </p:nvSpPr>
        <p:spPr>
          <a:xfrm rot="18429440">
            <a:off x="8443119" y="1083469"/>
            <a:ext cx="301625" cy="544513"/>
          </a:xfrm>
          <a:prstGeom prst="downArrow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3" name="Стрелка вниз 12"/>
          <p:cNvSpPr/>
          <p:nvPr/>
        </p:nvSpPr>
        <p:spPr>
          <a:xfrm rot="2877855">
            <a:off x="724694" y="1075532"/>
            <a:ext cx="285750" cy="614362"/>
          </a:xfrm>
          <a:prstGeom prst="downArrow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642938" y="2786063"/>
            <a:ext cx="1928812" cy="3500437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>
                <a:solidFill>
                  <a:srgbClr val="10253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Arial" charset="0"/>
              </a:rPr>
              <a:t>ЛОСОСЬ</a:t>
            </a:r>
          </a:p>
          <a:p>
            <a:pPr algn="ctr">
              <a:defRPr/>
            </a:pPr>
            <a:endParaRPr lang="ru-RU" sz="2400" b="1">
              <a:solidFill>
                <a:srgbClr val="10253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  <a:cs typeface="Arial" charset="0"/>
            </a:endParaRPr>
          </a:p>
          <a:p>
            <a:pPr algn="ctr">
              <a:defRPr/>
            </a:pPr>
            <a:r>
              <a:rPr lang="ru-RU" sz="2400" b="1">
                <a:solidFill>
                  <a:srgbClr val="10253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Arial" charset="0"/>
              </a:rPr>
              <a:t>КАМБАЛА</a:t>
            </a:r>
          </a:p>
          <a:p>
            <a:pPr algn="ctr">
              <a:defRPr/>
            </a:pPr>
            <a:endParaRPr lang="ru-RU" sz="2400" b="1">
              <a:solidFill>
                <a:srgbClr val="10253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  <a:cs typeface="Arial" charset="0"/>
            </a:endParaRPr>
          </a:p>
          <a:p>
            <a:pPr algn="ctr">
              <a:defRPr/>
            </a:pPr>
            <a:r>
              <a:rPr lang="ru-RU" sz="2800" b="1">
                <a:solidFill>
                  <a:srgbClr val="10253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Arial" charset="0"/>
              </a:rPr>
              <a:t>КАРАСЬ</a:t>
            </a:r>
          </a:p>
          <a:p>
            <a:pPr algn="ctr">
              <a:defRPr/>
            </a:pPr>
            <a:endParaRPr lang="ru-RU" sz="2800" b="1">
              <a:solidFill>
                <a:srgbClr val="10253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  <a:cs typeface="Arial" charset="0"/>
            </a:endParaRPr>
          </a:p>
          <a:p>
            <a:pPr algn="ctr">
              <a:defRPr/>
            </a:pPr>
            <a:r>
              <a:rPr lang="ru-RU" sz="2400" b="1">
                <a:solidFill>
                  <a:srgbClr val="10253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Arial" charset="0"/>
              </a:rPr>
              <a:t>СКАТ</a:t>
            </a: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2843213" y="2781300"/>
            <a:ext cx="1928812" cy="3500438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lnSpc>
                <a:spcPct val="200000"/>
              </a:lnSpc>
              <a:defRPr/>
            </a:pPr>
            <a:endParaRPr lang="ru-RU" sz="2000" b="1">
              <a:solidFill>
                <a:srgbClr val="10253F"/>
              </a:solidFill>
              <a:effectLst>
                <a:outerShdw blurRad="38100" dist="38100" dir="2700000" algn="tl">
                  <a:srgbClr val="000000"/>
                </a:outerShdw>
              </a:effectLst>
              <a:cs typeface="Arial" charset="0"/>
            </a:endParaRPr>
          </a:p>
          <a:p>
            <a:pPr algn="ctr">
              <a:lnSpc>
                <a:spcPct val="200000"/>
              </a:lnSpc>
              <a:defRPr/>
            </a:pPr>
            <a:r>
              <a:rPr lang="ru-RU" sz="2000" b="1">
                <a:solidFill>
                  <a:srgbClr val="10253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КРОКОДИЛ</a:t>
            </a:r>
          </a:p>
          <a:p>
            <a:pPr algn="ctr">
              <a:lnSpc>
                <a:spcPct val="200000"/>
              </a:lnSpc>
              <a:defRPr/>
            </a:pPr>
            <a:r>
              <a:rPr lang="ru-RU" sz="2000" b="1">
                <a:solidFill>
                  <a:srgbClr val="10253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ЧЕРЕПАХА</a:t>
            </a:r>
          </a:p>
          <a:p>
            <a:pPr algn="ctr">
              <a:lnSpc>
                <a:spcPct val="200000"/>
              </a:lnSpc>
              <a:defRPr/>
            </a:pPr>
            <a:r>
              <a:rPr lang="ru-RU" sz="2000" b="1">
                <a:solidFill>
                  <a:srgbClr val="10253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ЯЩЕРИЦА</a:t>
            </a:r>
          </a:p>
          <a:p>
            <a:pPr algn="ctr">
              <a:lnSpc>
                <a:spcPct val="200000"/>
              </a:lnSpc>
              <a:defRPr/>
            </a:pPr>
            <a:r>
              <a:rPr lang="ru-RU" sz="2000" b="1">
                <a:solidFill>
                  <a:srgbClr val="10253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ГАДЮКА</a:t>
            </a:r>
          </a:p>
          <a:p>
            <a:pPr algn="ctr">
              <a:lnSpc>
                <a:spcPct val="200000"/>
              </a:lnSpc>
              <a:defRPr/>
            </a:pPr>
            <a:r>
              <a:rPr lang="ru-RU" sz="2000" b="1">
                <a:solidFill>
                  <a:srgbClr val="10253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УЖ</a:t>
            </a:r>
          </a:p>
          <a:p>
            <a:pPr algn="ctr">
              <a:lnSpc>
                <a:spcPct val="200000"/>
              </a:lnSpc>
              <a:defRPr/>
            </a:pPr>
            <a:endParaRPr lang="ru-RU" sz="2000" b="1">
              <a:solidFill>
                <a:srgbClr val="10253F"/>
              </a:solidFill>
              <a:effectLst>
                <a:outerShdw blurRad="38100" dist="38100" dir="2700000" algn="tl">
                  <a:srgbClr val="000000"/>
                </a:outerShdw>
              </a:effectLst>
              <a:cs typeface="Arial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4857750" y="2786063"/>
            <a:ext cx="1928813" cy="3500437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ru-RU" sz="2000" dirty="0">
              <a:solidFill>
                <a:srgbClr val="000066"/>
              </a:solidFill>
            </a:endParaRPr>
          </a:p>
        </p:txBody>
      </p:sp>
      <p:pic>
        <p:nvPicPr>
          <p:cNvPr id="17" name="Содержимое 11" descr="karandash.gi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643563" y="3357563"/>
            <a:ext cx="1857375" cy="185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Управляющая кнопка: в начало 17">
            <a:hlinkClick r:id="rId3" action="ppaction://hlinksldjump" highlightClick="1"/>
          </p:cNvPr>
          <p:cNvSpPr/>
          <p:nvPr/>
        </p:nvSpPr>
        <p:spPr>
          <a:xfrm>
            <a:off x="8215313" y="6286500"/>
            <a:ext cx="928687" cy="571500"/>
          </a:xfrm>
          <a:prstGeom prst="actionButtonBeginning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5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500"/>
                            </p:stCondLst>
                            <p:childTnLst>
                              <p:par>
                                <p:cTn id="19" presetID="35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500"/>
                            </p:stCondLst>
                            <p:childTnLst>
                              <p:par>
                                <p:cTn id="22" presetID="35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6500"/>
                            </p:stCondLst>
                            <p:childTnLst>
                              <p:par>
                                <p:cTn id="25" presetID="35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7500"/>
                            </p:stCondLst>
                            <p:childTnLst>
                              <p:par>
                                <p:cTn id="28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8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smtClean="0"/>
              <a:t>Домашнее задание</a:t>
            </a:r>
          </a:p>
        </p:txBody>
      </p:sp>
      <p:sp>
        <p:nvSpPr>
          <p:cNvPr id="39938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Arial" charset="0"/>
              <a:buNone/>
            </a:pPr>
            <a:r>
              <a:rPr lang="ru-RU" smtClean="0"/>
              <a:t>    </a:t>
            </a:r>
            <a:r>
              <a:rPr lang="ru-RU" sz="4000" smtClean="0"/>
              <a:t>1. Тетрадь для самостоятельных работ  стр.17 - «4»</a:t>
            </a:r>
          </a:p>
          <a:p>
            <a:pPr>
              <a:buFont typeface="Arial" charset="0"/>
              <a:buNone/>
            </a:pPr>
            <a:endParaRPr lang="ru-RU" sz="4000" smtClean="0"/>
          </a:p>
          <a:p>
            <a:pPr>
              <a:buFont typeface="Arial" charset="0"/>
              <a:buNone/>
            </a:pPr>
            <a:r>
              <a:rPr lang="ru-RU" sz="4000" smtClean="0"/>
              <a:t>    2. Дополнительное задание : найти информацию о питании птиц – «5», помощник учителя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214313" y="214313"/>
            <a:ext cx="8715375" cy="6429375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571472" y="1500174"/>
            <a:ext cx="8286808" cy="4286280"/>
          </a:xfrm>
          <a:prstGeom prst="rect">
            <a:avLst/>
          </a:prstGeom>
          <a:noFill/>
        </p:spPr>
        <p:txBody>
          <a:bodyPr wrap="none">
            <a:prstTxWarp prst="textInflate">
              <a:avLst/>
            </a:prstTxWarp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kern="10" dirty="0">
                <a:ln w="18415" cmpd="sng">
                  <a:solidFill>
                    <a:schemeClr val="bg2">
                      <a:lumMod val="1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СПАСИБО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kern="10" dirty="0">
                <a:ln w="18415" cmpd="sng">
                  <a:solidFill>
                    <a:schemeClr val="bg2">
                      <a:lumMod val="1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  АКТИВНУЮ РАБОТУ</a:t>
            </a:r>
            <a:endParaRPr lang="ru-RU" sz="5400" dirty="0">
              <a:ln w="18415" cmpd="sng">
                <a:solidFill>
                  <a:schemeClr val="bg2">
                    <a:lumMod val="10000"/>
                  </a:schemeClr>
                </a:solidFill>
                <a:prstDash val="solid"/>
              </a:ln>
              <a:solidFill>
                <a:srgbClr val="00206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b_228.jpg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5643570" y="1285860"/>
            <a:ext cx="2357454" cy="2238089"/>
          </a:xfrm>
          <a:prstGeom prst="roundRect">
            <a:avLst>
              <a:gd name="adj" fmla="val 6500"/>
            </a:avLst>
          </a:prstGeom>
          <a:noFill/>
          <a:ln>
            <a:noFill/>
          </a:ln>
        </p:spPr>
      </p:pic>
      <p:pic>
        <p:nvPicPr>
          <p:cNvPr id="2" name="Рисунок 1" descr="800px-White_shark.jpg"/>
          <p:cNvPicPr>
            <a:picLocks noGrp="1" noChangeAspect="1"/>
          </p:cNvPicPr>
          <p:nvPr isPhoto="1"/>
        </p:nvPicPr>
        <p:blipFill>
          <a:blip r:embed="rId3" cstate="print">
            <a:lum/>
          </a:blip>
          <a:stretch>
            <a:fillRect/>
          </a:stretch>
        </p:blipFill>
        <p:spPr>
          <a:xfrm>
            <a:off x="928662" y="4071942"/>
            <a:ext cx="3286148" cy="2288227"/>
          </a:xfrm>
          <a:prstGeom prst="roundRect">
            <a:avLst>
              <a:gd name="adj" fmla="val 6500"/>
            </a:avLst>
          </a:prstGeom>
          <a:noFill/>
          <a:ln>
            <a:solidFill>
              <a:schemeClr val="accent5">
                <a:lumMod val="75000"/>
              </a:schemeClr>
            </a:solidFill>
          </a:ln>
        </p:spPr>
      </p:pic>
      <p:pic>
        <p:nvPicPr>
          <p:cNvPr id="3" name="Рисунок 2" descr="макропод.jpg"/>
          <p:cNvPicPr>
            <a:picLocks noGrp="1" noChangeAspect="1"/>
          </p:cNvPicPr>
          <p:nvPr isPhoto="1"/>
        </p:nvPicPr>
        <p:blipFill>
          <a:blip r:embed="rId4" cstate="print">
            <a:lum/>
          </a:blip>
          <a:stretch>
            <a:fillRect/>
          </a:stretch>
        </p:blipFill>
        <p:spPr>
          <a:xfrm>
            <a:off x="857224" y="1285860"/>
            <a:ext cx="3418303" cy="2357434"/>
          </a:xfrm>
          <a:prstGeom prst="roundRect">
            <a:avLst>
              <a:gd name="adj" fmla="val 8633"/>
            </a:avLst>
          </a:prstGeom>
          <a:noFill/>
          <a:ln>
            <a:solidFill>
              <a:schemeClr val="accent5">
                <a:lumMod val="75000"/>
              </a:schemeClr>
            </a:solidFill>
          </a:ln>
        </p:spPr>
      </p:pic>
      <p:pic>
        <p:nvPicPr>
          <p:cNvPr id="4" name="Рисунок 3" descr="пингвин.jpg"/>
          <p:cNvPicPr>
            <a:picLocks noGrp="1" noChangeAspect="1"/>
          </p:cNvPicPr>
          <p:nvPr isPhoto="1"/>
        </p:nvPicPr>
        <p:blipFill>
          <a:blip r:embed="rId5" cstate="print">
            <a:lum/>
          </a:blip>
          <a:stretch>
            <a:fillRect/>
          </a:stretch>
        </p:blipFill>
        <p:spPr>
          <a:xfrm>
            <a:off x="5072067" y="1244890"/>
            <a:ext cx="3357585" cy="2349191"/>
          </a:xfrm>
          <a:prstGeom prst="roundRect">
            <a:avLst>
              <a:gd name="adj" fmla="val 6500"/>
            </a:avLst>
          </a:prstGeom>
          <a:noFill/>
          <a:ln>
            <a:solidFill>
              <a:schemeClr val="accent5">
                <a:lumMod val="75000"/>
              </a:schemeClr>
            </a:solidFill>
          </a:ln>
        </p:spPr>
      </p:pic>
      <p:pic>
        <p:nvPicPr>
          <p:cNvPr id="6" name="Рисунок 5" descr="олотая.jpg"/>
          <p:cNvPicPr>
            <a:picLocks noGrp="1" noChangeAspect="1"/>
          </p:cNvPicPr>
          <p:nvPr isPhoto="1"/>
        </p:nvPicPr>
        <p:blipFill>
          <a:blip r:embed="rId6" cstate="print">
            <a:lum/>
          </a:blip>
          <a:stretch>
            <a:fillRect/>
          </a:stretch>
        </p:blipFill>
        <p:spPr>
          <a:xfrm>
            <a:off x="5072066" y="4108764"/>
            <a:ext cx="3357586" cy="2260237"/>
          </a:xfrm>
          <a:prstGeom prst="roundRect">
            <a:avLst>
              <a:gd name="adj" fmla="val 6500"/>
            </a:avLst>
          </a:prstGeom>
          <a:noFill/>
          <a:ln>
            <a:solidFill>
              <a:schemeClr val="accent5">
                <a:lumMod val="75000"/>
              </a:schemeClr>
            </a:solidFill>
          </a:ln>
        </p:spPr>
      </p:pic>
      <p:sp>
        <p:nvSpPr>
          <p:cNvPr id="7" name="Скругленный прямоугольник 6"/>
          <p:cNvSpPr/>
          <p:nvPr/>
        </p:nvSpPr>
        <p:spPr>
          <a:xfrm>
            <a:off x="428625" y="214313"/>
            <a:ext cx="8501063" cy="57150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Найди лишнее</a:t>
            </a:r>
            <a:r>
              <a:rPr lang="ru-RU" sz="3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500188" y="3571875"/>
            <a:ext cx="2325687" cy="5238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МАКРОПОД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143000" y="6334125"/>
            <a:ext cx="2787650" cy="5238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БЕЛАЯ АКУЛА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5351463" y="6273800"/>
            <a:ext cx="3340100" cy="52228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ЗОЛОТАЯ РЫБКА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5715000" y="3571875"/>
            <a:ext cx="2047875" cy="5238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ПИНГВИН</a:t>
            </a: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214313" y="3143250"/>
            <a:ext cx="428625" cy="428625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8501063" y="3214688"/>
            <a:ext cx="428625" cy="428625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214313" y="5929313"/>
            <a:ext cx="428625" cy="428625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8501063" y="5857875"/>
            <a:ext cx="428625" cy="428625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2786063" y="3929063"/>
            <a:ext cx="4302125" cy="13239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000" b="1" spc="50" dirty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ПТИЦЫ</a:t>
            </a:r>
            <a:endParaRPr lang="ru-RU" sz="8000" dirty="0">
              <a:solidFill>
                <a:srgbClr val="002060"/>
              </a:solidFill>
              <a:latin typeface="+mn-lt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39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0" fill="hold">
                      <p:stCondLst>
                        <p:cond delay="0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48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9" fill="hold">
                      <p:stCondLst>
                        <p:cond delay="0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57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8" fill="hold">
                      <p:stCondLst>
                        <p:cond delay="0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66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7" fill="hold">
                      <p:stCondLst>
                        <p:cond delay="0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</p:childTnLst>
        </p:cTn>
      </p:par>
    </p:tnLst>
    <p:bldLst>
      <p:bldP spid="10" grpId="0"/>
      <p:bldP spid="10" grpId="1"/>
      <p:bldP spid="11" grpId="0"/>
      <p:bldP spid="11" grpId="1"/>
      <p:bldP spid="12" grpId="0"/>
      <p:bldP spid="12" grpId="1"/>
      <p:bldP spid="13" grpId="0"/>
      <p:bldP spid="13" grpId="1"/>
      <p:bldP spid="19" grpId="0" animBg="1"/>
      <p:bldP spid="20" grpId="0" animBg="1"/>
      <p:bldP spid="21" grpId="0" animBg="1"/>
      <p:bldP spid="22" grpId="0" animBg="1"/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714625" y="4143375"/>
            <a:ext cx="4302125" cy="13239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000" b="1" spc="50" dirty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ПТИЦЫ</a:t>
            </a:r>
            <a:endParaRPr lang="ru-RU" sz="8000" dirty="0">
              <a:solidFill>
                <a:srgbClr val="002060"/>
              </a:solidFill>
              <a:latin typeface="+mn-lt"/>
              <a:cs typeface="+mn-cs"/>
            </a:endParaRPr>
          </a:p>
        </p:txBody>
      </p:sp>
      <p:sp>
        <p:nvSpPr>
          <p:cNvPr id="3" name="Облако 2"/>
          <p:cNvSpPr/>
          <p:nvPr/>
        </p:nvSpPr>
        <p:spPr>
          <a:xfrm>
            <a:off x="285750" y="0"/>
            <a:ext cx="3000375" cy="1928813"/>
          </a:xfrm>
          <a:prstGeom prst="cloud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" name="Облако 3"/>
          <p:cNvSpPr/>
          <p:nvPr/>
        </p:nvSpPr>
        <p:spPr>
          <a:xfrm>
            <a:off x="4357688" y="5214938"/>
            <a:ext cx="2571750" cy="1643062"/>
          </a:xfrm>
          <a:prstGeom prst="cloud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" name="Облако 4"/>
          <p:cNvSpPr/>
          <p:nvPr/>
        </p:nvSpPr>
        <p:spPr>
          <a:xfrm rot="21116997">
            <a:off x="0" y="3286125"/>
            <a:ext cx="3000375" cy="1928813"/>
          </a:xfrm>
          <a:prstGeom prst="cloud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" name="Облако 5"/>
          <p:cNvSpPr/>
          <p:nvPr/>
        </p:nvSpPr>
        <p:spPr>
          <a:xfrm>
            <a:off x="2928938" y="1714500"/>
            <a:ext cx="3429000" cy="2286000"/>
          </a:xfrm>
          <a:prstGeom prst="cloud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" name="Облако 6"/>
          <p:cNvSpPr/>
          <p:nvPr/>
        </p:nvSpPr>
        <p:spPr>
          <a:xfrm rot="514593">
            <a:off x="6000750" y="357188"/>
            <a:ext cx="2857500" cy="1643062"/>
          </a:xfrm>
          <a:prstGeom prst="cloud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8" name="Содержимое 11" descr="karandash.gi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4438" y="2357438"/>
            <a:ext cx="1857375" cy="185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Управляющая кнопка: настраиваемая 8">
            <a:hlinkClick r:id="" action="ppaction://noaction" highlightClick="1"/>
          </p:cNvPr>
          <p:cNvSpPr/>
          <p:nvPr/>
        </p:nvSpPr>
        <p:spPr>
          <a:xfrm>
            <a:off x="7072313" y="6143625"/>
            <a:ext cx="2071687" cy="714375"/>
          </a:xfrm>
          <a:prstGeom prst="actionButtonBlank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/>
              <a:t>  </a:t>
            </a:r>
            <a:r>
              <a:rPr lang="ru-RU" sz="2000" b="1" dirty="0">
                <a:solidFill>
                  <a:srgbClr val="002060"/>
                </a:solidFill>
              </a:rPr>
              <a:t>ОКОНЧАНИЕ УРОКА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35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3000"/>
                            </p:stCondLst>
                            <p:childTnLst>
                              <p:par>
                                <p:cTn id="12" presetID="35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35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0"/>
                            </p:stCondLst>
                            <p:childTnLst>
                              <p:par>
                                <p:cTn id="18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>
            <a:hlinkClick r:id="rId2" action="ppaction://hlinksldjump"/>
          </p:cNvPr>
          <p:cNvSpPr/>
          <p:nvPr/>
        </p:nvSpPr>
        <p:spPr>
          <a:xfrm>
            <a:off x="428625" y="357188"/>
            <a:ext cx="3643313" cy="1071562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ПОЮТ</a:t>
            </a:r>
            <a:endParaRPr lang="ru-RU" sz="36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Скругленный прямоугольник 14">
            <a:hlinkClick r:id="rId3" action="ppaction://hlinksldjump"/>
          </p:cNvPr>
          <p:cNvSpPr/>
          <p:nvPr/>
        </p:nvSpPr>
        <p:spPr>
          <a:xfrm>
            <a:off x="5143500" y="357188"/>
            <a:ext cx="3643313" cy="1071562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ИЗ  ЯИЦ</a:t>
            </a:r>
            <a:endParaRPr lang="ru-RU" sz="36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Скругленный прямоугольник 19">
            <a:hlinkClick r:id="rId4" action="ppaction://hlinksldjump"/>
          </p:cNvPr>
          <p:cNvSpPr/>
          <p:nvPr/>
        </p:nvSpPr>
        <p:spPr>
          <a:xfrm>
            <a:off x="5143500" y="1643063"/>
            <a:ext cx="3643313" cy="1071562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НЕЗАМЕТНАЯ ОКРАСКА</a:t>
            </a:r>
            <a:endParaRPr lang="ru-RU" sz="36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Скругленный прямоугольник 20">
            <a:hlinkClick r:id="rId5" action="ppaction://hlinksldjump"/>
          </p:cNvPr>
          <p:cNvSpPr/>
          <p:nvPr/>
        </p:nvSpPr>
        <p:spPr>
          <a:xfrm>
            <a:off x="5143500" y="2928938"/>
            <a:ext cx="3643313" cy="1071562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ЯРКАЯ ОКРАСКА</a:t>
            </a:r>
            <a:endParaRPr lang="ru-RU" sz="36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Скругленный прямоугольник 21">
            <a:hlinkClick r:id="rId6" action="ppaction://hlinksldjump"/>
          </p:cNvPr>
          <p:cNvSpPr/>
          <p:nvPr/>
        </p:nvSpPr>
        <p:spPr>
          <a:xfrm>
            <a:off x="5143500" y="4214813"/>
            <a:ext cx="3643313" cy="1071562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ПЕРЬЯ</a:t>
            </a:r>
            <a:endParaRPr lang="ru-RU" sz="36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Скругленный прямоугольник 22">
            <a:hlinkClick r:id="rId7" action="ppaction://hlinksldjump"/>
          </p:cNvPr>
          <p:cNvSpPr/>
          <p:nvPr/>
        </p:nvSpPr>
        <p:spPr>
          <a:xfrm>
            <a:off x="5143500" y="5500688"/>
            <a:ext cx="3643313" cy="1071562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 2 ЛАПКАХ</a:t>
            </a:r>
            <a:endParaRPr lang="ru-RU" sz="36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Скругленный прямоугольник 23">
            <a:hlinkClick r:id="rId8" action="ppaction://hlinksldjump"/>
          </p:cNvPr>
          <p:cNvSpPr/>
          <p:nvPr/>
        </p:nvSpPr>
        <p:spPr>
          <a:xfrm>
            <a:off x="428625" y="1643063"/>
            <a:ext cx="3643313" cy="1071562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КЛЮВ</a:t>
            </a:r>
            <a:endParaRPr lang="ru-RU" sz="36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Скругленный прямоугольник 24">
            <a:hlinkClick r:id="rId9" action="ppaction://hlinksldjump"/>
          </p:cNvPr>
          <p:cNvSpPr/>
          <p:nvPr/>
        </p:nvSpPr>
        <p:spPr>
          <a:xfrm>
            <a:off x="428625" y="2928938"/>
            <a:ext cx="3643313" cy="1071562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КРЫЛЬЯ</a:t>
            </a:r>
            <a:endParaRPr lang="ru-RU" sz="36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" name="Скругленный прямоугольник 25">
            <a:hlinkClick r:id="rId10" action="ppaction://hlinksldjump"/>
          </p:cNvPr>
          <p:cNvSpPr/>
          <p:nvPr/>
        </p:nvSpPr>
        <p:spPr>
          <a:xfrm>
            <a:off x="428625" y="4214813"/>
            <a:ext cx="3643313" cy="1071562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ЛЕТАЮТ</a:t>
            </a:r>
            <a:endParaRPr lang="ru-RU" sz="36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Скругленный прямоугольник 26">
            <a:hlinkClick r:id="rId11" action="ppaction://hlinksldjump"/>
          </p:cNvPr>
          <p:cNvSpPr/>
          <p:nvPr/>
        </p:nvSpPr>
        <p:spPr>
          <a:xfrm>
            <a:off x="428625" y="5500688"/>
            <a:ext cx="3643313" cy="1071562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ХВОСТ</a:t>
            </a:r>
            <a:endParaRPr lang="ru-RU" sz="36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Управляющая кнопка: далее 16">
            <a:hlinkClick r:id="rId12" action="ppaction://hlinksldjump" highlightClick="1"/>
          </p:cNvPr>
          <p:cNvSpPr/>
          <p:nvPr/>
        </p:nvSpPr>
        <p:spPr>
          <a:xfrm>
            <a:off x="4143375" y="6286500"/>
            <a:ext cx="928688" cy="571500"/>
          </a:xfrm>
          <a:prstGeom prst="actionButtonForwardNex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6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1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6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1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6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1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6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1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</p:childTnLst>
        </p:cTn>
      </p:par>
    </p:tnLst>
    <p:bldLst>
      <p:bldP spid="2" grpId="0" animBg="1"/>
      <p:bldP spid="15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соловей - умеет петь - звук.jpg"/>
          <p:cNvPicPr>
            <a:picLocks noGrp="1" noChangeAspect="1"/>
          </p:cNvPicPr>
          <p:nvPr isPhoto="1"/>
        </p:nvPicPr>
        <p:blipFill>
          <a:blip r:embed="rId4" cstate="print">
            <a:lum/>
          </a:blip>
          <a:stretch>
            <a:fillRect/>
          </a:stretch>
        </p:blipFill>
        <p:spPr>
          <a:xfrm>
            <a:off x="571472" y="2571744"/>
            <a:ext cx="3810000" cy="2857500"/>
          </a:xfrm>
          <a:prstGeom prst="roundRect">
            <a:avLst>
              <a:gd name="adj" fmla="val 6500"/>
            </a:avLst>
          </a:prstGeom>
          <a:noFill/>
          <a:ln>
            <a:solidFill>
              <a:schemeClr val="accent5">
                <a:lumMod val="75000"/>
              </a:schemeClr>
            </a:solidFill>
          </a:ln>
        </p:spPr>
      </p:pic>
      <p:sp>
        <p:nvSpPr>
          <p:cNvPr id="4" name="Скругленный прямоугольник 3"/>
          <p:cNvSpPr/>
          <p:nvPr/>
        </p:nvSpPr>
        <p:spPr>
          <a:xfrm>
            <a:off x="2143125" y="214313"/>
            <a:ext cx="5000625" cy="57150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Это утверждение верное?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357188" y="1143000"/>
            <a:ext cx="8501062" cy="1214438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Только птицы умеют петь.</a:t>
            </a:r>
            <a:endParaRPr lang="ru-RU" sz="36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7786688" y="1285875"/>
            <a:ext cx="928687" cy="857250"/>
          </a:xfrm>
          <a:prstGeom prst="roundRect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" name="Управляющая кнопка: домой 8">
            <a:hlinkClick r:id="rId5" action="ppaction://hlinksldjump" highlightClick="1"/>
          </p:cNvPr>
          <p:cNvSpPr/>
          <p:nvPr/>
        </p:nvSpPr>
        <p:spPr>
          <a:xfrm>
            <a:off x="8358188" y="6072188"/>
            <a:ext cx="785812" cy="785812"/>
          </a:xfrm>
          <a:prstGeom prst="actionButtonHome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7" name="Рисунок 6" descr="выдра.jpg"/>
          <p:cNvPicPr>
            <a:picLocks noGrp="1" noChangeAspect="1"/>
          </p:cNvPicPr>
          <p:nvPr isPhoto="1"/>
        </p:nvPicPr>
        <p:blipFill>
          <a:blip r:embed="rId6" cstate="print">
            <a:lum/>
          </a:blip>
          <a:stretch>
            <a:fillRect/>
          </a:stretch>
        </p:blipFill>
        <p:spPr>
          <a:xfrm>
            <a:off x="4572000" y="2571744"/>
            <a:ext cx="3810026" cy="2857520"/>
          </a:xfrm>
          <a:prstGeom prst="roundRect">
            <a:avLst>
              <a:gd name="adj" fmla="val 6500"/>
            </a:avLst>
          </a:prstGeom>
          <a:noFill/>
          <a:ln>
            <a:solidFill>
              <a:schemeClr val="accent5">
                <a:lumMod val="75000"/>
              </a:schemeClr>
            </a:solidFill>
          </a:ln>
        </p:spPr>
      </p:pic>
      <p:sp>
        <p:nvSpPr>
          <p:cNvPr id="11" name="TextBox 10"/>
          <p:cNvSpPr txBox="1"/>
          <p:nvPr/>
        </p:nvSpPr>
        <p:spPr>
          <a:xfrm>
            <a:off x="1285875" y="5429250"/>
            <a:ext cx="2008188" cy="5238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СОЛОВЕЙ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5715000" y="5429250"/>
            <a:ext cx="1455738" cy="5238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ВЫДРА</a:t>
            </a:r>
          </a:p>
        </p:txBody>
      </p:sp>
      <p:pic>
        <p:nvPicPr>
          <p:cNvPr id="13" name="Соловей 1">
            <a:hlinkClick r:id="" action="ppaction://media"/>
          </p:cNvPr>
          <p:cNvPicPr>
            <a:picLocks noRot="1" noChangeAspect="1"/>
          </p:cNvPicPr>
          <p:nvPr>
            <a:wavAudioFile r:embed="rId1" name="Соловей 1"/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2286000" y="6072188"/>
            <a:ext cx="357188" cy="357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Выдра 1">
            <a:hlinkClick r:id="" action="ppaction://media"/>
          </p:cNvPr>
          <p:cNvPicPr>
            <a:picLocks noRot="1" noChangeAspect="1"/>
          </p:cNvPicPr>
          <p:nvPr>
            <a:wavAudioFile r:embed="rId2" name="Выдра 1"/>
          </p:nvPr>
        </p:nvPicPr>
        <p:blipFill>
          <a:blip r:embed="rId8"/>
          <a:srcRect/>
          <a:stretch>
            <a:fillRect/>
          </a:stretch>
        </p:blipFill>
        <p:spPr bwMode="auto">
          <a:xfrm>
            <a:off x="6072188" y="6019800"/>
            <a:ext cx="357187" cy="357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31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" fill="hold">
                      <p:stCondLst>
                        <p:cond delay="0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5" dur="14497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audio>
              <p:cMediaNode>
                <p:cTn id="3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3"/>
                </p:tgtEl>
              </p:cMediaNode>
            </p:audio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1" dur="8707" fill="hold"/>
                                        <p:tgtEl>
                                          <p:spTgt spid="1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audio>
              <p:cMediaNode>
                <p:cTn id="4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6"/>
                </p:tgtEl>
              </p:cMediaNode>
            </p:audio>
          </p:childTnLst>
        </p:cTn>
      </p:par>
    </p:tnLst>
    <p:bldLst>
      <p:bldP spid="8" grpId="0" animBg="1"/>
      <p:bldP spid="11" grpId="0"/>
      <p:bldP spid="11" grpId="1"/>
      <p:bldP spid="12" grpId="0"/>
      <p:bldP spid="12" grpId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бекас - есть клюв.jpg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357158" y="2500306"/>
            <a:ext cx="3499487" cy="3143252"/>
          </a:xfrm>
          <a:prstGeom prst="roundRect">
            <a:avLst>
              <a:gd name="adj" fmla="val 6500"/>
            </a:avLst>
          </a:prstGeom>
          <a:noFill/>
          <a:ln>
            <a:noFill/>
          </a:ln>
        </p:spPr>
      </p:pic>
      <p:pic>
        <p:nvPicPr>
          <p:cNvPr id="6" name="Рисунок 5" descr="утконос клюв.jpg"/>
          <p:cNvPicPr>
            <a:picLocks noGrp="1" noChangeAspect="1"/>
          </p:cNvPicPr>
          <p:nvPr isPhoto="1"/>
        </p:nvPicPr>
        <p:blipFill>
          <a:blip r:embed="rId3" cstate="print">
            <a:lum/>
          </a:blip>
          <a:stretch>
            <a:fillRect/>
          </a:stretch>
        </p:blipFill>
        <p:spPr>
          <a:xfrm>
            <a:off x="4143372" y="2500306"/>
            <a:ext cx="4752575" cy="3194053"/>
          </a:xfrm>
          <a:prstGeom prst="roundRect">
            <a:avLst>
              <a:gd name="adj" fmla="val 6500"/>
            </a:avLst>
          </a:prstGeom>
          <a:noFill/>
          <a:ln>
            <a:noFill/>
          </a:ln>
        </p:spPr>
      </p:pic>
      <p:sp>
        <p:nvSpPr>
          <p:cNvPr id="5" name="Скругленный прямоугольник 4"/>
          <p:cNvSpPr/>
          <p:nvPr/>
        </p:nvSpPr>
        <p:spPr>
          <a:xfrm>
            <a:off x="357188" y="1143000"/>
            <a:ext cx="8501062" cy="1214438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Только у птиц есть клюв.</a:t>
            </a:r>
            <a:endParaRPr lang="ru-RU" sz="36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7786688" y="1285875"/>
            <a:ext cx="928687" cy="857250"/>
          </a:xfrm>
          <a:prstGeom prst="roundRect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" name="Управляющая кнопка: домой 7">
            <a:hlinkClick r:id="rId4" action="ppaction://hlinksldjump" highlightClick="1"/>
          </p:cNvPr>
          <p:cNvSpPr/>
          <p:nvPr/>
        </p:nvSpPr>
        <p:spPr>
          <a:xfrm>
            <a:off x="8358188" y="6072188"/>
            <a:ext cx="785812" cy="785812"/>
          </a:xfrm>
          <a:prstGeom prst="actionButtonHome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1357313" y="5572125"/>
            <a:ext cx="1422400" cy="5238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БЕКАС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572125" y="5643563"/>
            <a:ext cx="2038350" cy="5238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УТКОНОС</a:t>
            </a: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2143125" y="214313"/>
            <a:ext cx="5000625" cy="57150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Это утверждение верное?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7" grpId="0" animBg="1"/>
      <p:bldP spid="9" grpId="0"/>
      <p:bldP spid="9" grpId="1"/>
      <p:bldP spid="10" grpId="0"/>
      <p:bldP spid="10" grpId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глухарь - хвост.jpg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571472" y="3000372"/>
            <a:ext cx="4114800" cy="2416175"/>
          </a:xfrm>
          <a:prstGeom prst="roundRect">
            <a:avLst>
              <a:gd name="adj" fmla="val 6500"/>
            </a:avLst>
          </a:prstGeom>
          <a:noFill/>
          <a:ln>
            <a:noFill/>
          </a:ln>
        </p:spPr>
      </p:pic>
      <p:sp>
        <p:nvSpPr>
          <p:cNvPr id="5" name="Скругленный прямоугольник 4"/>
          <p:cNvSpPr/>
          <p:nvPr/>
        </p:nvSpPr>
        <p:spPr>
          <a:xfrm>
            <a:off x="357188" y="1285875"/>
            <a:ext cx="8501062" cy="1214438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Только у птиц есть хвост.</a:t>
            </a:r>
            <a:endParaRPr lang="ru-RU" sz="36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7786688" y="1428750"/>
            <a:ext cx="928687" cy="857250"/>
          </a:xfrm>
          <a:prstGeom prst="roundRect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" name="Управляющая кнопка: домой 7">
            <a:hlinkClick r:id="rId3" action="ppaction://hlinksldjump" highlightClick="1"/>
          </p:cNvPr>
          <p:cNvSpPr/>
          <p:nvPr/>
        </p:nvSpPr>
        <p:spPr>
          <a:xfrm>
            <a:off x="8358188" y="6072188"/>
            <a:ext cx="785812" cy="785812"/>
          </a:xfrm>
          <a:prstGeom prst="actionButtonHome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9" name="Рисунок 8" descr="okun.jpg"/>
          <p:cNvPicPr>
            <a:picLocks noGrp="1" noChangeAspect="1"/>
          </p:cNvPicPr>
          <p:nvPr isPhoto="1"/>
        </p:nvPicPr>
        <p:blipFill>
          <a:blip r:embed="rId4" cstate="print">
            <a:lum/>
          </a:blip>
          <a:stretch>
            <a:fillRect/>
          </a:stretch>
        </p:blipFill>
        <p:spPr>
          <a:xfrm>
            <a:off x="4857752" y="3000372"/>
            <a:ext cx="3857652" cy="2448570"/>
          </a:xfrm>
          <a:prstGeom prst="roundRect">
            <a:avLst>
              <a:gd name="adj" fmla="val 6500"/>
            </a:avLst>
          </a:prstGeom>
          <a:noFill/>
          <a:ln>
            <a:noFill/>
          </a:ln>
        </p:spPr>
      </p:pic>
      <p:sp>
        <p:nvSpPr>
          <p:cNvPr id="10" name="TextBox 9"/>
          <p:cNvSpPr txBox="1"/>
          <p:nvPr/>
        </p:nvSpPr>
        <p:spPr>
          <a:xfrm>
            <a:off x="1643063" y="5429250"/>
            <a:ext cx="1866900" cy="5238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ГЛУХАРЬ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929313" y="5429250"/>
            <a:ext cx="1495425" cy="5238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ОКУНЬ</a:t>
            </a: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2214563" y="214313"/>
            <a:ext cx="5000625" cy="57150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Это утверждение верное?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7" grpId="0" animBg="1"/>
      <p:bldP spid="10" grpId="0"/>
      <p:bldP spid="10" grpId="1"/>
      <p:bldP spid="11" grpId="0"/>
      <p:bldP spid="11" grpId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A80_01b.jpg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4714876" y="2571744"/>
            <a:ext cx="4114800" cy="2844801"/>
          </a:xfrm>
          <a:prstGeom prst="roundRect">
            <a:avLst>
              <a:gd name="adj" fmla="val 6500"/>
            </a:avLst>
          </a:prstGeom>
          <a:noFill/>
          <a:ln>
            <a:noFill/>
          </a:ln>
        </p:spPr>
      </p:pic>
      <p:pic>
        <p:nvPicPr>
          <p:cNvPr id="9" name="Рисунок 8" descr="foto240.jpg"/>
          <p:cNvPicPr>
            <a:picLocks noGrp="1" noChangeAspect="1"/>
          </p:cNvPicPr>
          <p:nvPr isPhoto="1"/>
        </p:nvPicPr>
        <p:blipFill>
          <a:blip r:embed="rId3" cstate="print">
            <a:lum/>
          </a:blip>
          <a:stretch>
            <a:fillRect/>
          </a:stretch>
        </p:blipFill>
        <p:spPr>
          <a:xfrm>
            <a:off x="642910" y="2571744"/>
            <a:ext cx="3641725" cy="2857500"/>
          </a:xfrm>
          <a:prstGeom prst="roundRect">
            <a:avLst>
              <a:gd name="adj" fmla="val 6500"/>
            </a:avLst>
          </a:prstGeom>
          <a:noFill/>
          <a:ln>
            <a:noFill/>
          </a:ln>
        </p:spPr>
      </p:pic>
      <p:sp>
        <p:nvSpPr>
          <p:cNvPr id="5" name="Скругленный прямоугольник 4"/>
          <p:cNvSpPr/>
          <p:nvPr/>
        </p:nvSpPr>
        <p:spPr>
          <a:xfrm>
            <a:off x="357188" y="1143000"/>
            <a:ext cx="8501062" cy="1214438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Только у птиц есть крылья.</a:t>
            </a:r>
            <a:endParaRPr lang="ru-RU" sz="36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7786688" y="1285875"/>
            <a:ext cx="928687" cy="857250"/>
          </a:xfrm>
          <a:prstGeom prst="roundRect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" name="Управляющая кнопка: домой 7">
            <a:hlinkClick r:id="rId4" action="ppaction://hlinksldjump" highlightClick="1"/>
          </p:cNvPr>
          <p:cNvSpPr/>
          <p:nvPr/>
        </p:nvSpPr>
        <p:spPr>
          <a:xfrm>
            <a:off x="8358188" y="6072188"/>
            <a:ext cx="785812" cy="785812"/>
          </a:xfrm>
          <a:prstGeom prst="actionButtonHome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1214438" y="5429250"/>
            <a:ext cx="1927225" cy="5238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СНЕГИРЬ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572125" y="5429250"/>
            <a:ext cx="1963738" cy="5238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БАБОЧКА</a:t>
            </a: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2143125" y="285750"/>
            <a:ext cx="5000625" cy="57150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Это утверждение верное?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6" grpId="0" animBg="1"/>
      <p:bldP spid="10" grpId="0"/>
      <p:bldP spid="10" grpId="1"/>
      <p:bldP spid="11" grpId="0"/>
      <p:bldP spid="11" grpId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2064</TotalTime>
  <Words>381</Words>
  <Application>Microsoft Office PowerPoint</Application>
  <PresentationFormat>Экран (4:3)</PresentationFormat>
  <Paragraphs>151</Paragraphs>
  <Slides>26</Slides>
  <Notes>0</Notes>
  <HiddenSlides>0</HiddenSlides>
  <MMClips>8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7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Виды перьев</vt:lpstr>
      <vt:lpstr>задание</vt:lpstr>
      <vt:lpstr>С О В А</vt:lpstr>
      <vt:lpstr>Д Я Т Е Л</vt:lpstr>
      <vt:lpstr>ЯСТРЕБ</vt:lpstr>
      <vt:lpstr>Презентация PowerPoint</vt:lpstr>
      <vt:lpstr>Презентация PowerPoint</vt:lpstr>
      <vt:lpstr>Презентация PowerPoint</vt:lpstr>
      <vt:lpstr>Презентация PowerPoint</vt:lpstr>
      <vt:lpstr>Домашнее задание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Sony</dc:creator>
  <cp:lastModifiedBy>вера</cp:lastModifiedBy>
  <cp:revision>219</cp:revision>
  <dcterms:created xsi:type="dcterms:W3CDTF">2011-02-07T20:02:37Z</dcterms:created>
  <dcterms:modified xsi:type="dcterms:W3CDTF">2018-01-31T07:26:08Z</dcterms:modified>
</cp:coreProperties>
</file>