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0" d="100"/>
          <a:sy n="70" d="100"/>
        </p:scale>
        <p:origin x="714"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4530"/>
            <a:ext cx="9144000" cy="2387600"/>
          </a:xfrm>
        </p:spPr>
        <p:txBody>
          <a:bodyPr anchor="b">
            <a:normAutofit/>
          </a:bodyPr>
          <a:lstStyle>
            <a:lvl1pPr algn="ctr">
              <a:defRPr sz="6000"/>
            </a:lvl1pPr>
          </a:lstStyle>
          <a:p>
            <a:r>
              <a:rPr lang="ru-RU" smtClean="0"/>
              <a:t>Образец заголовка</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5A38EF81-959A-4022-B888-79D842E2E5F2}" type="datetimeFigureOut">
              <a:rPr lang="ru-RU" smtClean="0"/>
              <a:t>29.11.2017</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F6204C5A-EDAE-49BE-B715-20903635E16D}" type="slidenum">
              <a:rPr lang="ru-RU" smtClean="0"/>
              <a:t>‹#›</a:t>
            </a:fld>
            <a:endParaRPr lang="ru-RU" dirty="0"/>
          </a:p>
        </p:txBody>
      </p:sp>
    </p:spTree>
    <p:extLst>
      <p:ext uri="{BB962C8B-B14F-4D97-AF65-F5344CB8AC3E}">
        <p14:creationId xmlns:p14="http://schemas.microsoft.com/office/powerpoint/2010/main" val="466421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A38EF81-959A-4022-B888-79D842E2E5F2}" type="datetimeFigureOut">
              <a:rPr lang="ru-RU" smtClean="0"/>
              <a:t>29.11.2017</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F6204C5A-EDAE-49BE-B715-20903635E16D}" type="slidenum">
              <a:rPr lang="ru-RU" smtClean="0"/>
              <a:t>‹#›</a:t>
            </a:fld>
            <a:endParaRPr lang="ru-RU" dirty="0"/>
          </a:p>
        </p:txBody>
      </p:sp>
    </p:spTree>
    <p:extLst>
      <p:ext uri="{BB962C8B-B14F-4D97-AF65-F5344CB8AC3E}">
        <p14:creationId xmlns:p14="http://schemas.microsoft.com/office/powerpoint/2010/main" val="5646574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0362"/>
            <a:ext cx="2628900" cy="5811838"/>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838200" y="360362"/>
            <a:ext cx="7734300" cy="581183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5A38EF81-959A-4022-B888-79D842E2E5F2}" type="datetimeFigureOut">
              <a:rPr lang="ru-RU" smtClean="0"/>
              <a:t>29.11.2017</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F6204C5A-EDAE-49BE-B715-20903635E16D}" type="slidenum">
              <a:rPr lang="ru-RU" smtClean="0"/>
              <a:t>‹#›</a:t>
            </a:fld>
            <a:endParaRPr lang="ru-RU" dirty="0"/>
          </a:p>
        </p:txBody>
      </p:sp>
    </p:spTree>
    <p:extLst>
      <p:ext uri="{BB962C8B-B14F-4D97-AF65-F5344CB8AC3E}">
        <p14:creationId xmlns:p14="http://schemas.microsoft.com/office/powerpoint/2010/main" val="31061856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A38EF81-959A-4022-B888-79D842E2E5F2}" type="datetimeFigureOut">
              <a:rPr lang="ru-RU" smtClean="0"/>
              <a:t>29.11.2017</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F6204C5A-EDAE-49BE-B715-20903635E16D}" type="slidenum">
              <a:rPr lang="ru-RU" smtClean="0"/>
              <a:t>‹#›</a:t>
            </a:fld>
            <a:endParaRPr lang="ru-RU" dirty="0"/>
          </a:p>
        </p:txBody>
      </p:sp>
    </p:spTree>
    <p:extLst>
      <p:ext uri="{BB962C8B-B14F-4D97-AF65-F5344CB8AC3E}">
        <p14:creationId xmlns:p14="http://schemas.microsoft.com/office/powerpoint/2010/main" val="32403254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31850" y="1712423"/>
            <a:ext cx="10515600" cy="2851208"/>
          </a:xfrm>
        </p:spPr>
        <p:txBody>
          <a:bodyPr anchor="b">
            <a:normAutofit/>
          </a:bodyPr>
          <a:lstStyle>
            <a:lvl1pPr>
              <a:defRPr sz="6000" b="0"/>
            </a:lvl1pPr>
          </a:lstStyle>
          <a:p>
            <a:r>
              <a:rPr lang="ru-RU" smtClean="0"/>
              <a:t>Образец заголовка</a:t>
            </a:r>
            <a:endParaRPr lang="en-US" dirty="0"/>
          </a:p>
        </p:txBody>
      </p:sp>
      <p:sp>
        <p:nvSpPr>
          <p:cNvPr id="3" name="Text Placeholder 2"/>
          <p:cNvSpPr>
            <a:spLocks noGrp="1"/>
          </p:cNvSpPr>
          <p:nvPr>
            <p:ph type="body" idx="1"/>
          </p:nvPr>
        </p:nvSpPr>
        <p:spPr>
          <a:xfrm>
            <a:off x="831850" y="4552633"/>
            <a:ext cx="10515600" cy="1500187"/>
          </a:xfrm>
        </p:spPr>
        <p:txBody>
          <a:bodyPr anchor="t">
            <a:normAutofit/>
          </a:bodyPr>
          <a:lstStyle>
            <a:lvl1pPr marL="0" indent="0">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5A38EF81-959A-4022-B888-79D842E2E5F2}" type="datetimeFigureOut">
              <a:rPr lang="ru-RU" smtClean="0"/>
              <a:t>29.11.2017</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F6204C5A-EDAE-49BE-B715-20903635E16D}" type="slidenum">
              <a:rPr lang="ru-RU" smtClean="0"/>
              <a:t>‹#›</a:t>
            </a:fld>
            <a:endParaRPr lang="ru-RU" dirty="0"/>
          </a:p>
        </p:txBody>
      </p:sp>
    </p:spTree>
    <p:extLst>
      <p:ext uri="{BB962C8B-B14F-4D97-AF65-F5344CB8AC3E}">
        <p14:creationId xmlns:p14="http://schemas.microsoft.com/office/powerpoint/2010/main" val="9343839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45127" y="1828800"/>
            <a:ext cx="5181600" cy="435133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72200" y="1828800"/>
            <a:ext cx="5181600" cy="4351337"/>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5A38EF81-959A-4022-B888-79D842E2E5F2}" type="datetimeFigureOut">
              <a:rPr lang="ru-RU" smtClean="0"/>
              <a:t>29.11.2017</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F6204C5A-EDAE-49BE-B715-20903635E16D}" type="slidenum">
              <a:rPr lang="ru-RU" smtClean="0"/>
              <a:t>‹#›</a:t>
            </a:fld>
            <a:endParaRPr lang="ru-RU" dirty="0"/>
          </a:p>
        </p:txBody>
      </p:sp>
    </p:spTree>
    <p:extLst>
      <p:ext uri="{BB962C8B-B14F-4D97-AF65-F5344CB8AC3E}">
        <p14:creationId xmlns:p14="http://schemas.microsoft.com/office/powerpoint/2010/main" val="37539171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45127" y="1681850"/>
            <a:ext cx="515620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45127" y="2507550"/>
            <a:ext cx="5156200" cy="36805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72200" y="1681851"/>
            <a:ext cx="51816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72200" y="2507550"/>
            <a:ext cx="5181601" cy="36805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5A38EF81-959A-4022-B888-79D842E2E5F2}" type="datetimeFigureOut">
              <a:rPr lang="ru-RU" smtClean="0"/>
              <a:t>29.11.2017</a:t>
            </a:fld>
            <a:endParaRPr lang="ru-RU" dirty="0"/>
          </a:p>
        </p:txBody>
      </p:sp>
      <p:sp>
        <p:nvSpPr>
          <p:cNvPr id="8" name="Footer Placeholder 7"/>
          <p:cNvSpPr>
            <a:spLocks noGrp="1"/>
          </p:cNvSpPr>
          <p:nvPr>
            <p:ph type="ftr" sz="quarter" idx="11"/>
          </p:nvPr>
        </p:nvSpPr>
        <p:spPr/>
        <p:txBody>
          <a:bodyPr/>
          <a:lstStyle/>
          <a:p>
            <a:endParaRPr lang="ru-RU" dirty="0"/>
          </a:p>
        </p:txBody>
      </p:sp>
      <p:sp>
        <p:nvSpPr>
          <p:cNvPr id="9" name="Slide Number Placeholder 8"/>
          <p:cNvSpPr>
            <a:spLocks noGrp="1"/>
          </p:cNvSpPr>
          <p:nvPr>
            <p:ph type="sldNum" sz="quarter" idx="12"/>
          </p:nvPr>
        </p:nvSpPr>
        <p:spPr/>
        <p:txBody>
          <a:bodyPr/>
          <a:lstStyle/>
          <a:p>
            <a:fld id="{F6204C5A-EDAE-49BE-B715-20903635E16D}" type="slidenum">
              <a:rPr lang="ru-RU" smtClean="0"/>
              <a:t>‹#›</a:t>
            </a:fld>
            <a:endParaRPr lang="ru-RU" dirty="0"/>
          </a:p>
        </p:txBody>
      </p:sp>
      <p:sp>
        <p:nvSpPr>
          <p:cNvPr id="10" name="Title 9"/>
          <p:cNvSpPr>
            <a:spLocks noGrp="1"/>
          </p:cNvSpPr>
          <p:nvPr>
            <p:ph type="title"/>
          </p:nvPr>
        </p:nvSpPr>
        <p:spPr/>
        <p:txBody>
          <a:bodyPr/>
          <a:lstStyle/>
          <a:p>
            <a:r>
              <a:rPr lang="ru-RU" smtClean="0"/>
              <a:t>Образец заголовка</a:t>
            </a:r>
            <a:endParaRPr lang="en-US" dirty="0"/>
          </a:p>
        </p:txBody>
      </p:sp>
    </p:spTree>
    <p:extLst>
      <p:ext uri="{BB962C8B-B14F-4D97-AF65-F5344CB8AC3E}">
        <p14:creationId xmlns:p14="http://schemas.microsoft.com/office/powerpoint/2010/main" val="19439692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Только заголовок">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5A38EF81-959A-4022-B888-79D842E2E5F2}" type="datetimeFigureOut">
              <a:rPr lang="ru-RU" smtClean="0"/>
              <a:t>29.11.2017</a:t>
            </a:fld>
            <a:endParaRPr lang="ru-RU" dirty="0"/>
          </a:p>
        </p:txBody>
      </p:sp>
      <p:sp>
        <p:nvSpPr>
          <p:cNvPr id="4" name="Footer Placeholder 3"/>
          <p:cNvSpPr>
            <a:spLocks noGrp="1"/>
          </p:cNvSpPr>
          <p:nvPr>
            <p:ph type="ftr" sz="quarter" idx="11"/>
          </p:nvPr>
        </p:nvSpPr>
        <p:spPr/>
        <p:txBody>
          <a:bodyPr/>
          <a:lstStyle/>
          <a:p>
            <a:endParaRPr lang="ru-RU" dirty="0"/>
          </a:p>
        </p:txBody>
      </p:sp>
      <p:sp>
        <p:nvSpPr>
          <p:cNvPr id="5" name="Slide Number Placeholder 4"/>
          <p:cNvSpPr>
            <a:spLocks noGrp="1"/>
          </p:cNvSpPr>
          <p:nvPr>
            <p:ph type="sldNum" sz="quarter" idx="12"/>
          </p:nvPr>
        </p:nvSpPr>
        <p:spPr/>
        <p:txBody>
          <a:bodyPr/>
          <a:lstStyle/>
          <a:p>
            <a:fld id="{F6204C5A-EDAE-49BE-B715-20903635E16D}" type="slidenum">
              <a:rPr lang="ru-RU" smtClean="0"/>
              <a:t>‹#›</a:t>
            </a:fld>
            <a:endParaRPr lang="ru-RU" dirty="0"/>
          </a:p>
        </p:txBody>
      </p:sp>
      <p:sp>
        <p:nvSpPr>
          <p:cNvPr id="6" name="Title 5"/>
          <p:cNvSpPr>
            <a:spLocks noGrp="1"/>
          </p:cNvSpPr>
          <p:nvPr>
            <p:ph type="title"/>
          </p:nvPr>
        </p:nvSpPr>
        <p:spPr/>
        <p:txBody>
          <a:bodyPr/>
          <a:lstStyle/>
          <a:p>
            <a:r>
              <a:rPr lang="ru-RU" smtClean="0"/>
              <a:t>Образец заголовка</a:t>
            </a:r>
            <a:endParaRPr lang="en-US"/>
          </a:p>
        </p:txBody>
      </p:sp>
    </p:spTree>
    <p:extLst>
      <p:ext uri="{BB962C8B-B14F-4D97-AF65-F5344CB8AC3E}">
        <p14:creationId xmlns:p14="http://schemas.microsoft.com/office/powerpoint/2010/main" val="26258343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38EF81-959A-4022-B888-79D842E2E5F2}" type="datetimeFigureOut">
              <a:rPr lang="ru-RU" smtClean="0"/>
              <a:t>29.11.2017</a:t>
            </a:fld>
            <a:endParaRPr lang="ru-RU" dirty="0"/>
          </a:p>
        </p:txBody>
      </p:sp>
      <p:sp>
        <p:nvSpPr>
          <p:cNvPr id="3" name="Footer Placeholder 2"/>
          <p:cNvSpPr>
            <a:spLocks noGrp="1"/>
          </p:cNvSpPr>
          <p:nvPr>
            <p:ph type="ftr" sz="quarter" idx="11"/>
          </p:nvPr>
        </p:nvSpPr>
        <p:spPr/>
        <p:txBody>
          <a:bodyPr/>
          <a:lstStyle/>
          <a:p>
            <a:endParaRPr lang="ru-RU" dirty="0"/>
          </a:p>
        </p:txBody>
      </p:sp>
      <p:sp>
        <p:nvSpPr>
          <p:cNvPr id="4" name="Slide Number Placeholder 3"/>
          <p:cNvSpPr>
            <a:spLocks noGrp="1"/>
          </p:cNvSpPr>
          <p:nvPr>
            <p:ph type="sldNum" sz="quarter" idx="12"/>
          </p:nvPr>
        </p:nvSpPr>
        <p:spPr/>
        <p:txBody>
          <a:bodyPr/>
          <a:lstStyle/>
          <a:p>
            <a:fld id="{F6204C5A-EDAE-49BE-B715-20903635E16D}" type="slidenum">
              <a:rPr lang="ru-RU" smtClean="0"/>
              <a:t>‹#›</a:t>
            </a:fld>
            <a:endParaRPr lang="ru-RU" dirty="0"/>
          </a:p>
        </p:txBody>
      </p:sp>
    </p:spTree>
    <p:extLst>
      <p:ext uri="{BB962C8B-B14F-4D97-AF65-F5344CB8AC3E}">
        <p14:creationId xmlns:p14="http://schemas.microsoft.com/office/powerpoint/2010/main" val="32668793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197"/>
          </a:xfrm>
        </p:spPr>
        <p:txBody>
          <a:bodyPr anchor="b">
            <a:normAutofit/>
          </a:bodyPr>
          <a:lstStyle>
            <a:lvl1pPr>
              <a:defRPr sz="3200" b="0"/>
            </a:lvl1pPr>
          </a:lstStyle>
          <a:p>
            <a:r>
              <a:rPr lang="ru-RU" smtClean="0"/>
              <a:t>Образец заголовка</a:t>
            </a:r>
            <a:endParaRPr lang="en-US" dirty="0"/>
          </a:p>
        </p:txBody>
      </p:sp>
      <p:sp>
        <p:nvSpPr>
          <p:cNvPr id="3" name="Content Placeholder 2"/>
          <p:cNvSpPr>
            <a:spLocks noGrp="1"/>
          </p:cNvSpPr>
          <p:nvPr>
            <p:ph idx="1"/>
          </p:nvPr>
        </p:nvSpPr>
        <p:spPr>
          <a:xfrm>
            <a:off x="5181600" y="990600"/>
            <a:ext cx="617220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41248" y="2057399"/>
            <a:ext cx="393192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A38EF81-959A-4022-B888-79D842E2E5F2}" type="datetimeFigureOut">
              <a:rPr lang="ru-RU" smtClean="0"/>
              <a:t>29.11.2017</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F6204C5A-EDAE-49BE-B715-20903635E16D}" type="slidenum">
              <a:rPr lang="ru-RU" smtClean="0"/>
              <a:t>‹#›</a:t>
            </a:fld>
            <a:endParaRPr lang="ru-RU" dirty="0"/>
          </a:p>
        </p:txBody>
      </p:sp>
    </p:spTree>
    <p:extLst>
      <p:ext uri="{BB962C8B-B14F-4D97-AF65-F5344CB8AC3E}">
        <p14:creationId xmlns:p14="http://schemas.microsoft.com/office/powerpoint/2010/main" val="11531105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200"/>
          </a:xfrm>
        </p:spPr>
        <p:txBody>
          <a:bodyPr anchor="b">
            <a:normAutofit/>
          </a:bodyPr>
          <a:lstStyle>
            <a:lvl1pPr>
              <a:defRPr sz="3200" b="0"/>
            </a:lvl1pPr>
          </a:lstStyle>
          <a:p>
            <a:r>
              <a:rPr lang="ru-RU" smtClean="0"/>
              <a:t>Образец заголовка</a:t>
            </a:r>
            <a:endParaRPr lang="en-US" dirty="0"/>
          </a:p>
        </p:txBody>
      </p:sp>
      <p:sp>
        <p:nvSpPr>
          <p:cNvPr id="3" name="Picture Placeholder 2"/>
          <p:cNvSpPr>
            <a:spLocks noGrp="1"/>
          </p:cNvSpPr>
          <p:nvPr>
            <p:ph type="pic" idx="1"/>
          </p:nvPr>
        </p:nvSpPr>
        <p:spPr>
          <a:xfrm>
            <a:off x="5181600" y="990600"/>
            <a:ext cx="617220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dirty="0" smtClean="0"/>
              <a:t>Вставка рисунка</a:t>
            </a:r>
            <a:endParaRPr lang="en-US" dirty="0"/>
          </a:p>
        </p:txBody>
      </p:sp>
      <p:sp>
        <p:nvSpPr>
          <p:cNvPr id="4" name="Text Placeholder 3"/>
          <p:cNvSpPr>
            <a:spLocks noGrp="1"/>
          </p:cNvSpPr>
          <p:nvPr>
            <p:ph type="body" sz="half" idx="2"/>
          </p:nvPr>
        </p:nvSpPr>
        <p:spPr>
          <a:xfrm>
            <a:off x="841248" y="2057400"/>
            <a:ext cx="393192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5A38EF81-959A-4022-B888-79D842E2E5F2}" type="datetimeFigureOut">
              <a:rPr lang="ru-RU" smtClean="0"/>
              <a:t>29.11.2017</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F6204C5A-EDAE-49BE-B715-20903635E16D}" type="slidenum">
              <a:rPr lang="ru-RU" smtClean="0"/>
              <a:t>‹#›</a:t>
            </a:fld>
            <a:endParaRPr lang="ru-RU" dirty="0"/>
          </a:p>
        </p:txBody>
      </p:sp>
    </p:spTree>
    <p:extLst>
      <p:ext uri="{BB962C8B-B14F-4D97-AF65-F5344CB8AC3E}">
        <p14:creationId xmlns:p14="http://schemas.microsoft.com/office/powerpoint/2010/main" val="42113008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5127" y="365760"/>
            <a:ext cx="10515600" cy="1325562"/>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845127" y="1828800"/>
            <a:ext cx="10515600" cy="435133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fld id="{5A38EF81-959A-4022-B888-79D842E2E5F2}" type="datetimeFigureOut">
              <a:rPr lang="ru-RU" smtClean="0"/>
              <a:t>29.11.2017</a:t>
            </a:fld>
            <a:endParaRPr lang="ru-RU"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endParaRPr lang="ru-RU" dirty="0"/>
          </a:p>
        </p:txBody>
      </p:sp>
      <p:sp>
        <p:nvSpPr>
          <p:cNvPr id="6" name="Slide Number Placeholder 5"/>
          <p:cNvSpPr>
            <a:spLocks noGrp="1"/>
          </p:cNvSpPr>
          <p:nvPr>
            <p:ph type="sldNum" sz="quarter" idx="4"/>
          </p:nvPr>
        </p:nvSpPr>
        <p:spPr>
          <a:xfrm>
            <a:off x="8617527" y="6356350"/>
            <a:ext cx="27432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F6204C5A-EDAE-49BE-B715-20903635E16D}" type="slidenum">
              <a:rPr lang="ru-RU" smtClean="0"/>
              <a:t>‹#›</a:t>
            </a:fld>
            <a:endParaRPr lang="ru-RU" dirty="0"/>
          </a:p>
        </p:txBody>
      </p:sp>
    </p:spTree>
    <p:extLst>
      <p:ext uri="{BB962C8B-B14F-4D97-AF65-F5344CB8AC3E}">
        <p14:creationId xmlns:p14="http://schemas.microsoft.com/office/powerpoint/2010/main" val="252803256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2" pitchFamily="18"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1999" cy="6941130"/>
          </a:xfrm>
          <a:prstGeom prst="rect">
            <a:avLst/>
          </a:prstGeom>
        </p:spPr>
      </p:pic>
      <p:pic>
        <p:nvPicPr>
          <p:cNvPr id="4" name="Рисунок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941130"/>
          </a:xfrm>
          <a:prstGeom prst="rect">
            <a:avLst/>
          </a:prstGeom>
        </p:spPr>
      </p:pic>
      <p:sp>
        <p:nvSpPr>
          <p:cNvPr id="2" name="Заголовок 1"/>
          <p:cNvSpPr>
            <a:spLocks noGrp="1"/>
          </p:cNvSpPr>
          <p:nvPr>
            <p:ph type="ctrTitle"/>
          </p:nvPr>
        </p:nvSpPr>
        <p:spPr/>
        <p:txBody>
          <a:bodyPr/>
          <a:lstStyle/>
          <a:p>
            <a:r>
              <a:rPr lang="ru-RU" dirty="0" smtClean="0"/>
              <a:t> </a:t>
            </a:r>
            <a:endParaRPr lang="ru-RU" dirty="0"/>
          </a:p>
        </p:txBody>
      </p:sp>
      <p:sp>
        <p:nvSpPr>
          <p:cNvPr id="3" name="Подзаголовок 2"/>
          <p:cNvSpPr>
            <a:spLocks noGrp="1"/>
          </p:cNvSpPr>
          <p:nvPr>
            <p:ph type="subTitle" idx="1"/>
          </p:nvPr>
        </p:nvSpPr>
        <p:spPr/>
        <p:txBody>
          <a:bodyPr/>
          <a:lstStyle/>
          <a:p>
            <a:r>
              <a:rPr lang="ru-RU" dirty="0" smtClean="0"/>
              <a:t> </a:t>
            </a:r>
            <a:endParaRPr lang="ru-RU" dirty="0"/>
          </a:p>
        </p:txBody>
      </p:sp>
      <p:pic>
        <p:nvPicPr>
          <p:cNvPr id="5" name="Рисунок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47809" y="5253197"/>
            <a:ext cx="2537460" cy="142662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6" name="TextBox 5"/>
          <p:cNvSpPr txBox="1"/>
          <p:nvPr/>
        </p:nvSpPr>
        <p:spPr>
          <a:xfrm>
            <a:off x="9299000" y="5463491"/>
            <a:ext cx="2235077" cy="954107"/>
          </a:xfrm>
          <a:prstGeom prst="rect">
            <a:avLst/>
          </a:prstGeom>
          <a:noFill/>
        </p:spPr>
        <p:txBody>
          <a:bodyPr wrap="square" rtlCol="0">
            <a:spAutoFit/>
          </a:bodyPr>
          <a:lstStyle/>
          <a:p>
            <a:r>
              <a:rPr lang="ru-RU" sz="2800" b="1" dirty="0" smtClean="0">
                <a:solidFill>
                  <a:prstClr val="white">
                    <a:lumMod val="95000"/>
                  </a:prstClr>
                </a:solidFill>
              </a:rPr>
              <a:t> Подготовил</a:t>
            </a:r>
            <a:r>
              <a:rPr lang="ru-RU" sz="2800" b="1" dirty="0" smtClean="0">
                <a:solidFill>
                  <a:schemeClr val="bg1">
                    <a:lumMod val="95000"/>
                  </a:schemeClr>
                </a:solidFill>
              </a:rPr>
              <a:t>:</a:t>
            </a:r>
          </a:p>
          <a:p>
            <a:r>
              <a:rPr lang="ru-RU" sz="2800" b="1" dirty="0" smtClean="0">
                <a:solidFill>
                  <a:schemeClr val="bg1">
                    <a:lumMod val="95000"/>
                  </a:schemeClr>
                </a:solidFill>
              </a:rPr>
              <a:t>Игорь Попов</a:t>
            </a:r>
            <a:endParaRPr lang="ru-RU" sz="2800" b="1" dirty="0">
              <a:solidFill>
                <a:schemeClr val="bg1">
                  <a:lumMod val="95000"/>
                </a:schemeClr>
              </a:solidFill>
            </a:endParaRPr>
          </a:p>
        </p:txBody>
      </p:sp>
    </p:spTree>
    <p:extLst>
      <p:ext uri="{BB962C8B-B14F-4D97-AF65-F5344CB8AC3E}">
        <p14:creationId xmlns:p14="http://schemas.microsoft.com/office/powerpoint/2010/main" val="15244245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6" name="Объект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1"/>
            <a:ext cx="12192000" cy="6858001"/>
          </a:xfrm>
        </p:spPr>
      </p:pic>
      <p:pic>
        <p:nvPicPr>
          <p:cNvPr id="7" name="Рисунок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6714" y="325323"/>
            <a:ext cx="2383908" cy="2902759"/>
          </a:xfrm>
          <a:prstGeom prst="rect">
            <a:avLst/>
          </a:prstGeom>
          <a:ln w="88900" cap="sq" cmpd="thickThin">
            <a:solidFill>
              <a:srgbClr val="000000"/>
            </a:solidFill>
            <a:prstDash val="solid"/>
            <a:miter lim="800000"/>
          </a:ln>
          <a:effectLst>
            <a:innerShdw blurRad="76200">
              <a:srgbClr val="000000"/>
            </a:innerShdw>
          </a:effectLst>
        </p:spPr>
      </p:pic>
      <p:sp>
        <p:nvSpPr>
          <p:cNvPr id="8" name="TextBox 7"/>
          <p:cNvSpPr txBox="1"/>
          <p:nvPr/>
        </p:nvSpPr>
        <p:spPr>
          <a:xfrm>
            <a:off x="3131127" y="365760"/>
            <a:ext cx="8229600" cy="2862322"/>
          </a:xfrm>
          <a:prstGeom prst="rect">
            <a:avLst/>
          </a:prstGeom>
          <a:noFill/>
        </p:spPr>
        <p:txBody>
          <a:bodyPr wrap="square" rtlCol="0">
            <a:spAutoFit/>
          </a:bodyPr>
          <a:lstStyle/>
          <a:p>
            <a:r>
              <a:rPr lang="ru-RU" b="0" i="0" dirty="0" smtClean="0">
                <a:solidFill>
                  <a:srgbClr val="000000"/>
                </a:solidFill>
                <a:effectLst/>
                <a:latin typeface="Arial" panose="020B0604020202020204" pitchFamily="34" charset="0"/>
              </a:rPr>
              <a:t>«Болдинская осень» Пушкина – это , один из тех периодов, творчества великого русского гения. Александр Сергеевич как раз готовился к свадьбе с Натальей Гончаровой, но после помолвки, состоявшейся весной 1830 года, появились некоторые материальные трудности, чтобы их решить, А.С.Пушкин отправился в Болдино. Поехал в деревню он 31 августа 1830 года и планировал задержаться там не дольше недели, после чего возвратиться обратно к невесте, но судьба распорядилась иначе. Во время пребывания в Болдино началась эпидемия *холеры и, из-за установленного карантина, писатель не мог вернуться не то что в Москву, и даже в Петербург. </a:t>
            </a:r>
            <a:endParaRPr lang="ru-RU" dirty="0"/>
          </a:p>
        </p:txBody>
      </p:sp>
      <p:sp>
        <p:nvSpPr>
          <p:cNvPr id="9" name="TextBox 8"/>
          <p:cNvSpPr txBox="1"/>
          <p:nvPr/>
        </p:nvSpPr>
        <p:spPr>
          <a:xfrm>
            <a:off x="536714" y="3593843"/>
            <a:ext cx="2725101" cy="2677656"/>
          </a:xfrm>
          <a:prstGeom prst="rect">
            <a:avLst/>
          </a:prstGeom>
          <a:noFill/>
          <a:ln>
            <a:solidFill>
              <a:srgbClr val="002060"/>
            </a:solidFill>
          </a:ln>
        </p:spPr>
        <p:txBody>
          <a:bodyPr wrap="square" rtlCol="0">
            <a:spAutoFit/>
          </a:bodyPr>
          <a:lstStyle/>
          <a:p>
            <a:r>
              <a:rPr lang="ru-RU" sz="2800" b="1" i="0" dirty="0" smtClean="0">
                <a:solidFill>
                  <a:schemeClr val="tx1">
                    <a:lumMod val="75000"/>
                    <a:lumOff val="25000"/>
                  </a:schemeClr>
                </a:solidFill>
                <a:effectLst/>
                <a:latin typeface="Arial" panose="020B0604020202020204" pitchFamily="34" charset="0"/>
              </a:rPr>
              <a:t>*Холе́ра —</a:t>
            </a:r>
          </a:p>
          <a:p>
            <a:r>
              <a:rPr lang="ru-RU" sz="2800" b="1" i="0" dirty="0" smtClean="0">
                <a:solidFill>
                  <a:schemeClr val="tx1">
                    <a:lumMod val="75000"/>
                    <a:lumOff val="25000"/>
                  </a:schemeClr>
                </a:solidFill>
                <a:effectLst/>
                <a:latin typeface="Arial" panose="020B0604020202020204" pitchFamily="34" charset="0"/>
              </a:rPr>
              <a:t>острая </a:t>
            </a:r>
          </a:p>
          <a:p>
            <a:r>
              <a:rPr lang="ru-RU" sz="2800" b="1" i="0" dirty="0" smtClean="0">
                <a:solidFill>
                  <a:schemeClr val="tx1">
                    <a:lumMod val="75000"/>
                    <a:lumOff val="25000"/>
                  </a:schemeClr>
                </a:solidFill>
                <a:effectLst/>
                <a:latin typeface="Arial" panose="020B0604020202020204" pitchFamily="34" charset="0"/>
              </a:rPr>
              <a:t>кишечная, инфекция, вызываемая бактериями</a:t>
            </a:r>
            <a:r>
              <a:rPr lang="ru-RU" sz="2800" b="1" i="0" dirty="0" smtClean="0">
                <a:solidFill>
                  <a:srgbClr val="333333"/>
                </a:solidFill>
                <a:effectLst/>
                <a:latin typeface="Arial" panose="020B0604020202020204" pitchFamily="34" charset="0"/>
              </a:rPr>
              <a:t>. </a:t>
            </a:r>
            <a:endParaRPr lang="ru-RU" sz="2800" b="1" i="0" dirty="0">
              <a:solidFill>
                <a:srgbClr val="333333"/>
              </a:solidFill>
              <a:effectLst/>
              <a:latin typeface="Arial" panose="020B0604020202020204" pitchFamily="34" charset="0"/>
            </a:endParaRPr>
          </a:p>
        </p:txBody>
      </p:sp>
    </p:spTree>
    <p:extLst>
      <p:ext uri="{BB962C8B-B14F-4D97-AF65-F5344CB8AC3E}">
        <p14:creationId xmlns:p14="http://schemas.microsoft.com/office/powerpoint/2010/main" val="35212750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 y="0"/>
            <a:ext cx="12192001" cy="6883590"/>
          </a:xfrm>
        </p:spPr>
      </p:pic>
      <p:sp>
        <p:nvSpPr>
          <p:cNvPr id="5" name="TextBox 4"/>
          <p:cNvSpPr txBox="1"/>
          <p:nvPr/>
        </p:nvSpPr>
        <p:spPr>
          <a:xfrm>
            <a:off x="186174" y="365760"/>
            <a:ext cx="6250675" cy="4247317"/>
          </a:xfrm>
          <a:prstGeom prst="rect">
            <a:avLst/>
          </a:prstGeom>
          <a:noFill/>
        </p:spPr>
        <p:txBody>
          <a:bodyPr wrap="square" rtlCol="0">
            <a:spAutoFit/>
          </a:bodyPr>
          <a:lstStyle/>
          <a:p>
            <a:r>
              <a:rPr lang="ru-RU" b="1" i="0" dirty="0" smtClean="0">
                <a:solidFill>
                  <a:srgbClr val="000000"/>
                </a:solidFill>
                <a:effectLst/>
                <a:latin typeface="Arial" panose="020B0604020202020204" pitchFamily="34" charset="0"/>
              </a:rPr>
              <a:t>Александр Сергеевич обычно просыпался в 6 часов утра, принимал ледяной душ, пил кофе и лежа на кровати писал прозу и стихи. Причем делал он это так быстро, словно свои произведения не сочинял самолично, а записывал под диктовку. Сам писатель был рад такому творческому настроению и, не теряя ни одной свободной минуты, творил шедевры русской классики. «Болдинская осень» Пушкина оказалась очень продуктивной, за все время пребывания в деревне писатель успел создать три десятка стихотворений, написать одну повесть *октавами, 5 повестей в прозе, несколько небольших трагедий, 2 последние главы «Евгения Онегина». К тому же было и много неоконченных произведений.</a:t>
            </a:r>
            <a:endParaRPr lang="ru-RU" b="1" dirty="0"/>
          </a:p>
        </p:txBody>
      </p:sp>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37246" y="768435"/>
            <a:ext cx="5154357" cy="3441965"/>
          </a:xfrm>
          <a:prstGeom prst="rect">
            <a:avLst/>
          </a:prstGeom>
          <a:ln w="88900" cap="sq" cmpd="thickThin">
            <a:solidFill>
              <a:srgbClr val="000000"/>
            </a:solidFill>
            <a:prstDash val="solid"/>
            <a:miter lim="800000"/>
          </a:ln>
          <a:effectLst>
            <a:innerShdw blurRad="76200">
              <a:srgbClr val="000000"/>
            </a:innerShdw>
          </a:effectLst>
        </p:spPr>
      </p:pic>
      <p:sp>
        <p:nvSpPr>
          <p:cNvPr id="7" name="TextBox 6"/>
          <p:cNvSpPr txBox="1"/>
          <p:nvPr/>
        </p:nvSpPr>
        <p:spPr>
          <a:xfrm>
            <a:off x="7610557" y="4440447"/>
            <a:ext cx="3321300" cy="1384995"/>
          </a:xfrm>
          <a:prstGeom prst="rect">
            <a:avLst/>
          </a:prstGeom>
          <a:noFill/>
          <a:ln>
            <a:solidFill>
              <a:schemeClr val="tx1">
                <a:lumMod val="95000"/>
                <a:lumOff val="5000"/>
              </a:schemeClr>
            </a:solidFill>
          </a:ln>
        </p:spPr>
        <p:txBody>
          <a:bodyPr wrap="square" rtlCol="0">
            <a:spAutoFit/>
          </a:bodyPr>
          <a:lstStyle/>
          <a:p>
            <a:r>
              <a:rPr lang="ru-RU" sz="2800" b="1" i="0" dirty="0" smtClean="0">
                <a:solidFill>
                  <a:schemeClr val="tx1">
                    <a:lumMod val="65000"/>
                    <a:lumOff val="35000"/>
                  </a:schemeClr>
                </a:solidFill>
                <a:effectLst/>
                <a:latin typeface="Arial" panose="020B0604020202020204" pitchFamily="34" charset="0"/>
              </a:rPr>
              <a:t>*</a:t>
            </a:r>
            <a:r>
              <a:rPr lang="ru-RU" sz="2800" b="1" i="0" dirty="0" err="1" smtClean="0">
                <a:solidFill>
                  <a:schemeClr val="tx1">
                    <a:lumMod val="65000"/>
                    <a:lumOff val="35000"/>
                  </a:schemeClr>
                </a:solidFill>
                <a:effectLst/>
                <a:latin typeface="Arial" panose="020B0604020202020204" pitchFamily="34" charset="0"/>
              </a:rPr>
              <a:t>Окта́ва</a:t>
            </a:r>
            <a:r>
              <a:rPr lang="ru-RU" sz="2800" b="0" i="0" dirty="0" smtClean="0">
                <a:solidFill>
                  <a:schemeClr val="tx1">
                    <a:lumMod val="65000"/>
                    <a:lumOff val="35000"/>
                  </a:schemeClr>
                </a:solidFill>
                <a:effectLst/>
                <a:latin typeface="Arial" panose="020B0604020202020204" pitchFamily="34" charset="0"/>
              </a:rPr>
              <a:t> -музыкальный интервал</a:t>
            </a:r>
            <a:endParaRPr lang="ru-RU" sz="2800" dirty="0">
              <a:solidFill>
                <a:schemeClr val="tx1">
                  <a:lumMod val="65000"/>
                  <a:lumOff val="35000"/>
                </a:schemeClr>
              </a:solidFill>
            </a:endParaRPr>
          </a:p>
        </p:txBody>
      </p:sp>
    </p:spTree>
    <p:extLst>
      <p:ext uri="{BB962C8B-B14F-4D97-AF65-F5344CB8AC3E}">
        <p14:creationId xmlns:p14="http://schemas.microsoft.com/office/powerpoint/2010/main" val="19812740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 y="0"/>
            <a:ext cx="12192001" cy="6875061"/>
          </a:xfrm>
        </p:spPr>
      </p:pic>
      <p:sp>
        <p:nvSpPr>
          <p:cNvPr id="5" name="TextBox 4"/>
          <p:cNvSpPr txBox="1"/>
          <p:nvPr/>
        </p:nvSpPr>
        <p:spPr>
          <a:xfrm>
            <a:off x="1078688" y="349383"/>
            <a:ext cx="10034621" cy="550920"/>
          </a:xfrm>
          <a:prstGeom prst="rect">
            <a:avLst/>
          </a:prstGeom>
          <a:noFill/>
          <a:ln>
            <a:solidFill>
              <a:schemeClr val="tx1">
                <a:lumMod val="95000"/>
                <a:lumOff val="5000"/>
              </a:schemeClr>
            </a:solidFill>
          </a:ln>
        </p:spPr>
        <p:txBody>
          <a:bodyPr wrap="square" rtlCol="0">
            <a:spAutoFit/>
          </a:bodyPr>
          <a:lstStyle/>
          <a:p>
            <a:r>
              <a:rPr lang="ru-RU" sz="2980" dirty="0">
                <a:solidFill>
                  <a:schemeClr val="bg2">
                    <a:lumMod val="10000"/>
                  </a:schemeClr>
                </a:solidFill>
                <a:latin typeface="Arial" panose="020B0604020202020204" pitchFamily="34" charset="0"/>
              </a:rPr>
              <a:t>Стихотворения</a:t>
            </a:r>
            <a:r>
              <a:rPr lang="ru-RU" sz="2980" i="0" u="none" strike="noStrike" dirty="0" smtClean="0">
                <a:solidFill>
                  <a:schemeClr val="bg2">
                    <a:lumMod val="10000"/>
                  </a:schemeClr>
                </a:solidFill>
                <a:effectLst/>
                <a:latin typeface="Arial" panose="020B0604020202020204" pitchFamily="34" charset="0"/>
              </a:rPr>
              <a:t> А. С. Пушкина, написанные в Болдине</a:t>
            </a:r>
            <a:endParaRPr lang="ru-RU" sz="2980" i="0" dirty="0">
              <a:solidFill>
                <a:schemeClr val="bg2">
                  <a:lumMod val="10000"/>
                </a:schemeClr>
              </a:solidFill>
              <a:effectLst/>
              <a:latin typeface="Arial" panose="020B0604020202020204" pitchFamily="34" charset="0"/>
            </a:endParaRPr>
          </a:p>
        </p:txBody>
      </p:sp>
      <p:sp>
        <p:nvSpPr>
          <p:cNvPr id="6" name="TextBox 5"/>
          <p:cNvSpPr txBox="1"/>
          <p:nvPr/>
        </p:nvSpPr>
        <p:spPr>
          <a:xfrm>
            <a:off x="-1" y="1266063"/>
            <a:ext cx="12192001" cy="5539978"/>
          </a:xfrm>
          <a:prstGeom prst="rect">
            <a:avLst/>
          </a:prstGeom>
          <a:noFill/>
        </p:spPr>
        <p:txBody>
          <a:bodyPr wrap="square" rtlCol="0">
            <a:spAutoFit/>
          </a:bodyPr>
          <a:lstStyle/>
          <a:p>
            <a:pPr algn="ctr"/>
            <a:r>
              <a:rPr lang="ru-RU" sz="2400" b="1" i="0" dirty="0" smtClean="0">
                <a:solidFill>
                  <a:srgbClr val="000000"/>
                </a:solidFill>
                <a:effectLst/>
                <a:latin typeface="Arial Cyr" panose="020B0604020202020204" pitchFamily="34" charset="0"/>
              </a:rPr>
              <a:t>ЕВГЕНИЙ ОНЕГИН.ПЕСНЬ </a:t>
            </a:r>
            <a:r>
              <a:rPr lang="en-US" sz="2400" b="1" i="0" dirty="0" smtClean="0">
                <a:solidFill>
                  <a:srgbClr val="000000"/>
                </a:solidFill>
                <a:effectLst/>
                <a:latin typeface="Arial Cyr" panose="020B0604020202020204" pitchFamily="34" charset="0"/>
              </a:rPr>
              <a:t>IX</a:t>
            </a:r>
            <a:endParaRPr lang="ru-RU" sz="2400" b="1" i="0" dirty="0" smtClean="0">
              <a:solidFill>
                <a:srgbClr val="000000"/>
              </a:solidFill>
              <a:effectLst/>
              <a:latin typeface="Arial Cyr" panose="020B0604020202020204" pitchFamily="34" charset="0"/>
            </a:endParaRPr>
          </a:p>
          <a:p>
            <a:pPr algn="ctr"/>
            <a:r>
              <a:rPr lang="ru-RU" sz="2400" b="1" dirty="0" smtClean="0">
                <a:solidFill>
                  <a:srgbClr val="000000"/>
                </a:solidFill>
                <a:latin typeface="Arial Cyr" panose="020B0604020202020204" pitchFamily="34" charset="0"/>
              </a:rPr>
              <a:t>Труд</a:t>
            </a:r>
          </a:p>
          <a:p>
            <a:pPr algn="ctr"/>
            <a:r>
              <a:rPr lang="ru-RU" sz="2400" b="1" dirty="0" smtClean="0">
                <a:solidFill>
                  <a:srgbClr val="000000"/>
                </a:solidFill>
                <a:latin typeface="Arial Cyr" panose="020B0604020202020204" pitchFamily="34" charset="0"/>
              </a:rPr>
              <a:t>Ответ анониму</a:t>
            </a:r>
          </a:p>
          <a:p>
            <a:pPr algn="ctr"/>
            <a:r>
              <a:rPr lang="ru-RU" sz="2400" b="1" dirty="0" err="1" smtClean="0">
                <a:solidFill>
                  <a:srgbClr val="000000"/>
                </a:solidFill>
                <a:latin typeface="Arial Cyr" panose="020B0604020202020204" pitchFamily="34" charset="0"/>
              </a:rPr>
              <a:t>Царскосельская</a:t>
            </a:r>
            <a:r>
              <a:rPr lang="ru-RU" sz="2400" b="1" dirty="0" smtClean="0">
                <a:solidFill>
                  <a:srgbClr val="000000"/>
                </a:solidFill>
                <a:latin typeface="Arial Cyr" panose="020B0604020202020204" pitchFamily="34" charset="0"/>
              </a:rPr>
              <a:t> статуя</a:t>
            </a:r>
          </a:p>
          <a:p>
            <a:pPr algn="ctr"/>
            <a:r>
              <a:rPr lang="ru-RU" sz="2400" b="1" dirty="0" smtClean="0">
                <a:solidFill>
                  <a:srgbClr val="000000"/>
                </a:solidFill>
                <a:latin typeface="Arial Cyr" panose="020B0604020202020204" pitchFamily="34" charset="0"/>
              </a:rPr>
              <a:t>К переводу «Илиада»</a:t>
            </a:r>
          </a:p>
          <a:p>
            <a:pPr algn="ctr"/>
            <a:r>
              <a:rPr lang="ru-RU" sz="2400" b="1" dirty="0" smtClean="0">
                <a:solidFill>
                  <a:srgbClr val="000000"/>
                </a:solidFill>
                <a:latin typeface="Arial Cyr" panose="020B0604020202020204" pitchFamily="34" charset="0"/>
              </a:rPr>
              <a:t>Дорожные жалобы</a:t>
            </a:r>
          </a:p>
          <a:p>
            <a:pPr algn="ctr"/>
            <a:r>
              <a:rPr lang="ru-RU" sz="2400" b="1" dirty="0" smtClean="0">
                <a:solidFill>
                  <a:srgbClr val="000000"/>
                </a:solidFill>
                <a:latin typeface="Arial Cyr" panose="020B0604020202020204" pitchFamily="34" charset="0"/>
              </a:rPr>
              <a:t>Прощание</a:t>
            </a:r>
          </a:p>
          <a:p>
            <a:pPr algn="ctr"/>
            <a:r>
              <a:rPr lang="ru-RU" sz="2400" b="1" dirty="0" smtClean="0">
                <a:solidFill>
                  <a:srgbClr val="000000"/>
                </a:solidFill>
                <a:latin typeface="Arial Cyr" panose="020B0604020202020204" pitchFamily="34" charset="0"/>
              </a:rPr>
              <a:t>Бесы</a:t>
            </a:r>
          </a:p>
          <a:p>
            <a:pPr algn="ctr"/>
            <a:r>
              <a:rPr lang="ru-RU" sz="2400" b="1" i="0" dirty="0" err="1" smtClean="0">
                <a:solidFill>
                  <a:srgbClr val="000000"/>
                </a:solidFill>
                <a:effectLst/>
                <a:latin typeface="Arial Cyr" panose="020B0604020202020204" pitchFamily="34" charset="0"/>
              </a:rPr>
              <a:t>Путишествие</a:t>
            </a:r>
            <a:r>
              <a:rPr lang="ru-RU" sz="2400" b="1" i="0" dirty="0" smtClean="0">
                <a:solidFill>
                  <a:srgbClr val="000000"/>
                </a:solidFill>
                <a:effectLst/>
                <a:latin typeface="Arial Cyr" panose="020B0604020202020204" pitchFamily="34" charset="0"/>
              </a:rPr>
              <a:t> Онегина</a:t>
            </a:r>
          </a:p>
          <a:p>
            <a:pPr algn="ctr"/>
            <a:r>
              <a:rPr lang="ru-RU" sz="2400" b="1" dirty="0" smtClean="0">
                <a:solidFill>
                  <a:srgbClr val="000000"/>
                </a:solidFill>
                <a:latin typeface="Arial Cyr" panose="020B0604020202020204" pitchFamily="34" charset="0"/>
              </a:rPr>
              <a:t>Я здесь </a:t>
            </a:r>
            <a:r>
              <a:rPr lang="ru-RU" sz="2400" b="1" dirty="0" err="1" smtClean="0">
                <a:solidFill>
                  <a:srgbClr val="000000"/>
                </a:solidFill>
                <a:latin typeface="Arial Cyr" panose="020B0604020202020204" pitchFamily="34" charset="0"/>
              </a:rPr>
              <a:t>Инезилья</a:t>
            </a:r>
            <a:endParaRPr lang="ru-RU" sz="2400" b="1" dirty="0" smtClean="0">
              <a:solidFill>
                <a:srgbClr val="000000"/>
              </a:solidFill>
              <a:latin typeface="Arial Cyr" panose="020B0604020202020204" pitchFamily="34" charset="0"/>
            </a:endParaRPr>
          </a:p>
          <a:p>
            <a:pPr algn="ctr"/>
            <a:r>
              <a:rPr lang="ru-RU" sz="2400" b="1" i="0" dirty="0" smtClean="0">
                <a:solidFill>
                  <a:srgbClr val="000000"/>
                </a:solidFill>
                <a:effectLst/>
                <a:latin typeface="Arial Cyr" panose="020B0604020202020204" pitchFamily="34" charset="0"/>
              </a:rPr>
              <a:t>Домик в Коломне</a:t>
            </a:r>
          </a:p>
          <a:p>
            <a:pPr algn="ctr"/>
            <a:r>
              <a:rPr lang="ru-RU" sz="2400" b="1" dirty="0" smtClean="0">
                <a:solidFill>
                  <a:srgbClr val="000000"/>
                </a:solidFill>
                <a:latin typeface="Arial Cyr" panose="020B0604020202020204" pitchFamily="34" charset="0"/>
              </a:rPr>
              <a:t>Рифма</a:t>
            </a:r>
          </a:p>
          <a:p>
            <a:pPr algn="ctr"/>
            <a:r>
              <a:rPr lang="ru-RU" sz="2400" b="1" i="0" dirty="0" smtClean="0">
                <a:solidFill>
                  <a:srgbClr val="000000"/>
                </a:solidFill>
                <a:effectLst/>
                <a:latin typeface="Arial Cyr" panose="020B0604020202020204" pitchFamily="34" charset="0"/>
              </a:rPr>
              <a:t>Моя родословная</a:t>
            </a:r>
          </a:p>
          <a:p>
            <a:pPr algn="ctr"/>
            <a:r>
              <a:rPr lang="ru-RU" sz="2400" b="1" dirty="0" smtClean="0">
                <a:solidFill>
                  <a:srgbClr val="000000"/>
                </a:solidFill>
                <a:latin typeface="Arial Cyr" panose="020B0604020202020204" pitchFamily="34" charset="0"/>
              </a:rPr>
              <a:t>Заклинание</a:t>
            </a:r>
            <a:endParaRPr lang="en-US" sz="2400" b="1" i="0" dirty="0" smtClean="0">
              <a:solidFill>
                <a:srgbClr val="000000"/>
              </a:solidFill>
              <a:effectLst/>
              <a:latin typeface="Arial Cyr" panose="020B0604020202020204" pitchFamily="34" charset="0"/>
            </a:endParaRPr>
          </a:p>
          <a:p>
            <a:endParaRPr lang="ru-RU" dirty="0"/>
          </a:p>
        </p:txBody>
      </p:sp>
    </p:spTree>
    <p:extLst>
      <p:ext uri="{BB962C8B-B14F-4D97-AF65-F5344CB8AC3E}">
        <p14:creationId xmlns:p14="http://schemas.microsoft.com/office/powerpoint/2010/main" val="34684442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6927" y="0"/>
            <a:ext cx="12192000" cy="6858000"/>
          </a:xfrm>
        </p:spPr>
      </p:pic>
      <p:sp>
        <p:nvSpPr>
          <p:cNvPr id="5" name="TextBox 4"/>
          <p:cNvSpPr txBox="1"/>
          <p:nvPr/>
        </p:nvSpPr>
        <p:spPr>
          <a:xfrm>
            <a:off x="6755643" y="698077"/>
            <a:ext cx="4973758" cy="3693319"/>
          </a:xfrm>
          <a:prstGeom prst="rect">
            <a:avLst/>
          </a:prstGeom>
          <a:noFill/>
        </p:spPr>
        <p:txBody>
          <a:bodyPr wrap="square" rtlCol="0">
            <a:spAutoFit/>
          </a:bodyPr>
          <a:lstStyle/>
          <a:p>
            <a:r>
              <a:rPr lang="ru-RU" b="1" i="0" dirty="0" smtClean="0">
                <a:solidFill>
                  <a:srgbClr val="000000"/>
                </a:solidFill>
                <a:effectLst/>
                <a:latin typeface="Arial" panose="020B0604020202020204" pitchFamily="34" charset="0"/>
              </a:rPr>
              <a:t>Жанровая разносторонность – это то, чем выделяется «болдинская осень» Пушкина. Стихи, написанные в этот период, можно условно разделить на две категории: воспоминания о прошлом и впечатления настоящего. Тут имеются любовные элегии ,описание природы, политические и </a:t>
            </a:r>
            <a:r>
              <a:rPr lang="ru-RU" b="1" i="0" dirty="0" smtClean="0">
                <a:solidFill>
                  <a:srgbClr val="000000"/>
                </a:solidFill>
                <a:effectLst/>
                <a:latin typeface="Arial" panose="020B0604020202020204" pitchFamily="34" charset="0"/>
              </a:rPr>
              <a:t>философские </a:t>
            </a:r>
            <a:r>
              <a:rPr lang="ru-RU" b="1" i="0" dirty="0" smtClean="0">
                <a:solidFill>
                  <a:srgbClr val="000000"/>
                </a:solidFill>
                <a:effectLst/>
                <a:latin typeface="Arial" panose="020B0604020202020204" pitchFamily="34" charset="0"/>
              </a:rPr>
              <a:t>труды, жанровые картины ,эпиграммы .Именно осенью 1830 года Александр Сергеевич создал свои лучшие лирические шедевры.     </a:t>
            </a:r>
            <a:endParaRPr lang="ru-RU" b="1" dirty="0">
              <a:solidFill>
                <a:srgbClr val="000000"/>
              </a:solidFill>
              <a:latin typeface="Arial" panose="020B0604020202020204" pitchFamily="34" charset="0"/>
            </a:endParaRPr>
          </a:p>
          <a:p>
            <a:endParaRPr lang="ru-RU" b="1" i="0" dirty="0" smtClean="0">
              <a:solidFill>
                <a:srgbClr val="000000"/>
              </a:solidFill>
              <a:effectLst/>
              <a:latin typeface="Arial" panose="020B0604020202020204" pitchFamily="34" charset="0"/>
            </a:endParaRPr>
          </a:p>
        </p:txBody>
      </p:sp>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4222" y="671989"/>
            <a:ext cx="5393221" cy="3602672"/>
          </a:xfrm>
          <a:prstGeom prst="rect">
            <a:avLst/>
          </a:prstGeom>
          <a:ln w="2286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34353231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 y="0"/>
            <a:ext cx="12192001" cy="6858000"/>
          </a:xfrm>
        </p:spPr>
      </p:pic>
      <p:sp>
        <p:nvSpPr>
          <p:cNvPr id="5" name="TextBox 4"/>
          <p:cNvSpPr txBox="1"/>
          <p:nvPr/>
        </p:nvSpPr>
        <p:spPr>
          <a:xfrm>
            <a:off x="5158854" y="1937982"/>
            <a:ext cx="5295331" cy="5868537"/>
          </a:xfrm>
          <a:prstGeom prst="rect">
            <a:avLst/>
          </a:prstGeom>
          <a:noFill/>
        </p:spPr>
        <p:txBody>
          <a:bodyPr wrap="square" rtlCol="0">
            <a:spAutoFit/>
          </a:bodyPr>
          <a:lstStyle/>
          <a:p>
            <a:endParaRPr lang="ru-RU" dirty="0"/>
          </a:p>
        </p:txBody>
      </p:sp>
      <p:sp>
        <p:nvSpPr>
          <p:cNvPr id="6" name="TextBox 5"/>
          <p:cNvSpPr txBox="1"/>
          <p:nvPr/>
        </p:nvSpPr>
        <p:spPr>
          <a:xfrm>
            <a:off x="518615" y="914400"/>
            <a:ext cx="5349922" cy="3970318"/>
          </a:xfrm>
          <a:prstGeom prst="rect">
            <a:avLst/>
          </a:prstGeom>
          <a:noFill/>
        </p:spPr>
        <p:txBody>
          <a:bodyPr wrap="square" rtlCol="0">
            <a:spAutoFit/>
          </a:bodyPr>
          <a:lstStyle/>
          <a:p>
            <a:r>
              <a:rPr lang="ru-RU" b="1" dirty="0">
                <a:solidFill>
                  <a:srgbClr val="000000"/>
                </a:solidFill>
                <a:latin typeface="Arial" panose="020B0604020202020204" pitchFamily="34" charset="0"/>
              </a:rPr>
              <a:t>Кроме поэтических произведений, следует отметить повести, написанные в прозе. В Болдине Пушкин написал «Повести Белкина», которые помогли ему утвердиться не только как поэту, но и как прозаику. Эти работы давались писателю особенно легко и непринужденно, он создавал их с приподнятым настроением и небывалым увлечением. Повести Александр Сергеевич выпустил не под своим именем. В них он внес </a:t>
            </a:r>
            <a:r>
              <a:rPr lang="ru-RU" b="1" dirty="0" smtClean="0">
                <a:solidFill>
                  <a:srgbClr val="000000"/>
                </a:solidFill>
                <a:latin typeface="Arial" panose="020B0604020202020204" pitchFamily="34" charset="0"/>
              </a:rPr>
              <a:t>много, </a:t>
            </a:r>
            <a:r>
              <a:rPr lang="ru-RU" b="1" dirty="0">
                <a:solidFill>
                  <a:srgbClr val="000000"/>
                </a:solidFill>
                <a:latin typeface="Arial" panose="020B0604020202020204" pitchFamily="34" charset="0"/>
              </a:rPr>
              <a:t>наблюдательности и </a:t>
            </a:r>
            <a:r>
              <a:rPr lang="ru-RU" b="1" dirty="0" smtClean="0">
                <a:solidFill>
                  <a:srgbClr val="000000"/>
                </a:solidFill>
                <a:latin typeface="Arial" panose="020B0604020202020204" pitchFamily="34" charset="0"/>
              </a:rPr>
              <a:t>*гуманности.</a:t>
            </a:r>
          </a:p>
          <a:p>
            <a:endParaRPr lang="ru-RU" b="1" dirty="0" smtClean="0">
              <a:solidFill>
                <a:srgbClr val="000000"/>
              </a:solidFill>
              <a:latin typeface="Arial" panose="020B0604020202020204" pitchFamily="34" charset="0"/>
            </a:endParaRPr>
          </a:p>
          <a:p>
            <a:endParaRPr lang="ru-RU" dirty="0"/>
          </a:p>
        </p:txBody>
      </p:sp>
      <p:pic>
        <p:nvPicPr>
          <p:cNvPr id="7" name="Рисунок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36275" y="136757"/>
            <a:ext cx="4787986" cy="6393417"/>
          </a:xfrm>
          <a:prstGeom prst="rect">
            <a:avLst/>
          </a:prstGeom>
          <a:ln>
            <a:noFill/>
          </a:ln>
          <a:effectLst>
            <a:softEdge rad="112500"/>
          </a:effectLst>
        </p:spPr>
      </p:pic>
      <p:sp>
        <p:nvSpPr>
          <p:cNvPr id="8" name="TextBox 7"/>
          <p:cNvSpPr txBox="1"/>
          <p:nvPr/>
        </p:nvSpPr>
        <p:spPr>
          <a:xfrm>
            <a:off x="518615" y="4765338"/>
            <a:ext cx="2565779" cy="1477328"/>
          </a:xfrm>
          <a:prstGeom prst="rect">
            <a:avLst/>
          </a:prstGeom>
          <a:noFill/>
          <a:ln>
            <a:solidFill>
              <a:schemeClr val="tx1">
                <a:lumMod val="95000"/>
                <a:lumOff val="5000"/>
              </a:schemeClr>
            </a:solidFill>
          </a:ln>
        </p:spPr>
        <p:txBody>
          <a:bodyPr wrap="square" rtlCol="0">
            <a:spAutoFit/>
          </a:bodyPr>
          <a:lstStyle/>
          <a:p>
            <a:r>
              <a:rPr lang="ru-RU" b="1" dirty="0" smtClean="0">
                <a:solidFill>
                  <a:srgbClr val="333333"/>
                </a:solidFill>
                <a:latin typeface="Arial" panose="020B0604020202020204" pitchFamily="34" charset="0"/>
              </a:rPr>
              <a:t>*</a:t>
            </a:r>
            <a:r>
              <a:rPr lang="ru-RU" b="1" dirty="0" err="1" smtClean="0">
                <a:solidFill>
                  <a:srgbClr val="333333"/>
                </a:solidFill>
                <a:latin typeface="Arial" panose="020B0604020202020204" pitchFamily="34" charset="0"/>
              </a:rPr>
              <a:t>Гума́нность</a:t>
            </a:r>
            <a:r>
              <a:rPr lang="ru-RU" dirty="0">
                <a:solidFill>
                  <a:srgbClr val="333333"/>
                </a:solidFill>
                <a:latin typeface="Arial" panose="020B0604020202020204" pitchFamily="34" charset="0"/>
              </a:rPr>
              <a:t> </a:t>
            </a:r>
            <a:r>
              <a:rPr lang="ru-RU" dirty="0" smtClean="0">
                <a:solidFill>
                  <a:srgbClr val="333333"/>
                </a:solidFill>
                <a:latin typeface="Arial" panose="020B0604020202020204" pitchFamily="34" charset="0"/>
              </a:rPr>
              <a:t>- </a:t>
            </a:r>
            <a:r>
              <a:rPr lang="ru-RU" dirty="0">
                <a:solidFill>
                  <a:srgbClr val="333333"/>
                </a:solidFill>
                <a:latin typeface="Arial" panose="020B0604020202020204" pitchFamily="34" charset="0"/>
              </a:rPr>
              <a:t>внимание к человеку, уважение к человеческой личности</a:t>
            </a:r>
            <a:endParaRPr lang="ru-RU" dirty="0"/>
          </a:p>
        </p:txBody>
      </p:sp>
    </p:spTree>
    <p:extLst>
      <p:ext uri="{BB962C8B-B14F-4D97-AF65-F5344CB8AC3E}">
        <p14:creationId xmlns:p14="http://schemas.microsoft.com/office/powerpoint/2010/main" val="219043800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HDOfficeLightV0">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TM02892315[[fn=Легкий дым]]</Template>
  <TotalTime>209</TotalTime>
  <Words>408</Words>
  <Application>Microsoft Office PowerPoint</Application>
  <PresentationFormat>Широкоэкранный</PresentationFormat>
  <Paragraphs>28</Paragraphs>
  <Slides>6</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6</vt:i4>
      </vt:variant>
    </vt:vector>
  </HeadingPairs>
  <TitlesOfParts>
    <vt:vector size="12" baseType="lpstr">
      <vt:lpstr>Arial</vt:lpstr>
      <vt:lpstr>Arial Cyr</vt:lpstr>
      <vt:lpstr>Calibri</vt:lpstr>
      <vt:lpstr>Calibri Light</vt:lpstr>
      <vt:lpstr>Wingdings 2</vt:lpstr>
      <vt:lpstr>HDOfficeLightV0</vt:lpstr>
      <vt:lpstr> </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Ирина</dc:creator>
  <cp:lastModifiedBy>Ирина</cp:lastModifiedBy>
  <cp:revision>15</cp:revision>
  <dcterms:created xsi:type="dcterms:W3CDTF">2017-11-29T13:06:58Z</dcterms:created>
  <dcterms:modified xsi:type="dcterms:W3CDTF">2017-11-29T16:36:37Z</dcterms:modified>
</cp:coreProperties>
</file>