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57" r:id="rId2"/>
    <p:sldId id="258" r:id="rId3"/>
    <p:sldId id="283" r:id="rId4"/>
    <p:sldId id="271" r:id="rId5"/>
    <p:sldId id="284" r:id="rId6"/>
    <p:sldId id="285" r:id="rId7"/>
    <p:sldId id="287" r:id="rId8"/>
    <p:sldId id="289" r:id="rId9"/>
    <p:sldId id="290" r:id="rId10"/>
    <p:sldId id="291" r:id="rId11"/>
    <p:sldId id="288" r:id="rId12"/>
    <p:sldId id="274" r:id="rId13"/>
    <p:sldId id="292" r:id="rId14"/>
    <p:sldId id="293" r:id="rId15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>
      <p:cViewPr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60E832-86AC-4951-8207-DC2263AD8769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A11529D-46BC-4F9A-8311-8E52070572FA}">
      <dgm:prSet/>
      <dgm:spPr/>
      <dgm:t>
        <a:bodyPr/>
        <a:lstStyle/>
        <a:p>
          <a:pPr rtl="0"/>
          <a:r>
            <a:rPr lang="ru-RU" b="1" dirty="0" smtClean="0"/>
            <a:t>Родители</a:t>
          </a:r>
          <a:endParaRPr lang="ru-RU" b="1" dirty="0"/>
        </a:p>
      </dgm:t>
    </dgm:pt>
    <dgm:pt modelId="{BA36DC82-0C32-45D2-B8AE-E903DBECF9B6}" type="parTrans" cxnId="{C29D406F-321D-4D26-9582-21A2CEA33471}">
      <dgm:prSet/>
      <dgm:spPr/>
      <dgm:t>
        <a:bodyPr/>
        <a:lstStyle/>
        <a:p>
          <a:endParaRPr lang="ru-RU"/>
        </a:p>
      </dgm:t>
    </dgm:pt>
    <dgm:pt modelId="{77BA5C9F-B3CC-475F-9399-A6C47027D9E4}" type="sibTrans" cxnId="{C29D406F-321D-4D26-9582-21A2CEA33471}">
      <dgm:prSet/>
      <dgm:spPr/>
      <dgm:t>
        <a:bodyPr/>
        <a:lstStyle/>
        <a:p>
          <a:endParaRPr lang="ru-RU"/>
        </a:p>
      </dgm:t>
    </dgm:pt>
    <dgm:pt modelId="{9D5DF690-AB58-40DA-893E-2930D0E4496E}">
      <dgm:prSet/>
      <dgm:spPr/>
      <dgm:t>
        <a:bodyPr/>
        <a:lstStyle/>
        <a:p>
          <a:pPr rtl="0"/>
          <a:r>
            <a:rPr lang="ru-RU" b="1" dirty="0" smtClean="0"/>
            <a:t>Педагоги</a:t>
          </a:r>
          <a:endParaRPr lang="ru-RU" b="1" dirty="0"/>
        </a:p>
      </dgm:t>
    </dgm:pt>
    <dgm:pt modelId="{5399062F-2BE8-45F5-9D5D-41D58408AF18}" type="parTrans" cxnId="{1261321B-6DB9-4C53-908E-DAE382587D34}">
      <dgm:prSet/>
      <dgm:spPr/>
      <dgm:t>
        <a:bodyPr/>
        <a:lstStyle/>
        <a:p>
          <a:endParaRPr lang="ru-RU"/>
        </a:p>
      </dgm:t>
    </dgm:pt>
    <dgm:pt modelId="{8B0AEDED-71E3-4748-9B04-005B9B6152A2}" type="sibTrans" cxnId="{1261321B-6DB9-4C53-908E-DAE382587D34}">
      <dgm:prSet/>
      <dgm:spPr/>
      <dgm:t>
        <a:bodyPr/>
        <a:lstStyle/>
        <a:p>
          <a:endParaRPr lang="ru-RU"/>
        </a:p>
      </dgm:t>
    </dgm:pt>
    <dgm:pt modelId="{64ECDCF2-8CE3-4AA1-A8BD-39EC7C8EF950}">
      <dgm:prSet/>
      <dgm:spPr/>
      <dgm:t>
        <a:bodyPr/>
        <a:lstStyle/>
        <a:p>
          <a:pPr rtl="0"/>
          <a:r>
            <a:rPr lang="ru-RU" b="1" dirty="0" smtClean="0"/>
            <a:t>Музыкальный руководитель </a:t>
          </a:r>
          <a:endParaRPr lang="ru-RU" b="1" dirty="0"/>
        </a:p>
      </dgm:t>
    </dgm:pt>
    <dgm:pt modelId="{E7D216BF-C935-4BC7-9234-F7D9BA998274}" type="parTrans" cxnId="{42F9DA9B-8078-40A8-B089-019830CBC608}">
      <dgm:prSet/>
      <dgm:spPr/>
      <dgm:t>
        <a:bodyPr/>
        <a:lstStyle/>
        <a:p>
          <a:endParaRPr lang="ru-RU"/>
        </a:p>
      </dgm:t>
    </dgm:pt>
    <dgm:pt modelId="{28DC86DF-E25B-427B-BE48-54A008009A94}" type="sibTrans" cxnId="{42F9DA9B-8078-40A8-B089-019830CBC608}">
      <dgm:prSet/>
      <dgm:spPr/>
      <dgm:t>
        <a:bodyPr/>
        <a:lstStyle/>
        <a:p>
          <a:endParaRPr lang="ru-RU"/>
        </a:p>
      </dgm:t>
    </dgm:pt>
    <dgm:pt modelId="{01880FA8-91C8-4CB5-9088-65931C7FFB90}">
      <dgm:prSet/>
      <dgm:spPr/>
      <dgm:t>
        <a:bodyPr/>
        <a:lstStyle/>
        <a:p>
          <a:pPr rtl="0"/>
          <a:r>
            <a:rPr lang="ru-RU" b="1" smtClean="0"/>
            <a:t>Театры  </a:t>
          </a:r>
          <a:endParaRPr lang="ru-RU" b="1" dirty="0"/>
        </a:p>
      </dgm:t>
    </dgm:pt>
    <dgm:pt modelId="{8D9112AF-205B-4C5B-BDF8-E8737D02AA70}" type="parTrans" cxnId="{81BA978C-A192-4AA5-96C3-87F6AF33E5E3}">
      <dgm:prSet/>
      <dgm:spPr/>
      <dgm:t>
        <a:bodyPr/>
        <a:lstStyle/>
        <a:p>
          <a:endParaRPr lang="ru-RU"/>
        </a:p>
      </dgm:t>
    </dgm:pt>
    <dgm:pt modelId="{2669DB51-8B65-4005-AA63-8B0585CFA92B}" type="sibTrans" cxnId="{81BA978C-A192-4AA5-96C3-87F6AF33E5E3}">
      <dgm:prSet/>
      <dgm:spPr/>
      <dgm:t>
        <a:bodyPr/>
        <a:lstStyle/>
        <a:p>
          <a:endParaRPr lang="ru-RU"/>
        </a:p>
      </dgm:t>
    </dgm:pt>
    <dgm:pt modelId="{77982F22-CE1D-423B-9119-2877E3DB5397}">
      <dgm:prSet/>
      <dgm:spPr/>
      <dgm:t>
        <a:bodyPr/>
        <a:lstStyle/>
        <a:p>
          <a:pPr rtl="0"/>
          <a:r>
            <a:rPr lang="ru-RU" b="1" dirty="0" smtClean="0"/>
            <a:t>Дети старшего </a:t>
          </a:r>
          <a:r>
            <a:rPr lang="ru-RU" b="1" smtClean="0"/>
            <a:t>дошкольного возраста </a:t>
          </a:r>
          <a:endParaRPr lang="ru-RU" b="1" dirty="0"/>
        </a:p>
      </dgm:t>
    </dgm:pt>
    <dgm:pt modelId="{8864B7C3-95E9-4C25-9A41-32264D9E917C}" type="parTrans" cxnId="{981BD10B-D88C-4068-8BF0-0414FEB467D1}">
      <dgm:prSet/>
      <dgm:spPr/>
      <dgm:t>
        <a:bodyPr/>
        <a:lstStyle/>
        <a:p>
          <a:endParaRPr lang="ru-RU"/>
        </a:p>
      </dgm:t>
    </dgm:pt>
    <dgm:pt modelId="{ECC1FC50-5021-442A-A681-ACB357B464D7}" type="sibTrans" cxnId="{981BD10B-D88C-4068-8BF0-0414FEB467D1}">
      <dgm:prSet/>
      <dgm:spPr/>
      <dgm:t>
        <a:bodyPr/>
        <a:lstStyle/>
        <a:p>
          <a:endParaRPr lang="ru-RU"/>
        </a:p>
      </dgm:t>
    </dgm:pt>
    <dgm:pt modelId="{E2382A76-2ACA-48A4-A073-1C0808589670}" type="pres">
      <dgm:prSet presAssocID="{7B60E832-86AC-4951-8207-DC2263AD8769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A879FD4C-A636-4D6C-80DB-CD84BA9700DC}" type="pres">
      <dgm:prSet presAssocID="{7B60E832-86AC-4951-8207-DC2263AD8769}" presName="pyramid" presStyleLbl="node1" presStyleIdx="0" presStyleCnt="1"/>
      <dgm:spPr/>
    </dgm:pt>
    <dgm:pt modelId="{2032A6A0-A35B-4249-8430-9E8E92DA9CD5}" type="pres">
      <dgm:prSet presAssocID="{7B60E832-86AC-4951-8207-DC2263AD8769}" presName="theList" presStyleCnt="0"/>
      <dgm:spPr/>
    </dgm:pt>
    <dgm:pt modelId="{DC15E59A-D677-49A7-B060-4A3F10F6C6F7}" type="pres">
      <dgm:prSet presAssocID="{AA11529D-46BC-4F9A-8311-8E52070572FA}" presName="aNode" presStyleLbl="f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F23EB7-E1AE-4260-90CF-175223A31795}" type="pres">
      <dgm:prSet presAssocID="{AA11529D-46BC-4F9A-8311-8E52070572FA}" presName="aSpace" presStyleCnt="0"/>
      <dgm:spPr/>
    </dgm:pt>
    <dgm:pt modelId="{5C0E677F-8A57-46A3-B589-5C1C4F8DCFEF}" type="pres">
      <dgm:prSet presAssocID="{9D5DF690-AB58-40DA-893E-2930D0E4496E}" presName="aNode" presStyleLbl="f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FA9F55-7392-429E-A009-8C7715741171}" type="pres">
      <dgm:prSet presAssocID="{9D5DF690-AB58-40DA-893E-2930D0E4496E}" presName="aSpace" presStyleCnt="0"/>
      <dgm:spPr/>
    </dgm:pt>
    <dgm:pt modelId="{42EA798C-AF2C-430C-8334-4D87DA38E09B}" type="pres">
      <dgm:prSet presAssocID="{64ECDCF2-8CE3-4AA1-A8BD-39EC7C8EF950}" presName="aNode" presStyleLbl="f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69F385-A5FA-4D6A-9C24-4DCF6561EE26}" type="pres">
      <dgm:prSet presAssocID="{64ECDCF2-8CE3-4AA1-A8BD-39EC7C8EF950}" presName="aSpace" presStyleCnt="0"/>
      <dgm:spPr/>
    </dgm:pt>
    <dgm:pt modelId="{217A24B7-B270-4D36-B9B1-CFCAAFC13A96}" type="pres">
      <dgm:prSet presAssocID="{01880FA8-91C8-4CB5-9088-65931C7FFB90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9ABA69-2632-48BE-9EED-3BB380CB84AB}" type="pres">
      <dgm:prSet presAssocID="{01880FA8-91C8-4CB5-9088-65931C7FFB90}" presName="aSpace" presStyleCnt="0"/>
      <dgm:spPr/>
    </dgm:pt>
    <dgm:pt modelId="{1BC92894-01E7-41D1-9E74-F3903A6B7C8D}" type="pres">
      <dgm:prSet presAssocID="{77982F22-CE1D-423B-9119-2877E3DB5397}" presName="aNode" presStyleLbl="fg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838771-1FA1-4323-B01B-8EEAD7A95CAB}" type="pres">
      <dgm:prSet presAssocID="{77982F22-CE1D-423B-9119-2877E3DB5397}" presName="aSpace" presStyleCnt="0"/>
      <dgm:spPr/>
    </dgm:pt>
  </dgm:ptLst>
  <dgm:cxnLst>
    <dgm:cxn modelId="{D75712F7-1CF7-47B8-B02D-29F6F601BF7D}" type="presOf" srcId="{64ECDCF2-8CE3-4AA1-A8BD-39EC7C8EF950}" destId="{42EA798C-AF2C-430C-8334-4D87DA38E09B}" srcOrd="0" destOrd="0" presId="urn:microsoft.com/office/officeart/2005/8/layout/pyramid2"/>
    <dgm:cxn modelId="{C29D406F-321D-4D26-9582-21A2CEA33471}" srcId="{7B60E832-86AC-4951-8207-DC2263AD8769}" destId="{AA11529D-46BC-4F9A-8311-8E52070572FA}" srcOrd="0" destOrd="0" parTransId="{BA36DC82-0C32-45D2-B8AE-E903DBECF9B6}" sibTransId="{77BA5C9F-B3CC-475F-9399-A6C47027D9E4}"/>
    <dgm:cxn modelId="{42F9DA9B-8078-40A8-B089-019830CBC608}" srcId="{7B60E832-86AC-4951-8207-DC2263AD8769}" destId="{64ECDCF2-8CE3-4AA1-A8BD-39EC7C8EF950}" srcOrd="2" destOrd="0" parTransId="{E7D216BF-C935-4BC7-9234-F7D9BA998274}" sibTransId="{28DC86DF-E25B-427B-BE48-54A008009A94}"/>
    <dgm:cxn modelId="{A6B104AC-01F1-4D4F-A1FB-E24D999BA483}" type="presOf" srcId="{01880FA8-91C8-4CB5-9088-65931C7FFB90}" destId="{217A24B7-B270-4D36-B9B1-CFCAAFC13A96}" srcOrd="0" destOrd="0" presId="urn:microsoft.com/office/officeart/2005/8/layout/pyramid2"/>
    <dgm:cxn modelId="{81BA978C-A192-4AA5-96C3-87F6AF33E5E3}" srcId="{7B60E832-86AC-4951-8207-DC2263AD8769}" destId="{01880FA8-91C8-4CB5-9088-65931C7FFB90}" srcOrd="3" destOrd="0" parTransId="{8D9112AF-205B-4C5B-BDF8-E8737D02AA70}" sibTransId="{2669DB51-8B65-4005-AA63-8B0585CFA92B}"/>
    <dgm:cxn modelId="{B3DF4E50-4C35-4E3D-A421-D86675AC835D}" type="presOf" srcId="{9D5DF690-AB58-40DA-893E-2930D0E4496E}" destId="{5C0E677F-8A57-46A3-B589-5C1C4F8DCFEF}" srcOrd="0" destOrd="0" presId="urn:microsoft.com/office/officeart/2005/8/layout/pyramid2"/>
    <dgm:cxn modelId="{E86BB794-166E-495D-A0F7-9C7534491FD7}" type="presOf" srcId="{7B60E832-86AC-4951-8207-DC2263AD8769}" destId="{E2382A76-2ACA-48A4-A073-1C0808589670}" srcOrd="0" destOrd="0" presId="urn:microsoft.com/office/officeart/2005/8/layout/pyramid2"/>
    <dgm:cxn modelId="{981BD10B-D88C-4068-8BF0-0414FEB467D1}" srcId="{7B60E832-86AC-4951-8207-DC2263AD8769}" destId="{77982F22-CE1D-423B-9119-2877E3DB5397}" srcOrd="4" destOrd="0" parTransId="{8864B7C3-95E9-4C25-9A41-32264D9E917C}" sibTransId="{ECC1FC50-5021-442A-A681-ACB357B464D7}"/>
    <dgm:cxn modelId="{78D86525-9F7E-43F3-A7F5-4915CB33EAB3}" type="presOf" srcId="{77982F22-CE1D-423B-9119-2877E3DB5397}" destId="{1BC92894-01E7-41D1-9E74-F3903A6B7C8D}" srcOrd="0" destOrd="0" presId="urn:microsoft.com/office/officeart/2005/8/layout/pyramid2"/>
    <dgm:cxn modelId="{1261321B-6DB9-4C53-908E-DAE382587D34}" srcId="{7B60E832-86AC-4951-8207-DC2263AD8769}" destId="{9D5DF690-AB58-40DA-893E-2930D0E4496E}" srcOrd="1" destOrd="0" parTransId="{5399062F-2BE8-45F5-9D5D-41D58408AF18}" sibTransId="{8B0AEDED-71E3-4748-9B04-005B9B6152A2}"/>
    <dgm:cxn modelId="{D4B9B59C-6907-4B84-8FA7-CA0A83533C8B}" type="presOf" srcId="{AA11529D-46BC-4F9A-8311-8E52070572FA}" destId="{DC15E59A-D677-49A7-B060-4A3F10F6C6F7}" srcOrd="0" destOrd="0" presId="urn:microsoft.com/office/officeart/2005/8/layout/pyramid2"/>
    <dgm:cxn modelId="{D8D605E0-2888-4720-B3B3-C9EDCA1B46E6}" type="presParOf" srcId="{E2382A76-2ACA-48A4-A073-1C0808589670}" destId="{A879FD4C-A636-4D6C-80DB-CD84BA9700DC}" srcOrd="0" destOrd="0" presId="urn:microsoft.com/office/officeart/2005/8/layout/pyramid2"/>
    <dgm:cxn modelId="{58CB566A-D7F1-4366-A2E6-8CC173662A69}" type="presParOf" srcId="{E2382A76-2ACA-48A4-A073-1C0808589670}" destId="{2032A6A0-A35B-4249-8430-9E8E92DA9CD5}" srcOrd="1" destOrd="0" presId="urn:microsoft.com/office/officeart/2005/8/layout/pyramid2"/>
    <dgm:cxn modelId="{1B8511D4-3595-4BAE-9D70-10332F842E8F}" type="presParOf" srcId="{2032A6A0-A35B-4249-8430-9E8E92DA9CD5}" destId="{DC15E59A-D677-49A7-B060-4A3F10F6C6F7}" srcOrd="0" destOrd="0" presId="urn:microsoft.com/office/officeart/2005/8/layout/pyramid2"/>
    <dgm:cxn modelId="{F2EEA381-B2BA-4DDC-9BD0-6DDC42701386}" type="presParOf" srcId="{2032A6A0-A35B-4249-8430-9E8E92DA9CD5}" destId="{68F23EB7-E1AE-4260-90CF-175223A31795}" srcOrd="1" destOrd="0" presId="urn:microsoft.com/office/officeart/2005/8/layout/pyramid2"/>
    <dgm:cxn modelId="{5D1ACCC4-5087-4CC4-8441-9711072769F1}" type="presParOf" srcId="{2032A6A0-A35B-4249-8430-9E8E92DA9CD5}" destId="{5C0E677F-8A57-46A3-B589-5C1C4F8DCFEF}" srcOrd="2" destOrd="0" presId="urn:microsoft.com/office/officeart/2005/8/layout/pyramid2"/>
    <dgm:cxn modelId="{4289B817-AE66-46FD-93C9-D6DF8A0FC32C}" type="presParOf" srcId="{2032A6A0-A35B-4249-8430-9E8E92DA9CD5}" destId="{70FA9F55-7392-429E-A009-8C7715741171}" srcOrd="3" destOrd="0" presId="urn:microsoft.com/office/officeart/2005/8/layout/pyramid2"/>
    <dgm:cxn modelId="{03879ECB-D001-4A4A-B49B-AF4DD63F8747}" type="presParOf" srcId="{2032A6A0-A35B-4249-8430-9E8E92DA9CD5}" destId="{42EA798C-AF2C-430C-8334-4D87DA38E09B}" srcOrd="4" destOrd="0" presId="urn:microsoft.com/office/officeart/2005/8/layout/pyramid2"/>
    <dgm:cxn modelId="{127E8452-4948-4D5E-BB19-DF0D8EA01B61}" type="presParOf" srcId="{2032A6A0-A35B-4249-8430-9E8E92DA9CD5}" destId="{9969F385-A5FA-4D6A-9C24-4DCF6561EE26}" srcOrd="5" destOrd="0" presId="urn:microsoft.com/office/officeart/2005/8/layout/pyramid2"/>
    <dgm:cxn modelId="{C37DBCBC-4FF2-456C-9348-51111B162960}" type="presParOf" srcId="{2032A6A0-A35B-4249-8430-9E8E92DA9CD5}" destId="{217A24B7-B270-4D36-B9B1-CFCAAFC13A96}" srcOrd="6" destOrd="0" presId="urn:microsoft.com/office/officeart/2005/8/layout/pyramid2"/>
    <dgm:cxn modelId="{A06B131D-8091-4D9D-977E-4A51D6171543}" type="presParOf" srcId="{2032A6A0-A35B-4249-8430-9E8E92DA9CD5}" destId="{729ABA69-2632-48BE-9EED-3BB380CB84AB}" srcOrd="7" destOrd="0" presId="urn:microsoft.com/office/officeart/2005/8/layout/pyramid2"/>
    <dgm:cxn modelId="{C2AC95AB-1621-48C1-A0CA-94D54211186E}" type="presParOf" srcId="{2032A6A0-A35B-4249-8430-9E8E92DA9CD5}" destId="{1BC92894-01E7-41D1-9E74-F3903A6B7C8D}" srcOrd="8" destOrd="0" presId="urn:microsoft.com/office/officeart/2005/8/layout/pyramid2"/>
    <dgm:cxn modelId="{06B0F03E-A191-4CB4-84D8-8E4E7CD5B282}" type="presParOf" srcId="{2032A6A0-A35B-4249-8430-9E8E92DA9CD5}" destId="{1D838771-1FA1-4323-B01B-8EEAD7A95CAB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5F45DB1-CF64-4B44-90BF-E71003ED5D4F}" type="datetimeFigureOut">
              <a:rPr lang="ru-RU"/>
              <a:pPr>
                <a:defRPr/>
              </a:pPr>
              <a:t>22.03.2018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93A54BE-8982-443D-95BD-0F61BCDFB2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104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A8341-23EF-4D4C-B1FD-A333EACC3EAF}" type="datetimeFigureOut">
              <a:rPr lang="ru-RU"/>
              <a:pPr>
                <a:defRPr/>
              </a:pPr>
              <a:t>22.03.2018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027C5-22AF-437F-A2AB-BEECC4D2E3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78737595"/>
      </p:ext>
    </p:extLst>
  </p:cSld>
  <p:clrMapOvr>
    <a:masterClrMapping/>
  </p:clrMapOvr>
  <p:transition spd="slow" advClick="0"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75124-A2DA-459F-A343-E916033F091D}" type="datetimeFigureOut">
              <a:rPr lang="ru-RU"/>
              <a:pPr>
                <a:defRPr/>
              </a:pPr>
              <a:t>22.03.2018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60C65-4EF5-4758-98AA-F1FBA0FDC9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4535323"/>
      </p:ext>
    </p:extLst>
  </p:cSld>
  <p:clrMapOvr>
    <a:masterClrMapping/>
  </p:clrMapOvr>
  <p:transition spd="slow" advClick="0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F07BC-6C8D-4FAF-87F7-1B3FAFC357BE}" type="datetimeFigureOut">
              <a:rPr lang="ru-RU"/>
              <a:pPr>
                <a:defRPr/>
              </a:pPr>
              <a:t>22.03.2018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8EC35-460D-4329-8945-9760FEA809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6632650"/>
      </p:ext>
    </p:extLst>
  </p:cSld>
  <p:clrMapOvr>
    <a:masterClrMapping/>
  </p:clrMapOvr>
  <p:transition spd="slow" advClick="0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34132-0F76-469A-89A5-755241474C40}" type="datetimeFigureOut">
              <a:rPr lang="ru-RU"/>
              <a:pPr>
                <a:defRPr/>
              </a:pPr>
              <a:t>22.03.2018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D60D5-427C-4CA5-997E-BC9C7CC2E5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8915056"/>
      </p:ext>
    </p:extLst>
  </p:cSld>
  <p:clrMapOvr>
    <a:masterClrMapping/>
  </p:clrMapOvr>
  <p:transition spd="slow" advClick="0"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8EA1C-8DBC-4022-A663-AFA48A2786FA}" type="datetimeFigureOut">
              <a:rPr lang="ru-RU"/>
              <a:pPr>
                <a:defRPr/>
              </a:pPr>
              <a:t>22.03.2018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BF38E-32BB-40D4-811B-9D16767075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7709049"/>
      </p:ext>
    </p:extLst>
  </p:cSld>
  <p:clrMapOvr>
    <a:masterClrMapping/>
  </p:clrMapOvr>
  <p:transition spd="slow" advClick="0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D2073-112B-4C98-8113-5507C023281B}" type="datetimeFigureOut">
              <a:rPr lang="ru-RU"/>
              <a:pPr>
                <a:defRPr/>
              </a:pPr>
              <a:t>22.03.2018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FFCB8-1BF3-4066-AFBE-A21B92EFF2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4964105"/>
      </p:ext>
    </p:extLst>
  </p:cSld>
  <p:clrMapOvr>
    <a:masterClrMapping/>
  </p:clrMapOvr>
  <p:transition spd="slow" advClick="0"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A010D-7D18-41A9-94CD-9A51BD9188CF}" type="datetimeFigureOut">
              <a:rPr lang="ru-RU"/>
              <a:pPr>
                <a:defRPr/>
              </a:pPr>
              <a:t>22.03.2018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87672-622E-439C-940D-33BD832576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85763139"/>
      </p:ext>
    </p:extLst>
  </p:cSld>
  <p:clrMapOvr>
    <a:masterClrMapping/>
  </p:clrMapOvr>
  <p:transition spd="slow" advClick="0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1FE21-DA06-41E9-8E63-E94A0711794F}" type="datetimeFigureOut">
              <a:rPr lang="ru-RU"/>
              <a:pPr>
                <a:defRPr/>
              </a:pPr>
              <a:t>22.03.2018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88C0D-3947-4A31-8A1C-07C19ED7AC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0108675"/>
      </p:ext>
    </p:extLst>
  </p:cSld>
  <p:clrMapOvr>
    <a:masterClrMapping/>
  </p:clrMapOvr>
  <p:transition spd="slow" advClick="0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90B34-782C-47FA-AD73-15C82C7AF782}" type="datetimeFigureOut">
              <a:rPr lang="ru-RU"/>
              <a:pPr>
                <a:defRPr/>
              </a:pPr>
              <a:t>22.03.2018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D85EA-D393-4916-89AA-47AD380D41C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5306026"/>
      </p:ext>
    </p:extLst>
  </p:cSld>
  <p:clrMapOvr>
    <a:masterClrMapping/>
  </p:clrMapOvr>
  <p:transition spd="slow" advClick="0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BCAB5-7BB4-45DF-8E52-CBD56CBBB60F}" type="datetimeFigureOut">
              <a:rPr lang="ru-RU"/>
              <a:pPr>
                <a:defRPr/>
              </a:pPr>
              <a:t>22.03.2018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DF06B-27D6-471D-A528-C237724F611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38862363"/>
      </p:ext>
    </p:extLst>
  </p:cSld>
  <p:clrMapOvr>
    <a:masterClrMapping/>
  </p:clrMapOvr>
  <p:transition spd="slow" advClick="0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03900-F262-48FB-8DAD-AB791A90E842}" type="datetimeFigureOut">
              <a:rPr lang="ru-RU"/>
              <a:pPr>
                <a:defRPr/>
              </a:pPr>
              <a:t>22.03.2018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22A38-3B02-492D-8CF2-16D0873794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6071599"/>
      </p:ext>
    </p:extLst>
  </p:cSld>
  <p:clrMapOvr>
    <a:masterClrMapping/>
  </p:clrMapOvr>
  <p:transition spd="slow" advClick="0"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EE57E9-586F-41A3-8291-A8AA4249A740}" type="datetimeFigureOut">
              <a:rPr lang="ru-RU"/>
              <a:pPr>
                <a:defRPr/>
              </a:pPr>
              <a:t>22.03.2018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404924"/>
                </a:solidFill>
                <a:latin typeface="Constantia" panose="02030602050306030303" pitchFamily="18" charset="0"/>
              </a:defRPr>
            </a:lvl1pPr>
          </a:lstStyle>
          <a:p>
            <a:pPr>
              <a:defRPr/>
            </a:pPr>
            <a:fld id="{6BB5C386-6F24-44FA-911A-E7C91E5068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9" r:id="rId9"/>
    <p:sldLayoutId id="2147483777" r:id="rId10"/>
    <p:sldLayoutId id="2147483778" r:id="rId11"/>
  </p:sldLayoutIdLst>
  <p:transition spd="slow" advClick="0" advTm="10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D092A7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mail.yandex.ru/message_part/s20323830.jpg?hid=1.5&amp;ids=2040000001880319068&amp;no_disposition=y&amp;name=s20323830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mail.yandex.ru/message_part/s20323830.jpg?hid=1.5&amp;ids=2040000001880319068&amp;no_disposition=y&amp;name=s20323830.jpg&amp;thumb=y">
            <a:hlinkClick r:id="rId2" tooltip="s20323830.jpg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714620"/>
            <a:ext cx="2000263" cy="1941457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371600"/>
            <a:ext cx="8001056" cy="3271846"/>
          </a:xfrm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freezing" dir="t">
              <a:rot lat="0" lon="0" rev="5640000"/>
            </a:lightRig>
          </a:scene3d>
          <a:sp3d>
            <a:bevelT prst="relaxedInset"/>
          </a:sp3d>
          <a:extLst/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>
                <a:solidFill>
                  <a:schemeClr val="accent3"/>
                </a:solidFill>
              </a:rPr>
              <a:t>«Театрализованная деятельность – как средство развития речи детей раннего возраста»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10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38" y="4643438"/>
            <a:ext cx="7745412" cy="1500187"/>
          </a:xfrm>
        </p:spPr>
        <p:txBody>
          <a:bodyPr/>
          <a:lstStyle/>
          <a:p>
            <a:pPr marR="0" algn="ctr" eaLnBrk="1" hangingPunct="1"/>
            <a:endParaRPr lang="ru-RU" altLang="ru-RU" dirty="0" smtClean="0"/>
          </a:p>
          <a:p>
            <a:pPr marR="0" eaLnBrk="1" hangingPunct="1"/>
            <a:r>
              <a:rPr lang="ru-RU" altLang="ru-RU" sz="1400" dirty="0" smtClean="0"/>
              <a:t>МБДОУ «Детский сад №19 «Василек»</a:t>
            </a:r>
          </a:p>
          <a:p>
            <a:pPr marR="0" eaLnBrk="1" hangingPunct="1"/>
            <a:r>
              <a:rPr lang="ru-RU" altLang="ru-RU" sz="1400" dirty="0" smtClean="0"/>
              <a:t>Воспитатель Канева Т.В.</a:t>
            </a:r>
          </a:p>
          <a:p>
            <a:pPr marR="0" algn="ctr" eaLnBrk="1" hangingPunct="1"/>
            <a:r>
              <a:rPr lang="ru-RU" altLang="ru-RU" dirty="0" smtClean="0"/>
              <a:t>г. Инта</a:t>
            </a:r>
          </a:p>
          <a:p>
            <a:pPr marR="0" algn="ctr" eaLnBrk="1" hangingPunct="1"/>
            <a:r>
              <a:rPr lang="ru-RU" altLang="ru-RU" dirty="0" smtClean="0"/>
              <a:t>2017</a:t>
            </a:r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Box 5"/>
          <p:cNvSpPr txBox="1">
            <a:spLocks noChangeArrowheads="1"/>
          </p:cNvSpPr>
          <p:nvPr/>
        </p:nvSpPr>
        <p:spPr bwMode="auto">
          <a:xfrm>
            <a:off x="1229540" y="6226319"/>
            <a:ext cx="18573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 dirty="0">
                <a:latin typeface="Constantia" panose="02030602050306030303" pitchFamily="18" charset="0"/>
              </a:rPr>
              <a:t>бибабо</a:t>
            </a:r>
          </a:p>
        </p:txBody>
      </p:sp>
      <p:sp>
        <p:nvSpPr>
          <p:cNvPr id="14342" name="TextBox 6"/>
          <p:cNvSpPr txBox="1">
            <a:spLocks noChangeArrowheads="1"/>
          </p:cNvSpPr>
          <p:nvPr/>
        </p:nvSpPr>
        <p:spPr bwMode="auto">
          <a:xfrm>
            <a:off x="5643563" y="3143250"/>
            <a:ext cx="18573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 dirty="0">
                <a:latin typeface="Constantia" panose="02030602050306030303" pitchFamily="18" charset="0"/>
              </a:rPr>
              <a:t>пальчиковый</a:t>
            </a:r>
          </a:p>
        </p:txBody>
      </p:sp>
      <p:sp>
        <p:nvSpPr>
          <p:cNvPr id="14343" name="TextBox 7"/>
          <p:cNvSpPr txBox="1">
            <a:spLocks noChangeArrowheads="1"/>
          </p:cNvSpPr>
          <p:nvPr/>
        </p:nvSpPr>
        <p:spPr bwMode="auto">
          <a:xfrm>
            <a:off x="5786438" y="6357938"/>
            <a:ext cx="18573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 dirty="0" smtClean="0">
                <a:latin typeface="Constantia" panose="02030602050306030303" pitchFamily="18" charset="0"/>
              </a:rPr>
              <a:t>на магнитах</a:t>
            </a:r>
            <a:endParaRPr lang="ru-RU" altLang="ru-RU" sz="1600" b="1" dirty="0">
              <a:latin typeface="Constantia" panose="02030602050306030303" pitchFamily="18" charset="0"/>
            </a:endParaRPr>
          </a:p>
        </p:txBody>
      </p:sp>
      <p:pic>
        <p:nvPicPr>
          <p:cNvPr id="4098" name="Picture 2" descr="C:\Users\User\Desktop\театр\20180322_09495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1651" y="750838"/>
            <a:ext cx="3366948" cy="239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театр\20180322_0934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014" y="3603784"/>
            <a:ext cx="4536504" cy="244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театр\20180322_09374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481388"/>
            <a:ext cx="2049260" cy="259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20180322_07315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3195570" cy="2659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09245" y="2918727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Constantia" panose="02030602050306030303" pitchFamily="18" charset="0"/>
              </a:rPr>
              <a:t>настольный</a:t>
            </a:r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305800" cy="653210"/>
          </a:xfrm>
          <a:extLst/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/>
              <a:t>Взаимосвязь с другими видами деятельности</a:t>
            </a:r>
            <a:endParaRPr lang="ru-RU" sz="2400" b="1" dirty="0"/>
          </a:p>
        </p:txBody>
      </p:sp>
      <p:sp>
        <p:nvSpPr>
          <p:cNvPr id="5" name="Овал 4"/>
          <p:cNvSpPr/>
          <p:nvPr/>
        </p:nvSpPr>
        <p:spPr>
          <a:xfrm>
            <a:off x="3714750" y="3071813"/>
            <a:ext cx="2000250" cy="142875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Театрализованные игры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286500" y="2143125"/>
            <a:ext cx="2643188" cy="12858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Ознакомление с окружающим, общественными явлениями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643688" y="4357688"/>
            <a:ext cx="2214562" cy="1143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Художественно-творческая деятельность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643313" y="1500188"/>
            <a:ext cx="2000250" cy="5715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Развитие речи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71500" y="2500313"/>
            <a:ext cx="2286000" cy="10001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Физическое развитие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14375" y="4286250"/>
            <a:ext cx="2143125" cy="1143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/>
              <a:t>Формирование элементарных математических представлений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714750" y="5572125"/>
            <a:ext cx="2000250" cy="5715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Музыкальное развитие</a:t>
            </a:r>
          </a:p>
        </p:txBody>
      </p:sp>
      <p:sp>
        <p:nvSpPr>
          <p:cNvPr id="15" name="Двойная стрелка влево/вправо 14"/>
          <p:cNvSpPr/>
          <p:nvPr/>
        </p:nvSpPr>
        <p:spPr>
          <a:xfrm rot="5400000">
            <a:off x="4214810" y="2428868"/>
            <a:ext cx="785818" cy="214314"/>
          </a:xfrm>
          <a:prstGeom prst="leftRightArrow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Двойная стрелка влево/вправо 16"/>
          <p:cNvSpPr/>
          <p:nvPr/>
        </p:nvSpPr>
        <p:spPr>
          <a:xfrm>
            <a:off x="5429256" y="2928934"/>
            <a:ext cx="785818" cy="214314"/>
          </a:xfrm>
          <a:prstGeom prst="leftRightArrow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Двойная стрелка влево/вправо 17"/>
          <p:cNvSpPr/>
          <p:nvPr/>
        </p:nvSpPr>
        <p:spPr>
          <a:xfrm rot="5400000">
            <a:off x="4357686" y="5000636"/>
            <a:ext cx="785818" cy="214314"/>
          </a:xfrm>
          <a:prstGeom prst="leftRightArrow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Двойная стрелка влево/вправо 18"/>
          <p:cNvSpPr/>
          <p:nvPr/>
        </p:nvSpPr>
        <p:spPr>
          <a:xfrm>
            <a:off x="3071802" y="4357694"/>
            <a:ext cx="785818" cy="214314"/>
          </a:xfrm>
          <a:prstGeom prst="leftRightArrow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Двойная стрелка влево/вправо 19"/>
          <p:cNvSpPr/>
          <p:nvPr/>
        </p:nvSpPr>
        <p:spPr>
          <a:xfrm>
            <a:off x="3071802" y="2928934"/>
            <a:ext cx="785818" cy="214314"/>
          </a:xfrm>
          <a:prstGeom prst="leftRightArrow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Двойная стрелка влево/вправо 20"/>
          <p:cNvSpPr/>
          <p:nvPr/>
        </p:nvSpPr>
        <p:spPr>
          <a:xfrm>
            <a:off x="5643570" y="4357694"/>
            <a:ext cx="785818" cy="214314"/>
          </a:xfrm>
          <a:prstGeom prst="leftRightArrow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857250"/>
          </a:xfrm>
        </p:spPr>
        <p:txBody>
          <a:bodyPr/>
          <a:lstStyle/>
          <a:p>
            <a:pPr algn="ctr" eaLnBrk="1" hangingPunct="1"/>
            <a:r>
              <a:rPr lang="ru-RU" altLang="ru-RU" sz="3000" b="1" smtClean="0"/>
              <a:t>Взаимосвязь детей и взрослых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5678647"/>
              </p:ext>
            </p:extLst>
          </p:nvPr>
        </p:nvGraphicFramePr>
        <p:xfrm>
          <a:off x="285720" y="1071546"/>
          <a:ext cx="8572560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5242155"/>
            <a:ext cx="5429250" cy="147796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Театр даёт взрослым возможность подарить ребёнку мир прекрасного, обогатить его жизнь  добрыми впечатлениями,  а себе при этом вернуть детское, первозданное открытие этого мира</a:t>
            </a:r>
          </a:p>
        </p:txBody>
      </p:sp>
      <p:pic>
        <p:nvPicPr>
          <p:cNvPr id="5123" name="Picture 3" descr="C:\Users\User\Desktop\театр\20180112_1057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3229743" cy="3698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User\Desktop\театр\20180322_09553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4688" y="2628994"/>
            <a:ext cx="4941219" cy="2613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театр\20180322_092607(0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8200" y="112897"/>
            <a:ext cx="5445800" cy="2516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2071670" y="1000108"/>
            <a:ext cx="5357850" cy="5072098"/>
          </a:xfrm>
          <a:prstGeom prst="verticalScroll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Душа ребенка - чистая слеза, в ней и тепло, и свет, и откровение, а искренность, доверенность в глазах!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И ожиданье доброго общения!</a:t>
            </a:r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85884"/>
          </a:xfr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  <a:extLst/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ru-RU" sz="2400" b="1" dirty="0"/>
          </a:p>
        </p:txBody>
      </p:sp>
      <p:pic>
        <p:nvPicPr>
          <p:cNvPr id="24577" name="Picture 1" descr="C:\Documents and Settings\Admin\Рабочий стол\i[9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1241" y="620688"/>
            <a:ext cx="1428750" cy="1947862"/>
          </a:xfrm>
        </p:spPr>
      </p:pic>
      <p:pic>
        <p:nvPicPr>
          <p:cNvPr id="24578" name="Picture 2" descr="C:\Documents and Settings\Admin\Рабочий стол\iCAZHELC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0452" y="1892225"/>
            <a:ext cx="2000250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6" descr="C:\Documents and Settings\Admin\Рабочий стол\DSC0023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620688"/>
            <a:ext cx="2287587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Documents and Settings\Admin\Рабочий стол\фото с Ириной флэшки\100_284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5294" y="1892225"/>
            <a:ext cx="185737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C:\Users\User\Desktop\прс\20180322_07323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573760"/>
            <a:ext cx="3385517" cy="1904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театр\20180112_10575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3442" y="2772448"/>
            <a:ext cx="2714929" cy="3109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509588"/>
          </a:xfrm>
        </p:spPr>
        <p:txBody>
          <a:bodyPr/>
          <a:lstStyle/>
          <a:p>
            <a:pPr algn="ctr" eaLnBrk="1" hangingPunct="1"/>
            <a:r>
              <a:rPr lang="ru-RU" altLang="ru-RU" sz="2800" b="1" smtClean="0"/>
              <a:t>Основные направления развития </a:t>
            </a:r>
            <a:br>
              <a:rPr lang="ru-RU" altLang="ru-RU" sz="2800" b="1" smtClean="0"/>
            </a:br>
            <a:r>
              <a:rPr lang="ru-RU" altLang="ru-RU" sz="2800" b="1" smtClean="0"/>
              <a:t>театрализованной игры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000364" y="3643314"/>
            <a:ext cx="2928958" cy="2857520"/>
          </a:xfr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b="0" dirty="0" smtClean="0">
                <a:solidFill>
                  <a:schemeClr val="tx1"/>
                </a:solidFill>
              </a:rPr>
              <a:t>От имитации действий фольклорных и литературных персонажей к имитации действий в сочетании с передачей основных эмоций героя</a:t>
            </a:r>
            <a:endParaRPr lang="ru-RU" sz="2000" b="0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57158" y="3643314"/>
            <a:ext cx="2357454" cy="2857520"/>
          </a:xfrm>
          <a:scene3d>
            <a:camera prst="perspectiveRight"/>
            <a:lightRig rig="threePt" dir="t"/>
          </a:scene3d>
          <a:sp3d>
            <a:bevelT w="139700" prst="cross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dirty="0" smtClean="0"/>
              <a:t>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000" dirty="0" smtClean="0"/>
              <a:t>    </a:t>
            </a:r>
            <a:r>
              <a:rPr lang="ru-RU" sz="2000" dirty="0" smtClean="0">
                <a:solidFill>
                  <a:schemeClr val="tx1"/>
                </a:solidFill>
              </a:rPr>
              <a:t>От наблюдения театрализованной постановки взрослого к самостоятельной игровой деятельности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15074" y="3643314"/>
            <a:ext cx="2643206" cy="2857520"/>
          </a:xfrm>
          <a:scene3d>
            <a:camera prst="perspectiveLeft"/>
            <a:lightRig rig="threePt" dir="t"/>
          </a:scene3d>
          <a:sp3d>
            <a:bevelT w="139700" prst="cross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   </a:t>
            </a:r>
            <a:r>
              <a:rPr lang="ru-RU" sz="2000" dirty="0" smtClean="0"/>
              <a:t>От индивидуальной игры и «игры рядом» к игре в группе из трёх-пяти сверстников</a:t>
            </a:r>
            <a:endParaRPr lang="ru-RU" sz="2000" dirty="0"/>
          </a:p>
        </p:txBody>
      </p:sp>
      <p:sp>
        <p:nvSpPr>
          <p:cNvPr id="7" name="Стрелка вниз 6"/>
          <p:cNvSpPr/>
          <p:nvPr/>
        </p:nvSpPr>
        <p:spPr>
          <a:xfrm>
            <a:off x="1428750" y="1428750"/>
            <a:ext cx="714375" cy="19288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071938" y="1428750"/>
            <a:ext cx="714375" cy="19288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572250" y="1428750"/>
            <a:ext cx="714375" cy="19288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23900"/>
          </a:xfrm>
        </p:spPr>
        <p:txBody>
          <a:bodyPr/>
          <a:lstStyle/>
          <a:p>
            <a:pPr algn="ctr" eaLnBrk="1" hangingPunct="1"/>
            <a:r>
              <a:rPr lang="ru-RU" altLang="ru-RU" sz="2400" b="1" smtClean="0"/>
              <a:t>При организации театрализованной деятельности решаются следующие задачи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scene3d>
            <a:camera prst="perspectiveRight"/>
            <a:lightRig rig="threePt" dir="t"/>
          </a:scene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err="1" smtClean="0"/>
              <a:t>Воспитательно</a:t>
            </a:r>
            <a:r>
              <a:rPr lang="ru-RU" b="1" i="1" dirty="0" smtClean="0"/>
              <a:t>-образовательные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/>
              <a:t>Развитие интереса к литературе и театру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/>
              <a:t>Развитие психических процессов (памяти, внимания, речи, мышления)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/>
              <a:t>Развитие таких качеств личности, как самостоятельность, инициатива, воображение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/>
              <a:t>Формирование норм поведения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/>
              <a:t>Воспитание </a:t>
            </a:r>
            <a:r>
              <a:rPr lang="ru-RU" sz="2000" dirty="0" err="1" smtClean="0"/>
              <a:t>моральноволевых</a:t>
            </a:r>
            <a:r>
              <a:rPr lang="ru-RU" sz="2000" dirty="0" smtClean="0"/>
              <a:t> качеств личности</a:t>
            </a:r>
          </a:p>
          <a:p>
            <a:pPr marL="457200" indent="-45720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scene3d>
            <a:camera prst="perspectiveLeft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i="1" dirty="0" smtClean="0"/>
              <a:t>Задачи по развитию речи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200" dirty="0" smtClean="0"/>
              <a:t>Закрепление навыков правильной речи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200" dirty="0" smtClean="0"/>
              <a:t>Усвоение богатства родного языка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200" dirty="0" smtClean="0"/>
              <a:t>Усвоение элементов речевого общения (жестов, мимики, интонации)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200" dirty="0" smtClean="0"/>
              <a:t>Активизация и пополнение словаря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200" dirty="0" smtClean="0"/>
              <a:t>Совершенствование грамматического строя речи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200" dirty="0" smtClean="0"/>
              <a:t>Развитие тонкой моторики рук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42875" y="1714500"/>
            <a:ext cx="1857375" cy="17145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err="1">
                <a:solidFill>
                  <a:schemeClr val="tx1"/>
                </a:solidFill>
              </a:rPr>
              <a:t>Инсценирование</a:t>
            </a:r>
            <a:r>
              <a:rPr lang="ru-RU" sz="1400" dirty="0">
                <a:solidFill>
                  <a:schemeClr val="tx1"/>
                </a:solidFill>
              </a:rPr>
              <a:t> фрагментов сказок и животных</a:t>
            </a:r>
          </a:p>
        </p:txBody>
      </p:sp>
      <p:sp>
        <p:nvSpPr>
          <p:cNvPr id="5" name="Овал 4"/>
          <p:cNvSpPr/>
          <p:nvPr/>
        </p:nvSpPr>
        <p:spPr>
          <a:xfrm>
            <a:off x="214313" y="3929063"/>
            <a:ext cx="1643062" cy="1571625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Ролевой диалог героев сказок</a:t>
            </a:r>
          </a:p>
        </p:txBody>
      </p:sp>
      <p:sp>
        <p:nvSpPr>
          <p:cNvPr id="6" name="Овал 5"/>
          <p:cNvSpPr/>
          <p:nvPr/>
        </p:nvSpPr>
        <p:spPr>
          <a:xfrm>
            <a:off x="1857375" y="5286375"/>
            <a:ext cx="1643063" cy="1571625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Игра импровизация по текстам коротких сказок и стихов</a:t>
            </a:r>
          </a:p>
        </p:txBody>
      </p:sp>
      <p:sp>
        <p:nvSpPr>
          <p:cNvPr id="7" name="Овал 6"/>
          <p:cNvSpPr/>
          <p:nvPr/>
        </p:nvSpPr>
        <p:spPr>
          <a:xfrm>
            <a:off x="4357688" y="5286375"/>
            <a:ext cx="1643062" cy="1571625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Бессловесная игра импровизация</a:t>
            </a:r>
          </a:p>
        </p:txBody>
      </p:sp>
      <p:sp>
        <p:nvSpPr>
          <p:cNvPr id="8" name="Овал 7"/>
          <p:cNvSpPr/>
          <p:nvPr/>
        </p:nvSpPr>
        <p:spPr>
          <a:xfrm>
            <a:off x="6500813" y="5286375"/>
            <a:ext cx="1714500" cy="150018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Игра импровизация под музыку</a:t>
            </a:r>
          </a:p>
        </p:txBody>
      </p:sp>
      <p:sp>
        <p:nvSpPr>
          <p:cNvPr id="9" name="Овал 8"/>
          <p:cNvSpPr/>
          <p:nvPr/>
        </p:nvSpPr>
        <p:spPr>
          <a:xfrm>
            <a:off x="7500938" y="3571875"/>
            <a:ext cx="1571625" cy="1571625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anchor="ctr">
            <a:normAutofit fontScale="92500" lnSpcReduction="20000"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Игра-имитация образов хорошо знакомых сказочных персонажей</a:t>
            </a:r>
          </a:p>
        </p:txBody>
      </p:sp>
      <p:sp>
        <p:nvSpPr>
          <p:cNvPr id="11" name="Овал 10"/>
          <p:cNvSpPr/>
          <p:nvPr/>
        </p:nvSpPr>
        <p:spPr>
          <a:xfrm>
            <a:off x="7215188" y="1428750"/>
            <a:ext cx="1785937" cy="17145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>
                <a:solidFill>
                  <a:schemeClr val="tx1"/>
                </a:solidFill>
              </a:rPr>
              <a:t>Игра-имитация цепочки последовательных действий в сочетании с передачей основных эмоций героя</a:t>
            </a:r>
          </a:p>
        </p:txBody>
      </p:sp>
      <p:sp>
        <p:nvSpPr>
          <p:cNvPr id="10" name="Овал 9"/>
          <p:cNvSpPr/>
          <p:nvPr/>
        </p:nvSpPr>
        <p:spPr>
          <a:xfrm>
            <a:off x="5357813" y="142875"/>
            <a:ext cx="1643062" cy="1571625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tx1"/>
                </a:solidFill>
              </a:rPr>
              <a:t>Игра-имитация </a:t>
            </a:r>
            <a:r>
              <a:rPr lang="ru-RU" sz="1400" dirty="0">
                <a:solidFill>
                  <a:schemeClr val="tx1"/>
                </a:solidFill>
              </a:rPr>
              <a:t>отдельных действий человека, животных и птиц</a:t>
            </a:r>
          </a:p>
        </p:txBody>
      </p:sp>
      <p:sp>
        <p:nvSpPr>
          <p:cNvPr id="13" name="Овал 12"/>
          <p:cNvSpPr/>
          <p:nvPr/>
        </p:nvSpPr>
        <p:spPr>
          <a:xfrm>
            <a:off x="2143125" y="142875"/>
            <a:ext cx="1714500" cy="1571625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Игра драматизация с несколькими персонажами по народным сказкам</a:t>
            </a:r>
          </a:p>
        </p:txBody>
      </p:sp>
      <p:pic>
        <p:nvPicPr>
          <p:cNvPr id="8203" name="Picture 2" descr="C:\Users\Юля\Desktop\116098387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13" y="1785938"/>
            <a:ext cx="3214687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вал 1"/>
          <p:cNvSpPr/>
          <p:nvPr/>
        </p:nvSpPr>
        <p:spPr>
          <a:xfrm>
            <a:off x="3929058" y="2714620"/>
            <a:ext cx="1571636" cy="142876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Ступени работы</a:t>
            </a:r>
          </a:p>
        </p:txBody>
      </p:sp>
      <p:sp>
        <p:nvSpPr>
          <p:cNvPr id="16" name="Стрелка вправо 15"/>
          <p:cNvSpPr/>
          <p:nvPr/>
        </p:nvSpPr>
        <p:spPr>
          <a:xfrm rot="18762469">
            <a:off x="5358607" y="1785143"/>
            <a:ext cx="571500" cy="21431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rot="21130674">
            <a:off x="6091238" y="2644775"/>
            <a:ext cx="571500" cy="21431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945838">
            <a:off x="6224588" y="3675063"/>
            <a:ext cx="571500" cy="214312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2576500">
            <a:off x="5783263" y="4452938"/>
            <a:ext cx="571500" cy="214312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4316416">
            <a:off x="4715669" y="5022057"/>
            <a:ext cx="501650" cy="214312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7498111">
            <a:off x="3180557" y="4688681"/>
            <a:ext cx="571500" cy="21431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9436282">
            <a:off x="2662238" y="3816350"/>
            <a:ext cx="571500" cy="21431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11176851">
            <a:off x="2652713" y="2816225"/>
            <a:ext cx="571500" cy="21431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14043789">
            <a:off x="3469482" y="1686718"/>
            <a:ext cx="571500" cy="21431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0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305800" cy="765868"/>
          </a:xfrm>
          <a:extLst/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 smtClean="0"/>
              <a:t>С чего же начать?..</a:t>
            </a:r>
            <a:endParaRPr lang="ru-RU" sz="4800" b="1" dirty="0"/>
          </a:p>
        </p:txBody>
      </p:sp>
      <p:pic>
        <p:nvPicPr>
          <p:cNvPr id="2052" name="Picture 4" descr="C:\Users\User\Desktop\театр\20180322_0947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6816" y="1196752"/>
            <a:ext cx="2199640" cy="3160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театр\20180322_0949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62016"/>
            <a:ext cx="4752528" cy="3381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User\Desktop\театр\20180322_092607(0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769691"/>
            <a:ext cx="5184576" cy="291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театр\20180322_09312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769691"/>
            <a:ext cx="2172876" cy="2891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214313" y="142875"/>
            <a:ext cx="2857500" cy="1357313"/>
          </a:xfrm>
        </p:spPr>
        <p:txBody>
          <a:bodyPr/>
          <a:lstStyle/>
          <a:p>
            <a:pPr eaLnBrk="1" hangingPunct="1"/>
            <a:r>
              <a:rPr lang="ru-RU" altLang="ru-RU" sz="2400" smtClean="0"/>
              <a:t>Музыкальные сказки с элементами драматизации</a:t>
            </a:r>
          </a:p>
        </p:txBody>
      </p:sp>
      <p:sp>
        <p:nvSpPr>
          <p:cNvPr id="11267" name="Текст 2"/>
          <p:cNvSpPr>
            <a:spLocks noGrp="1"/>
          </p:cNvSpPr>
          <p:nvPr>
            <p:ph type="body" sz="half" idx="2"/>
          </p:nvPr>
        </p:nvSpPr>
        <p:spPr>
          <a:xfrm>
            <a:off x="142875" y="1500188"/>
            <a:ext cx="3000375" cy="5000625"/>
          </a:xfrm>
        </p:spPr>
        <p:txBody>
          <a:bodyPr/>
          <a:lstStyle/>
          <a:p>
            <a:pPr eaLnBrk="1" hangingPunct="1"/>
            <a:endParaRPr lang="ru-RU" altLang="ru-RU" smtClean="0"/>
          </a:p>
          <a:p>
            <a:pPr eaLnBrk="1" hangingPunct="1"/>
            <a:r>
              <a:rPr lang="ru-RU" altLang="ru-RU" sz="1600" smtClean="0"/>
              <a:t>          </a:t>
            </a:r>
            <a:r>
              <a:rPr lang="ru-RU" altLang="ru-RU" sz="1600" b="1" i="1" smtClean="0">
                <a:solidFill>
                  <a:srgbClr val="C00000"/>
                </a:solidFill>
              </a:rPr>
              <a:t>использование хорошо знакомых детям коротких произведений: песенки, пестушки, потешки, попевки, сказки</a:t>
            </a:r>
          </a:p>
          <a:p>
            <a:pPr eaLnBrk="1" hangingPunct="1"/>
            <a:endParaRPr lang="ru-RU" altLang="ru-RU" sz="1600" b="1" smtClean="0">
              <a:solidFill>
                <a:srgbClr val="C00000"/>
              </a:solidFill>
            </a:endParaRPr>
          </a:p>
          <a:p>
            <a:pPr eaLnBrk="1" hangingPunct="1"/>
            <a:r>
              <a:rPr lang="ru-RU" altLang="ru-RU" sz="1600" b="1" smtClean="0">
                <a:solidFill>
                  <a:srgbClr val="C00000"/>
                </a:solidFill>
              </a:rPr>
              <a:t>             работа над единой   сюжетной линией</a:t>
            </a:r>
          </a:p>
          <a:p>
            <a:pPr eaLnBrk="1" hangingPunct="1"/>
            <a:endParaRPr lang="ru-RU" altLang="ru-RU" sz="1600" b="1" smtClean="0">
              <a:solidFill>
                <a:srgbClr val="C00000"/>
              </a:solidFill>
            </a:endParaRPr>
          </a:p>
          <a:p>
            <a:pPr eaLnBrk="1" hangingPunct="1"/>
            <a:endParaRPr lang="ru-RU" altLang="ru-RU" sz="1600" b="1" smtClean="0">
              <a:solidFill>
                <a:srgbClr val="C00000"/>
              </a:solidFill>
            </a:endParaRPr>
          </a:p>
          <a:p>
            <a:pPr eaLnBrk="1" hangingPunct="1"/>
            <a:r>
              <a:rPr lang="ru-RU" altLang="ru-RU" sz="1600" b="1" smtClean="0">
                <a:solidFill>
                  <a:srgbClr val="C00000"/>
                </a:solidFill>
              </a:rPr>
              <a:t>           подбор музыки</a:t>
            </a:r>
          </a:p>
          <a:p>
            <a:pPr eaLnBrk="1" hangingPunct="1"/>
            <a:endParaRPr lang="ru-RU" altLang="ru-RU" sz="1600" b="1" smtClean="0">
              <a:solidFill>
                <a:srgbClr val="C00000"/>
              </a:solidFill>
            </a:endParaRPr>
          </a:p>
          <a:p>
            <a:pPr eaLnBrk="1" hangingPunct="1"/>
            <a:endParaRPr lang="ru-RU" altLang="ru-RU" sz="1600" b="1" smtClean="0">
              <a:solidFill>
                <a:srgbClr val="C00000"/>
              </a:solidFill>
            </a:endParaRPr>
          </a:p>
          <a:p>
            <a:pPr eaLnBrk="1" hangingPunct="1"/>
            <a:r>
              <a:rPr lang="ru-RU" altLang="ru-RU" sz="1600" b="1" smtClean="0">
                <a:solidFill>
                  <a:srgbClr val="C00000"/>
                </a:solidFill>
              </a:rPr>
              <a:t>            работа над        произведением</a:t>
            </a:r>
          </a:p>
          <a:p>
            <a:pPr eaLnBrk="1" hangingPunct="1"/>
            <a:endParaRPr lang="ru-RU" altLang="ru-RU" smtClean="0"/>
          </a:p>
        </p:txBody>
      </p:sp>
      <p:sp>
        <p:nvSpPr>
          <p:cNvPr id="11268" name="Рисунок 3"/>
          <p:cNvSpPr>
            <a:spLocks noGrp="1" noTextEdit="1"/>
          </p:cNvSpPr>
          <p:nvPr>
            <p:ph type="pic" idx="1"/>
          </p:nvPr>
        </p:nvSpPr>
        <p:spPr>
          <a:xfrm rot="420000">
            <a:off x="3486150" y="1200150"/>
            <a:ext cx="4618038" cy="3930650"/>
          </a:xfrm>
          <a:ln>
            <a:headEnd/>
            <a:tailEnd/>
          </a:ln>
        </p:spPr>
      </p:sp>
      <p:sp>
        <p:nvSpPr>
          <p:cNvPr id="8" name="Нашивка 7"/>
          <p:cNvSpPr/>
          <p:nvPr/>
        </p:nvSpPr>
        <p:spPr>
          <a:xfrm>
            <a:off x="214282" y="1785926"/>
            <a:ext cx="214314" cy="214314"/>
          </a:xfrm>
          <a:prstGeom prst="chevron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Нашивка 8"/>
          <p:cNvSpPr/>
          <p:nvPr/>
        </p:nvSpPr>
        <p:spPr>
          <a:xfrm>
            <a:off x="214282" y="3357562"/>
            <a:ext cx="214314" cy="214314"/>
          </a:xfrm>
          <a:prstGeom prst="chevron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Нашивка 9"/>
          <p:cNvSpPr/>
          <p:nvPr/>
        </p:nvSpPr>
        <p:spPr>
          <a:xfrm>
            <a:off x="214282" y="4429132"/>
            <a:ext cx="214314" cy="214314"/>
          </a:xfrm>
          <a:prstGeom prst="chevron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Нашивка 10"/>
          <p:cNvSpPr/>
          <p:nvPr/>
        </p:nvSpPr>
        <p:spPr>
          <a:xfrm>
            <a:off x="214282" y="5286388"/>
            <a:ext cx="214314" cy="214314"/>
          </a:xfrm>
          <a:prstGeom prst="chevron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40962" name="Picture 2" descr="C:\Users\Юля\Desktop\фото с Морозовой\100_27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11579">
            <a:off x="3703085" y="1287065"/>
            <a:ext cx="3673321" cy="3756821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571500" y="214313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altLang="ru-RU" smtClean="0"/>
              <a:t>Виды театров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88" y="1428750"/>
            <a:ext cx="4040187" cy="65881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Игры драматизации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3438" y="1428750"/>
            <a:ext cx="4041775" cy="65405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Режиссёрские игры (в соответствии с разнообразием театров, используемых в детском саду)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scene3d>
            <a:camera prst="perspectiveRigh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Игры имитации образов животных, людей, литературных персонажей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Ролевые диалоги на основе текста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Инсценировки произведений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Постановки спектаклей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Игры импровизации с разыгрыванием сюжета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scene3d>
            <a:camera prst="perspectiveLef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Настольный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Плоскостной и объёмный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Кукольный (бибабо, пальчиковый, марионеток и т.д.)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Катушечный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err="1" smtClean="0"/>
              <a:t>Ложковый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Баночный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Кулачковый и т.д.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театр\20180322_0926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2537" y="692696"/>
            <a:ext cx="4025175" cy="3384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8" name="TextBox 6"/>
          <p:cNvSpPr txBox="1">
            <a:spLocks noChangeArrowheads="1"/>
          </p:cNvSpPr>
          <p:nvPr/>
        </p:nvSpPr>
        <p:spPr bwMode="auto">
          <a:xfrm>
            <a:off x="1500188" y="3571875"/>
            <a:ext cx="1857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onstantia" panose="02030602050306030303" pitchFamily="18" charset="0"/>
            </a:endParaRPr>
          </a:p>
        </p:txBody>
      </p:sp>
      <p:sp>
        <p:nvSpPr>
          <p:cNvPr id="13319" name="TextBox 7"/>
          <p:cNvSpPr txBox="1">
            <a:spLocks noChangeArrowheads="1"/>
          </p:cNvSpPr>
          <p:nvPr/>
        </p:nvSpPr>
        <p:spPr bwMode="auto">
          <a:xfrm>
            <a:off x="1454971" y="2730425"/>
            <a:ext cx="18573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 dirty="0">
                <a:latin typeface="Constantia" panose="02030602050306030303" pitchFamily="18" charset="0"/>
              </a:rPr>
              <a:t>бибабо</a:t>
            </a:r>
          </a:p>
        </p:txBody>
      </p:sp>
      <p:sp>
        <p:nvSpPr>
          <p:cNvPr id="13320" name="TextBox 8"/>
          <p:cNvSpPr txBox="1">
            <a:spLocks noChangeArrowheads="1"/>
          </p:cNvSpPr>
          <p:nvPr/>
        </p:nvSpPr>
        <p:spPr bwMode="auto">
          <a:xfrm>
            <a:off x="5865235" y="4118875"/>
            <a:ext cx="18573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 dirty="0">
                <a:latin typeface="Constantia" panose="02030602050306030303" pitchFamily="18" charset="0"/>
              </a:rPr>
              <a:t>шапочки-маски</a:t>
            </a:r>
          </a:p>
        </p:txBody>
      </p:sp>
      <p:sp>
        <p:nvSpPr>
          <p:cNvPr id="13321" name="TextBox 9"/>
          <p:cNvSpPr txBox="1">
            <a:spLocks noChangeArrowheads="1"/>
          </p:cNvSpPr>
          <p:nvPr/>
        </p:nvSpPr>
        <p:spPr bwMode="auto">
          <a:xfrm>
            <a:off x="857593" y="5805264"/>
            <a:ext cx="18573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 dirty="0" err="1" smtClean="0">
                <a:latin typeface="Constantia" panose="02030602050306030303" pitchFamily="18" charset="0"/>
              </a:rPr>
              <a:t>стаканчиковый</a:t>
            </a:r>
            <a:endParaRPr lang="ru-RU" altLang="ru-RU" sz="1600" b="1" dirty="0">
              <a:latin typeface="Constantia" panose="02030602050306030303" pitchFamily="18" charset="0"/>
            </a:endParaRPr>
          </a:p>
        </p:txBody>
      </p:sp>
      <p:sp>
        <p:nvSpPr>
          <p:cNvPr id="13322" name="TextBox 10"/>
          <p:cNvSpPr txBox="1">
            <a:spLocks noChangeArrowheads="1"/>
          </p:cNvSpPr>
          <p:nvPr/>
        </p:nvSpPr>
        <p:spPr bwMode="auto">
          <a:xfrm>
            <a:off x="4532052" y="6303602"/>
            <a:ext cx="18573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1600" b="1" dirty="0" smtClean="0">
                <a:latin typeface="Constantia" panose="02030602050306030303" pitchFamily="18" charset="0"/>
              </a:rPr>
              <a:t>бибабо</a:t>
            </a:r>
            <a:endParaRPr lang="ru-RU" altLang="ru-RU" sz="1600" b="1" dirty="0">
              <a:latin typeface="Constantia" panose="02030602050306030303" pitchFamily="18" charset="0"/>
            </a:endParaRPr>
          </a:p>
        </p:txBody>
      </p:sp>
      <p:pic>
        <p:nvPicPr>
          <p:cNvPr id="3076" name="Picture 4" descr="C:\Users\User\Desktop\театр\20180322_0948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998281"/>
            <a:ext cx="2493458" cy="4432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User\Desktop\прс\20180322_07323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0266" y="4518075"/>
            <a:ext cx="4360949" cy="1849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10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1783</TotalTime>
  <Words>407</Words>
  <Application>Microsoft Office PowerPoint</Application>
  <PresentationFormat>Экран (4:3)</PresentationFormat>
  <Paragraphs>88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  «Театрализованная деятельность – как средство развития речи детей раннего возраста» </vt:lpstr>
      <vt:lpstr>Презентация PowerPoint</vt:lpstr>
      <vt:lpstr>Основные направления развития  театрализованной игры </vt:lpstr>
      <vt:lpstr>При организации театрализованной деятельности решаются следующие задачи</vt:lpstr>
      <vt:lpstr>Презентация PowerPoint</vt:lpstr>
      <vt:lpstr>С чего же начать?..</vt:lpstr>
      <vt:lpstr>Музыкальные сказки с элементами драматизации</vt:lpstr>
      <vt:lpstr>Виды театров</vt:lpstr>
      <vt:lpstr>Презентация PowerPoint</vt:lpstr>
      <vt:lpstr>Презентация PowerPoint</vt:lpstr>
      <vt:lpstr>Взаимосвязь с другими видами деятельности</vt:lpstr>
      <vt:lpstr>Взаимосвязь детей и взрослых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User</cp:lastModifiedBy>
  <cp:revision>168</cp:revision>
  <dcterms:created xsi:type="dcterms:W3CDTF">2002-12-31T22:02:21Z</dcterms:created>
  <dcterms:modified xsi:type="dcterms:W3CDTF">2018-03-22T09:43:21Z</dcterms:modified>
</cp:coreProperties>
</file>