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64004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1371600" y="4030560"/>
            <a:ext cx="64004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51560" y="243828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51560" y="403056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1371600" y="403056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20606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535560" y="2438280"/>
            <a:ext cx="20606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5699880" y="2438280"/>
            <a:ext cx="20606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5699880" y="4030560"/>
            <a:ext cx="20606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535560" y="4030560"/>
            <a:ext cx="20606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1371600" y="4030560"/>
            <a:ext cx="20606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1371600" y="2438280"/>
            <a:ext cx="6400440" cy="304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6400440" cy="3047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3123360" cy="3047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51560" y="2438280"/>
            <a:ext cx="3123360" cy="3047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1371600" y="1295280"/>
            <a:ext cx="6400440" cy="3178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1371600" y="403056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51560" y="2438280"/>
            <a:ext cx="3123360" cy="3047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1371600" y="2438280"/>
            <a:ext cx="6400440" cy="304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3123360" cy="3047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51560" y="243828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51560" y="403056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51560" y="243828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1371600" y="4030560"/>
            <a:ext cx="64004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64004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1371600" y="4030560"/>
            <a:ext cx="64004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51560" y="243828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651560" y="403056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1371600" y="403056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20606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3535560" y="2438280"/>
            <a:ext cx="20606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5699880" y="2438280"/>
            <a:ext cx="20606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5699880" y="4030560"/>
            <a:ext cx="20606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3535560" y="4030560"/>
            <a:ext cx="20606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1371600" y="4030560"/>
            <a:ext cx="20606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6400440" cy="3047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3123360" cy="3047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51560" y="2438280"/>
            <a:ext cx="3123360" cy="3047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1371600" y="1295280"/>
            <a:ext cx="6400440" cy="3178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1371600" y="403056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51560" y="2438280"/>
            <a:ext cx="3123360" cy="3047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3123360" cy="3047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51560" y="243828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51560" y="403056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51560" y="2438280"/>
            <a:ext cx="312336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1371600" y="4030560"/>
            <a:ext cx="6400440" cy="1453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371600" y="1859400"/>
            <a:ext cx="6400440" cy="129492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ru-RU" sz="3600" b="0" strike="noStrike" cap="all" spc="299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/>
              </a:rPr>
              <a:t>Образец заголовка</a:t>
            </a:r>
            <a:endParaRPr lang="ru-RU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2" name="Picture 7"/>
          <p:cNvPicPr/>
          <p:nvPr/>
        </p:nvPicPr>
        <p:blipFill>
          <a:blip r:embed="rId15">
            <a:lum bright="-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0" y="2801160"/>
            <a:ext cx="9143640" cy="932400"/>
          </a:xfrm>
          <a:prstGeom prst="rect">
            <a:avLst/>
          </a:prstGeom>
          <a:ln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dt"/>
          </p:nvPr>
        </p:nvSpPr>
        <p:spPr>
          <a:xfrm>
            <a:off x="30492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97AA59BA-53EC-4C38-A5C2-64765FD69C2D}" type="datetime">
              <a:rPr lang="ru-RU" sz="1100" b="0" strike="noStrike" spc="-1">
                <a:solidFill>
                  <a:srgbClr val="C6BC9C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23.03.2018</a:t>
            </a:fld>
            <a:endParaRPr lang="ru-RU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/>
          </p:nvPr>
        </p:nvSpPr>
        <p:spPr>
          <a:xfrm>
            <a:off x="2971800" y="6356520"/>
            <a:ext cx="320004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/>
          </p:nvPr>
        </p:nvSpPr>
        <p:spPr>
          <a:xfrm>
            <a:off x="6675120" y="636408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F83DB22-803E-4DF8-ADD3-199D24E7B346}" type="slidenum">
              <a:rPr lang="ru-RU" sz="1200" b="1" strike="noStrike" spc="-1">
                <a:solidFill>
                  <a:srgbClr val="C6BC9C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7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1371600" y="1295280"/>
            <a:ext cx="6400440" cy="68544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ru-RU" sz="3600" b="0" strike="noStrike" cap="all" spc="299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/>
              </a:rPr>
              <a:t>Образец заголовка</a:t>
            </a:r>
            <a:endParaRPr lang="ru-RU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1371600" y="2438280"/>
            <a:ext cx="6400440" cy="3047760"/>
          </a:xfrm>
          <a:prstGeom prst="rect">
            <a:avLst/>
          </a:prstGeom>
        </p:spPr>
        <p:txBody>
          <a:bodyPr/>
          <a:lstStyle/>
          <a:p>
            <a:pPr indent="-27396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Wingdings" charset="2"/>
              <a:buChar char="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Образец текста</a:t>
            </a:r>
          </a:p>
          <a:p>
            <a:pPr marL="743040" lvl="1" indent="-22824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Второй уровень</a:t>
            </a:r>
          </a:p>
          <a:p>
            <a:pPr marL="1143000" lvl="2" indent="-2282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Третий уровень</a:t>
            </a:r>
          </a:p>
          <a:p>
            <a:pPr marL="1600200" lvl="3" indent="-2282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Четвертый уровень</a:t>
            </a:r>
          </a:p>
          <a:p>
            <a:pPr marL="2057400" lvl="4" indent="-2282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Пятый уровень</a:t>
            </a:r>
          </a:p>
        </p:txBody>
      </p:sp>
      <p:sp>
        <p:nvSpPr>
          <p:cNvPr id="46" name="PlaceHolder 3"/>
          <p:cNvSpPr>
            <a:spLocks noGrp="1"/>
          </p:cNvSpPr>
          <p:nvPr>
            <p:ph type="dt"/>
          </p:nvPr>
        </p:nvSpPr>
        <p:spPr>
          <a:xfrm>
            <a:off x="30492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0CDC3E1D-822B-40C9-93FE-E5C6EDEDC354}" type="datetime">
              <a:rPr lang="ru-RU" sz="1100" b="0" strike="noStrike" spc="-1">
                <a:solidFill>
                  <a:srgbClr val="C6BC9C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23.03.2018</a:t>
            </a:fld>
            <a:endParaRPr lang="ru-RU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ftr"/>
          </p:nvPr>
        </p:nvSpPr>
        <p:spPr>
          <a:xfrm>
            <a:off x="2971800" y="6356520"/>
            <a:ext cx="320004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sldNum"/>
          </p:nvPr>
        </p:nvSpPr>
        <p:spPr>
          <a:xfrm>
            <a:off x="6675120" y="636408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A354B112-E1D9-45A0-A8D9-F698EFA93C6D}" type="slidenum">
              <a:rPr lang="ru-RU" sz="1200" b="1" strike="noStrike" spc="-1">
                <a:solidFill>
                  <a:srgbClr val="C6BC9C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49" name="Picture 8"/>
          <p:cNvPicPr/>
          <p:nvPr/>
        </p:nvPicPr>
        <p:blipFill>
          <a:blip r:embed="rId15">
            <a:lum bright="-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0" y="1618560"/>
            <a:ext cx="9143640" cy="93240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1371600" y="1859400"/>
            <a:ext cx="6400440" cy="129492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5400" b="0" i="1" strike="noStrike" cap="all" spc="299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/>
              </a:rPr>
              <a:t>21</a:t>
            </a:r>
            <a:r>
              <a:rPr lang="ru-RU" sz="5400" b="0" strike="noStrike" cap="all" spc="299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/>
              </a:rPr>
              <a:t> </a:t>
            </a:r>
            <a:r>
              <a:rPr lang="ru-RU" sz="3600" b="0" i="1" strike="noStrike" cap="all" spc="299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/>
              </a:rPr>
              <a:t>февраля</a:t>
            </a:r>
            <a:endParaRPr lang="ru-RU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1371600" y="3429000"/>
            <a:ext cx="6400440" cy="7617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ts val="799"/>
              </a:spcBef>
            </a:pPr>
            <a:r>
              <a:rPr lang="ru-RU" sz="4000" b="0" i="1" strike="noStrike" spc="-1">
                <a:solidFill>
                  <a:srgbClr val="595959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Международный День Родного Языка</a:t>
            </a:r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1371600" y="2438280"/>
            <a:ext cx="6400440" cy="30477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1371600" y="1295280"/>
            <a:ext cx="6400440" cy="6854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cap="all" spc="299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/>
              </a:rPr>
              <a:t>День родного языка</a:t>
            </a:r>
            <a:endParaRPr lang="ru-RU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1371600" y="2438280"/>
            <a:ext cx="6400440" cy="30477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indent="-273960">
              <a:lnSpc>
                <a:spcPct val="150000"/>
              </a:lnSpc>
              <a:spcBef>
                <a:spcPts val="360"/>
              </a:spcBef>
              <a:buClr>
                <a:srgbClr val="000000"/>
              </a:buClr>
              <a:buFont typeface="Wingdings" charset="2"/>
              <a:buChar char=""/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21 Февраля отмечается Международный день родного языка. Он провозглашен Генеральной конференцией ЮНЕСКО не так давно-в ноябре 1999 года-и еще не получил широкую популярность среди населения. Поэтому в этот день мы поговорим о языках мира.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1259640" y="2277000"/>
            <a:ext cx="4464000" cy="33840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5000" lnSpcReduction="20000"/>
          </a:bodyPr>
          <a:lstStyle/>
          <a:p>
            <a:pPr indent="-273960">
              <a:lnSpc>
                <a:spcPct val="150000"/>
              </a:lnSpc>
              <a:spcBef>
                <a:spcPts val="360"/>
              </a:spcBef>
              <a:buClr>
                <a:srgbClr val="000000"/>
              </a:buClr>
              <a:buFont typeface="Wingdings" charset="2"/>
              <a:buChar char=""/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В Международный день родного языка , все языки признаются равными, поскольку каждый из них уникален.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Русский язык это один из самых сложных языков. Это язык обогащенный правилами и многими загадками. Что бы хорошо знать русский язык нужно развиваться умственно, читать книги, учить правилами , и заниматься. Когда учишь русский язык ты не только становишься грамотней, но и изучаешь некоторые из истории , литературы, что не мало важно. Русский язык самый богатый и красивый и мы должны гордиться , что мы россияне и говорим на этот языке.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91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724000" y="2709000"/>
            <a:ext cx="2568960" cy="1571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2915640" y="2349000"/>
            <a:ext cx="3024000" cy="32482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62500" lnSpcReduction="20000"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ru-RU" sz="20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Так же по своему уникален Армянский язык. </a:t>
            </a:r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ru-RU" sz="20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Он уникален в своей письменной системе. Армяне используют собственный алфавит, созданный в V веку н.э. монахом,            Месропом Маштоцом , результате исследований и медитаций. Трудно найти культуру на планете, которая чтит свою письменность больше, чем армяне. Очень часто, в армянских домах можно увидеть алфавит в рамке не только в детской для детей, но и в гостиной. </a:t>
            </a:r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93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049440" y="2423880"/>
            <a:ext cx="2158560" cy="2804760"/>
          </a:xfrm>
          <a:prstGeom prst="rect">
            <a:avLst/>
          </a:prstGeom>
          <a:ln>
            <a:noFill/>
          </a:ln>
        </p:spPr>
      </p:pic>
      <p:pic>
        <p:nvPicPr>
          <p:cNvPr id="94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899640" y="2447280"/>
            <a:ext cx="1953720" cy="125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1371600" y="2438280"/>
            <a:ext cx="6400440" cy="30477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indent="-273960">
              <a:lnSpc>
                <a:spcPct val="150000"/>
              </a:lnSpc>
              <a:spcBef>
                <a:spcPts val="360"/>
              </a:spcBef>
              <a:buClr>
                <a:srgbClr val="000000"/>
              </a:buClr>
              <a:buFont typeface="Wingdings" charset="2"/>
              <a:buChar char=""/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У каждого поколения своя манера самовыражения, и она вовсе не свидетельствует о распущенности. В языке явно наблюдаются различные изменения, динамика, бурление, кипение. В языке бывают устойчивые периоды и периоды резкого развития.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1371600" y="1295280"/>
            <a:ext cx="6400440" cy="6854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ru-RU" sz="2000" b="0" strike="noStrike" cap="all" spc="299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/>
              </a:rPr>
              <a:t>Периоды в развитии русского языка</a:t>
            </a:r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1371600" y="2438280"/>
            <a:ext cx="6400440" cy="304776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indent="-273960">
              <a:lnSpc>
                <a:spcPct val="150000"/>
              </a:lnSpc>
              <a:spcBef>
                <a:spcPts val="360"/>
              </a:spcBef>
              <a:buClr>
                <a:srgbClr val="000000"/>
              </a:buClr>
              <a:buFont typeface="Wingdings" charset="2"/>
              <a:buChar char="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Литературный язык великорусской народности , или литературный язык Московского государства (14-17 век).</a:t>
            </a:r>
          </a:p>
          <a:p>
            <a:pPr indent="-273960">
              <a:lnSpc>
                <a:spcPct val="150000"/>
              </a:lnSpc>
              <a:spcBef>
                <a:spcPts val="360"/>
              </a:spcBef>
              <a:buClr>
                <a:srgbClr val="000000"/>
              </a:buClr>
              <a:buFont typeface="Wingdings" charset="2"/>
              <a:buChar char="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Литературный язык периода формирования русской нации (17-начало 19 века).</a:t>
            </a:r>
          </a:p>
          <a:p>
            <a:pPr indent="-273960">
              <a:lnSpc>
                <a:spcPct val="150000"/>
              </a:lnSpc>
              <a:spcBef>
                <a:spcPts val="360"/>
              </a:spcBef>
              <a:buClr>
                <a:srgbClr val="000000"/>
              </a:buClr>
              <a:buFont typeface="Wingdings" charset="2"/>
              <a:buChar char="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Современный русский литературный язык (начало 19 века по настоящее время).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1371600" y="2438280"/>
            <a:ext cx="6400440" cy="304776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indent="-273960">
              <a:lnSpc>
                <a:spcPct val="150000"/>
              </a:lnSpc>
              <a:spcBef>
                <a:spcPts val="360"/>
              </a:spcBef>
              <a:buClr>
                <a:srgbClr val="000000"/>
              </a:buClr>
              <a:buFont typeface="Wingdings" charset="2"/>
              <a:buChar char=""/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Этот день , прежде всего направлен на защиту языков, которые исчезают. И задача эта важная , ведь в наши дни каждый месяц в мире исчезает два языка такие как:абхазский, адыгейский, ингушский, кабардино-черкесский, карачаево-балкарский, осетинский и чеченский.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1371600" y="2438280"/>
            <a:ext cx="6400440" cy="30477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0000" lnSpcReduction="20000"/>
          </a:bodyPr>
          <a:lstStyle/>
          <a:p>
            <a:pPr indent="-273960">
              <a:lnSpc>
                <a:spcPct val="150000"/>
              </a:lnSpc>
              <a:spcBef>
                <a:spcPts val="360"/>
              </a:spcBef>
              <a:buClr>
                <a:srgbClr val="000000"/>
              </a:buClr>
              <a:buFont typeface="Wingdings" charset="2"/>
              <a:buChar char="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Все лингвисты единогласно отмечают, что с 1980-х годов русский язык стал изменятся быстрыми темпами на самых разных уровнях. Это касается и произношения, и грамотности, и словообразования, и лексики. </a:t>
            </a:r>
          </a:p>
          <a:p>
            <a:pPr indent="-273960">
              <a:lnSpc>
                <a:spcPct val="150000"/>
              </a:lnSpc>
              <a:spcBef>
                <a:spcPts val="360"/>
              </a:spcBef>
              <a:buClr>
                <a:srgbClr val="000000"/>
              </a:buClr>
              <a:buFont typeface="Wingdings" charset="2"/>
              <a:buChar char="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В последние годы мы, к сожалению, отучаемся от красоты слова, от культуры языка. В современном русском языке происходит интенсивное сближение традиционных книжно-письменных и устных средств с обиходно-разговорной речью, просторечием, профессиональными и социальными диалектами. Устная и письменная речь стилистически снижается и огрубляется. Русский язык нуждается в защите и бережном отношении.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1371600" y="2438280"/>
            <a:ext cx="6400440" cy="30477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indent="-273960">
              <a:lnSpc>
                <a:spcPct val="150000"/>
              </a:lnSpc>
              <a:spcBef>
                <a:spcPts val="360"/>
              </a:spcBef>
              <a:buClr>
                <a:srgbClr val="000000"/>
              </a:buClr>
              <a:buFont typeface="Wingdings" charset="2"/>
              <a:buChar char="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Особенность сленга—быстрая обновляемость. Сейчас уже никто не помнит оценок «потрясно», «железно», так широко распросранённых в 60-е—70-е гг. 20-го века, зато появилось новое слово—«клёво». Такая экспансия жаргонизмов исказила русский язык. Тот язык, на котором разговаривает сейчас молодёжь, нельзя назвать ни разговорным, ни тем более литературным.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151</TotalTime>
  <Words>497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 февраля</dc:title>
  <dc:subject/>
  <dc:creator>User</dc:creator>
  <dc:description/>
  <cp:lastModifiedBy>Нестерова О.М.</cp:lastModifiedBy>
  <cp:revision>14</cp:revision>
  <cp:lastPrinted>2018-03-15T16:21:39Z</cp:lastPrinted>
  <dcterms:created xsi:type="dcterms:W3CDTF">2018-03-15T14:05:11Z</dcterms:created>
  <dcterms:modified xsi:type="dcterms:W3CDTF">2018-03-23T07:03:29Z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Home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10</vt:i4>
  </property>
</Properties>
</file>