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62" r:id="rId4"/>
    <p:sldId id="261" r:id="rId5"/>
    <p:sldId id="259" r:id="rId6"/>
    <p:sldId id="260" r:id="rId7"/>
    <p:sldId id="266" r:id="rId8"/>
    <p:sldId id="267" r:id="rId9"/>
    <p:sldId id="268" r:id="rId10"/>
    <p:sldId id="272" r:id="rId11"/>
    <p:sldId id="273" r:id="rId12"/>
    <p:sldId id="269" r:id="rId13"/>
    <p:sldId id="270" r:id="rId14"/>
    <p:sldId id="271" r:id="rId15"/>
    <p:sldId id="275" r:id="rId16"/>
    <p:sldId id="276" r:id="rId17"/>
    <p:sldId id="277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C680E434-B345-450E-9C21-B752D1D2B0B1}">
          <p14:sldIdLst>
            <p14:sldId id="256"/>
            <p14:sldId id="257"/>
            <p14:sldId id="262"/>
            <p14:sldId id="261"/>
            <p14:sldId id="259"/>
            <p14:sldId id="260"/>
          </p14:sldIdLst>
        </p14:section>
        <p14:section name="Раздел без заголовка" id="{33B4A26B-79FF-4060-B4DE-E1B0D9901374}">
          <p14:sldIdLst>
            <p14:sldId id="266"/>
            <p14:sldId id="267"/>
            <p14:sldId id="268"/>
            <p14:sldId id="272"/>
            <p14:sldId id="273"/>
            <p14:sldId id="269"/>
            <p14:sldId id="270"/>
            <p14:sldId id="271"/>
            <p14:sldId id="274"/>
            <p14:sldId id="275"/>
            <p14:sldId id="276"/>
            <p14:sldId id="277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explosion val="25"/>
          <c:cat>
            <c:strRef>
              <c:f>Лист1!$A$1:$A$5</c:f>
              <c:strCache>
                <c:ptCount val="5"/>
                <c:pt idx="0">
                  <c:v>ИКТ</c:v>
                </c:pt>
                <c:pt idx="1">
                  <c:v>Биология </c:v>
                </c:pt>
                <c:pt idx="2">
                  <c:v>Математика </c:v>
                </c:pt>
                <c:pt idx="3">
                  <c:v>Музыка </c:v>
                </c:pt>
                <c:pt idx="4">
                  <c:v>История</c:v>
                </c:pt>
              </c:strCache>
            </c:strRef>
          </c:cat>
          <c:val>
            <c:numRef>
              <c:f>Лист1!$B$1:$B$5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</c:v>
                </c:pt>
                <c:pt idx="3">
                  <c:v>3</c:v>
                </c:pt>
                <c:pt idx="4">
                  <c:v>15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61273937979975"/>
          <c:y val="3.9228999441665795E-2"/>
          <c:w val="0.23718285214348206"/>
          <c:h val="0.55675775520038495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17-50 лет</c:v>
                </c:pt>
                <c:pt idx="1">
                  <c:v>13-17 лет</c:v>
                </c:pt>
                <c:pt idx="2">
                  <c:v>10-13 лет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6</c:v>
                </c:pt>
                <c:pt idx="1">
                  <c:v>9</c:v>
                </c:pt>
                <c:pt idx="2">
                  <c:v>5</c:v>
                </c:pt>
              </c:numCache>
            </c:numRef>
          </c:val>
        </c:ser>
        <c:overlap val="100"/>
        <c:axId val="96262016"/>
        <c:axId val="96263552"/>
      </c:barChart>
      <c:catAx>
        <c:axId val="96262016"/>
        <c:scaling>
          <c:orientation val="minMax"/>
        </c:scaling>
        <c:axPos val="b"/>
        <c:tickLblPos val="nextTo"/>
        <c:crossAx val="96263552"/>
        <c:crosses val="autoZero"/>
        <c:auto val="1"/>
        <c:lblAlgn val="ctr"/>
        <c:lblOffset val="100"/>
      </c:catAx>
      <c:valAx>
        <c:axId val="96263552"/>
        <c:scaling>
          <c:orientation val="minMax"/>
        </c:scaling>
        <c:axPos val="l"/>
        <c:majorGridlines/>
        <c:numFmt formatCode="General" sourceLinked="1"/>
        <c:tickLblPos val="nextTo"/>
        <c:crossAx val="962620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2800" baseline="0"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17-50 лет</c:v>
                </c:pt>
                <c:pt idx="1">
                  <c:v>13-17 лет</c:v>
                </c:pt>
                <c:pt idx="2">
                  <c:v>10-13 лет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6</c:v>
                </c:pt>
                <c:pt idx="1">
                  <c:v>9</c:v>
                </c:pt>
                <c:pt idx="2">
                  <c:v>5</c:v>
                </c:pt>
              </c:numCache>
            </c:numRef>
          </c:val>
        </c:ser>
        <c:overlap val="100"/>
        <c:axId val="96910336"/>
        <c:axId val="96805632"/>
      </c:barChart>
      <c:catAx>
        <c:axId val="96910336"/>
        <c:scaling>
          <c:orientation val="minMax"/>
        </c:scaling>
        <c:axPos val="b"/>
        <c:tickLblPos val="nextTo"/>
        <c:crossAx val="96805632"/>
        <c:crosses val="autoZero"/>
        <c:auto val="1"/>
        <c:lblAlgn val="ctr"/>
        <c:lblOffset val="100"/>
      </c:catAx>
      <c:valAx>
        <c:axId val="96805632"/>
        <c:scaling>
          <c:orientation val="minMax"/>
        </c:scaling>
        <c:axPos val="l"/>
        <c:majorGridlines/>
        <c:numFmt formatCode="General" sourceLinked="1"/>
        <c:tickLblPos val="nextTo"/>
        <c:crossAx val="969103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2800" baseline="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Знаю</c:v>
                </c:pt>
                <c:pt idx="1">
                  <c:v>Не знаю</c:v>
                </c:pt>
                <c:pt idx="2">
                  <c:v>Не могу объяснить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0.35000000000000009</c:v>
                </c:pt>
                <c:pt idx="1">
                  <c:v>0.15000000000000005</c:v>
                </c:pt>
                <c:pt idx="2">
                  <c:v>0.5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67561339554777888"/>
          <c:y val="0.42595802294773855"/>
          <c:w val="0.31512734519296215"/>
          <c:h val="0.34498213347067297"/>
        </c:manualLayout>
      </c:layout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pieChart>
        <c:varyColors val="1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Знаю</c:v>
                </c:pt>
                <c:pt idx="1">
                  <c:v>Не знаю</c:v>
                </c:pt>
                <c:pt idx="2">
                  <c:v>Не могу объяснить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0.6000000000000002</c:v>
                </c:pt>
                <c:pt idx="1">
                  <c:v>0.3000000000000001</c:v>
                </c:pt>
                <c:pt idx="2">
                  <c:v>0.1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9258870418975371"/>
          <c:y val="0.18860131357484569"/>
          <c:w val="0.18395450568678914"/>
          <c:h val="0.3989268401463304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Знаю</c:v>
                </c:pt>
                <c:pt idx="1">
                  <c:v>Не знаю</c:v>
                </c:pt>
                <c:pt idx="2">
                  <c:v>Не могу объяснить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0.89</c:v>
                </c:pt>
                <c:pt idx="1">
                  <c:v>0.1</c:v>
                </c:pt>
                <c:pt idx="2">
                  <c:v>1.0000000000000004E-2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9270511324973294"/>
          <c:y val="0.39609771637614766"/>
          <c:w val="0.29803562749100809"/>
          <c:h val="0.2995105685963227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4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108D74-5B8C-4906-883D-8F3B0708B0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4410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F821FC4-A4F2-47DF-9429-246012758BDB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C9B0192-7F9A-48E1-82DB-3D1E8F3B91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D%D0%B8%D0%B3%D0%B0" TargetMode="External"/><Relationship Id="rId13" Type="http://schemas.openxmlformats.org/officeDocument/2006/relationships/hyperlink" Target="http://ru.wikipedia.org/wiki/%D0%9A%D0%BE%D0%BC%D0%BF%D0%B0%D0%BA%D1%82-%D0%B4%D0%B8%D1%81%D0%BA" TargetMode="External"/><Relationship Id="rId3" Type="http://schemas.openxmlformats.org/officeDocument/2006/relationships/hyperlink" Target="http://ru.wikipedia.org/wiki/%D0%9A%D0%B8%D0%BD%D0%B5%D0%BC%D0%B0%D1%82%D0%BE%D0%B3%D1%80%D0%B0%D1%84" TargetMode="External"/><Relationship Id="rId7" Type="http://schemas.openxmlformats.org/officeDocument/2006/relationships/hyperlink" Target="http://ru.wikipedia.org/wiki/%D0%9A%D0%BE%D0%BC%D0%BF%D1%8C%D1%8E%D1%82%D0%B5%D1%80%D0%BD%D0%B0%D1%8F_%D0%B8%D0%B3%D1%80%D0%B0" TargetMode="External"/><Relationship Id="rId12" Type="http://schemas.openxmlformats.org/officeDocument/2006/relationships/hyperlink" Target="http://ru.wikipedia.org/wiki/1950-%D0%B5_%D0%B3%D0%BE%D0%B4%D1%8B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6" Type="http://schemas.openxmlformats.org/officeDocument/2006/relationships/hyperlink" Target="http://ru.wikipedia.org/wiki/%D0%A5%D0%B8%D1%82-%D0%BF%D0%B0%D1%80%D0%B0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0%B5%D0%BB%D0%B5%D0%BF%D0%B5%D1%80%D0%B5%D0%B4%D0%B0%D1%87%D0%B0" TargetMode="External"/><Relationship Id="rId11" Type="http://schemas.openxmlformats.org/officeDocument/2006/relationships/hyperlink" Target="http://ru.wikipedia.org/wiki/%D0%9F%D0%BE%D0%BB%D0%B8%D0%B2%D0%B8%D0%BD%D0%B8%D0%BB%D1%85%D0%BB%D0%BE%D1%80%D0%B8%D0%B4" TargetMode="External"/><Relationship Id="rId5" Type="http://schemas.openxmlformats.org/officeDocument/2006/relationships/hyperlink" Target="http://ru.wikipedia.org/wiki/%D0%90%D0%BD%D0%B8%D0%BC%D0%B5" TargetMode="External"/><Relationship Id="rId15" Type="http://schemas.openxmlformats.org/officeDocument/2006/relationships/hyperlink" Target="http://ru.wikipedia.org/wiki/%D0%A5%D0%B8%D1%82_(%D0%BF%D0%BE%D0%BF%D1%83%D0%BB%D1%8F%D1%80%D0%BD%D0%BE%D0%B5_%D0%BF%D1%80%D0%BE%D0%B8%D0%B7%D0%B2%D0%B5%D0%B4%D0%B5%D0%BD%D0%B8%D0%B5)" TargetMode="External"/><Relationship Id="rId10" Type="http://schemas.openxmlformats.org/officeDocument/2006/relationships/hyperlink" Target="http://ru.wikipedia.org/wiki/%D0%A8%D0%B5%D0%BB%D0%BB%D0%B0%D0%BA" TargetMode="External"/><Relationship Id="rId4" Type="http://schemas.openxmlformats.org/officeDocument/2006/relationships/hyperlink" Target="http://ru.wikipedia.org/wiki/%D0%9C%D1%8E%D0%B7%D0%B8%D0%BA%D0%BB" TargetMode="External"/><Relationship Id="rId9" Type="http://schemas.openxmlformats.org/officeDocument/2006/relationships/hyperlink" Target="http://ru.wikipedia.org/wiki/%D0%93%D1%80%D0%B0%D0%BC%D0%BF%D0%BB%D0%B0%D1%81%D1%82%D0%B8%D0%BD%D0%BA%D0%B0" TargetMode="External"/><Relationship Id="rId14" Type="http://schemas.openxmlformats.org/officeDocument/2006/relationships/hyperlink" Target="http://ru.wikipedia.org/wiki/DVD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0%D1%85%D0%B0%D1%80" TargetMode="External"/><Relationship Id="rId13" Type="http://schemas.openxmlformats.org/officeDocument/2006/relationships/hyperlink" Target="http://ru.wikipedia.org/wiki/%D0%9A%D0%BE%D1%81%D0%BC%D0%B5%D1%82%D0%BE%D0%BB%D0%BE%D0%B3%D0%B8%D1%8F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7" Type="http://schemas.openxmlformats.org/officeDocument/2006/relationships/hyperlink" Target="http://ru.wikipedia.org/wiki/%D0%A1%D0%BE%D0%BB%D1%8C" TargetMode="External"/><Relationship Id="rId12" Type="http://schemas.openxmlformats.org/officeDocument/2006/relationships/hyperlink" Target="http://ru.wikipedia.org/wiki/%D0%9C%D1%8B%D0%BB%D0%BE" TargetMode="External"/><Relationship Id="rId2" Type="http://schemas.openxmlformats.org/officeDocument/2006/relationships/hyperlink" Target="http://ru.wikipedia.org/wiki/%D0%93%D0%B8%D0%BC%D0%BD%D0%B0%D1%81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5%D0%BC%D0%B5%D0%BD%D0%B0" TargetMode="External"/><Relationship Id="rId11" Type="http://schemas.openxmlformats.org/officeDocument/2006/relationships/hyperlink" Target="http://ru.wikipedia.org/wiki/%D0%9A%D0%BB%D0%B5%D1%82%D0%BA%D0%B0" TargetMode="External"/><Relationship Id="rId5" Type="http://schemas.openxmlformats.org/officeDocument/2006/relationships/hyperlink" Target="http://ru.wikipedia.org/wiki/%D0%9A%D1%80%D0%B5%D0%BC_(%D0%BA%D0%BE%D1%81%D0%BC%D0%B5%D1%82%D0%B8%D0%BA%D0%B0)" TargetMode="External"/><Relationship Id="rId10" Type="http://schemas.openxmlformats.org/officeDocument/2006/relationships/hyperlink" Target="http://ru.wikipedia.org/wiki/%D0%9A%D0%BE%D0%B6%D0%B0" TargetMode="External"/><Relationship Id="rId4" Type="http://schemas.openxmlformats.org/officeDocument/2006/relationships/hyperlink" Target="http://ru.wikipedia.org/wiki/%D0%9F%D0%BE%D0%B4%D0%B2%D0%BE%D0%B4%D0%BD%D0%BE%D0%B5_%D0%BF%D0%BB%D0%B0%D0%B2%D0%B0%D0%BD%D0%B8%D0%B5" TargetMode="External"/><Relationship Id="rId9" Type="http://schemas.openxmlformats.org/officeDocument/2006/relationships/hyperlink" Target="http://ru.wikipedia.org/wiki/%D0%9F%D0%B5%D1%81%D0%BE%D0%BA" TargetMode="External"/><Relationship Id="rId14" Type="http://schemas.openxmlformats.org/officeDocument/2006/relationships/hyperlink" Target="http://ru.wikipedia.org/wiki/%D0%9F%D0%BB%D0%B0%D1%81%D1%82%D0%B8%D1%87%D0%B5%D1%81%D0%BA%D0%B0%D1%8F_%D0%BE%D0%BF%D0%B5%D1%80%D0%B0%D1%86%D0%B8%D1%8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0%BC%D0%BF%D1%8C%D1%8E%D1%82%D0%B5%D1%80" TargetMode="External"/><Relationship Id="rId3" Type="http://schemas.openxmlformats.org/officeDocument/2006/relationships/hyperlink" Target="http://ru.wikipedia.org/wiki/%D0%91%D0%B8%D1%82" TargetMode="External"/><Relationship Id="rId7" Type="http://schemas.openxmlformats.org/officeDocument/2006/relationships/hyperlink" Target="http://ru.wikipedia.org/wiki/%D0%A4%D0%BB%D0%B5%D1%88-%D0%BF%D0%B0%D0%BC%D1%8F%D1%82%D1%8C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0%BE%D1%81%D0%B8%D1%82%D0%B5%D0%BB%D1%8C_%D0%B8%D0%BD%D1%84%D0%BE%D1%80%D0%BC%D0%B0%D1%86%D0%B8%D0%B8" TargetMode="External"/><Relationship Id="rId5" Type="http://schemas.openxmlformats.org/officeDocument/2006/relationships/hyperlink" Target="http://ru.wikipedia.org/wiki/%D0%97%D0%B0%D0%BF%D0%BE%D0%BC%D0%B8%D0%BD%D0%B0%D1%8E%D1%89%D0%B5%D0%B5_%D1%83%D1%81%D1%82%D1%80%D0%BE%D0%B9%D1%81%D1%82%D0%B2%D0%BE" TargetMode="External"/><Relationship Id="rId10" Type="http://schemas.openxmlformats.org/officeDocument/2006/relationships/hyperlink" Target="http://ru.wikipedia.org/wiki/USB" TargetMode="External"/><Relationship Id="rId4" Type="http://schemas.openxmlformats.org/officeDocument/2006/relationships/hyperlink" Target="http://ru.wikipedia.org/wiki/%D0%9A%D0%BE%D0%BC%D0%BF%D1%8C%D1%8E%D1%82%D0%B5%D1%80%D0%BD%D1%8B%D0%B9_%D1%81%D0%BB%D0%B5%D0%BD%D0%B3" TargetMode="External"/><Relationship Id="rId9" Type="http://schemas.openxmlformats.org/officeDocument/2006/relationships/hyperlink" Target="http://ru.wikipedia.org/wiki/%D0%98%D0%BD%D1%82%D0%B5%D1%80%D1%84%D0%B5%D0%B9%D1%8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D%D1%82%D0%B5%D1%80%D0%BD%D0%B5%D1%82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Office_Excel_97-20034.xls"/><Relationship Id="rId5" Type="http://schemas.openxmlformats.org/officeDocument/2006/relationships/oleObject" Target="../embeddings/_____Microsoft_Office_Excel_97-20033.xls"/><Relationship Id="rId4" Type="http://schemas.openxmlformats.org/officeDocument/2006/relationships/oleObject" Target="../embeddings/_____Microsoft_Office_Excel_97-20032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Microsoft_Office_Excel_97-20037.xls"/><Relationship Id="rId4" Type="http://schemas.openxmlformats.org/officeDocument/2006/relationships/oleObject" Target="../embeddings/_____Microsoft_Office_Excel_97-20036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Исследовательская </a:t>
            </a:r>
            <a:r>
              <a:rPr lang="ru-RU" dirty="0" smtClean="0"/>
              <a:t>работа «Влияние англицизмов на речь учащихся»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941168"/>
            <a:ext cx="4248472" cy="1752600"/>
          </a:xfrm>
        </p:spPr>
        <p:txBody>
          <a:bodyPr/>
          <a:lstStyle/>
          <a:p>
            <a:r>
              <a:rPr lang="ru-RU" dirty="0" smtClean="0"/>
              <a:t>Подготовил : </a:t>
            </a:r>
            <a:r>
              <a:rPr lang="ru-RU" dirty="0" smtClean="0"/>
              <a:t>7 </a:t>
            </a:r>
            <a:r>
              <a:rPr lang="ru-RU" dirty="0" smtClean="0"/>
              <a:t>«В» </a:t>
            </a:r>
            <a:r>
              <a:rPr lang="ru-RU" dirty="0" err="1" smtClean="0"/>
              <a:t>кл</a:t>
            </a:r>
            <a:r>
              <a:rPr lang="ru-RU" dirty="0" smtClean="0"/>
              <a:t>.,  МКОУ «Лицей с. Верхний Мамон» </a:t>
            </a:r>
            <a:r>
              <a:rPr lang="ru-RU" dirty="0" smtClean="0"/>
              <a:t>2014 -2015 </a:t>
            </a:r>
            <a:r>
              <a:rPr lang="ru-RU" dirty="0" err="1" smtClean="0"/>
              <a:t>уч</a:t>
            </a:r>
            <a:r>
              <a:rPr lang="ru-RU" dirty="0" smtClean="0"/>
              <a:t>. </a:t>
            </a:r>
            <a:r>
              <a:rPr lang="ru-RU" dirty="0" smtClean="0"/>
              <a:t>год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4446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829576" cy="175736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/>
              <a:t>Саундтре́к</a:t>
            </a:r>
            <a:r>
              <a:rPr lang="ru-RU" dirty="0"/>
              <a:t> (</a:t>
            </a:r>
            <a:r>
              <a:rPr lang="ru-RU" dirty="0">
                <a:hlinkClick r:id="rId2" tooltip="Английский язык"/>
              </a:rPr>
              <a:t>англ.</a:t>
            </a:r>
            <a:r>
              <a:rPr lang="ru-RU" dirty="0"/>
              <a:t> </a:t>
            </a:r>
            <a:r>
              <a:rPr lang="ru-RU" i="1" dirty="0" err="1"/>
              <a:t>soundtrack</a:t>
            </a:r>
            <a:r>
              <a:rPr lang="ru-RU" dirty="0"/>
              <a:t>, в переводе на русский — </a:t>
            </a:r>
            <a:r>
              <a:rPr lang="ru-RU" i="1" dirty="0"/>
              <a:t>звуковая дорожка</a:t>
            </a:r>
            <a:r>
              <a:rPr lang="ru-RU" dirty="0"/>
              <a:t>) музыкальное сопровождение какого-либо материала, например, </a:t>
            </a:r>
            <a:r>
              <a:rPr lang="ru-RU" dirty="0">
                <a:hlinkClick r:id="rId3" tooltip="Кинематограф"/>
              </a:rPr>
              <a:t>фильма</a:t>
            </a:r>
            <a:r>
              <a:rPr lang="ru-RU" dirty="0"/>
              <a:t>, </a:t>
            </a:r>
            <a:r>
              <a:rPr lang="ru-RU" dirty="0">
                <a:hlinkClick r:id="rId4" tooltip="Мюзикл"/>
              </a:rPr>
              <a:t>мюзикла</a:t>
            </a:r>
            <a:r>
              <a:rPr lang="ru-RU" dirty="0"/>
              <a:t>, </a:t>
            </a:r>
            <a:r>
              <a:rPr lang="ru-RU" dirty="0" err="1">
                <a:hlinkClick r:id="rId5" tooltip="Аниме"/>
              </a:rPr>
              <a:t>аниме</a:t>
            </a:r>
            <a:r>
              <a:rPr lang="ru-RU" dirty="0"/>
              <a:t>, </a:t>
            </a:r>
            <a:r>
              <a:rPr lang="ru-RU" dirty="0">
                <a:hlinkClick r:id="rId6" tooltip="Телепередача"/>
              </a:rPr>
              <a:t>телепередачи</a:t>
            </a:r>
            <a:r>
              <a:rPr lang="ru-RU" dirty="0"/>
              <a:t>, </a:t>
            </a:r>
            <a:r>
              <a:rPr lang="ru-RU" dirty="0">
                <a:hlinkClick r:id="rId7" tooltip="Компьютерная игра"/>
              </a:rPr>
              <a:t>компьютерной игры</a:t>
            </a:r>
            <a:r>
              <a:rPr lang="ru-RU" dirty="0"/>
              <a:t>, </a:t>
            </a:r>
            <a:r>
              <a:rPr lang="ru-RU" dirty="0">
                <a:hlinkClick r:id="rId8" tooltip="Книга"/>
              </a:rPr>
              <a:t>книги</a:t>
            </a:r>
            <a:r>
              <a:rPr lang="ru-RU" dirty="0"/>
              <a:t>. А также музыкальный альбом, содержащий композиции из данного музыкального сопровождения.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57224" y="357166"/>
            <a:ext cx="7387184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англицизмов в сфере «Музыка»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14348" y="3786190"/>
            <a:ext cx="7829576" cy="1757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071538" y="4714884"/>
            <a:ext cx="7829576" cy="1757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314424" y="3286124"/>
            <a:ext cx="7829576" cy="1757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857760"/>
            <a:ext cx="7829576" cy="1757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71472" y="3429000"/>
            <a:ext cx="804389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Сингл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 tooltip="Английский язык"/>
              </a:rPr>
              <a:t>англ.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от </a:t>
            </a:r>
            <a:r>
              <a:rPr kumimoji="0" lang="ru-RU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record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 — изначально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9" tooltip="Грампластинка"/>
              </a:rPr>
              <a:t>грампластинка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0" tooltip="Шеллак"/>
              </a:rPr>
              <a:t>шеллачная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затем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1" tooltip="Поливинилхлорид"/>
              </a:rPr>
              <a:t>виниловая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на каждой стороне которой помещалась только одна музыкальная композиция. Термин «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сингл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появился в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2" tooltip="1950-е годы"/>
              </a:rPr>
              <a:t>1950-е годы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чтобы обозначить различие между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9" tooltip="Грампластинка"/>
              </a:rPr>
              <a:t>долгоиграющими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и одно-,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двухпесенными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пластинками. В настоящее время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синглы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также выходят на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3" tooltip="Компакт-диск"/>
              </a:rPr>
              <a:t>компакт-дисках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и 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4" tooltip="DVD"/>
              </a:rPr>
              <a:t>DVD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857224" y="5214950"/>
            <a:ext cx="7586690" cy="71674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5" tooltip="Хит (популярное произведение)"/>
              </a:rPr>
              <a:t>Хит</a:t>
            </a: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— популярное музыкальное (или иное) произведение, вышедшее на первые места </a:t>
            </a:r>
            <a:r>
              <a:rPr kumimoji="0" lang="ru-RU" sz="3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6" tooltip="Хит-парад"/>
              </a:rPr>
              <a:t>хит-парада</a:t>
            </a:r>
            <a:r>
              <a:rPr kumimoji="0" lang="ru-RU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135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57224" y="1071546"/>
            <a:ext cx="7443814" cy="78818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Шейпинг</a:t>
            </a:r>
            <a:r>
              <a:rPr lang="ru-RU" dirty="0" smtClean="0"/>
              <a:t> </a:t>
            </a:r>
            <a:r>
              <a:rPr lang="ru-RU" i="1" dirty="0" smtClean="0"/>
              <a:t>(англ. </a:t>
            </a:r>
            <a:r>
              <a:rPr lang="ru-RU" i="1" dirty="0" err="1" smtClean="0"/>
              <a:t>shaping</a:t>
            </a:r>
            <a:r>
              <a:rPr lang="ru-RU" i="1" dirty="0" smtClean="0"/>
              <a:t> — придание формы)</a:t>
            </a:r>
            <a:r>
              <a:rPr lang="ru-RU" dirty="0" smtClean="0"/>
              <a:t> — вид ритмической </a:t>
            </a:r>
            <a:r>
              <a:rPr lang="ru-RU" dirty="0" smtClean="0">
                <a:hlinkClick r:id="rId2" tooltip="Гимнастика"/>
              </a:rPr>
              <a:t>гимнастики</a:t>
            </a:r>
            <a:r>
              <a:rPr lang="ru-RU" dirty="0" smtClean="0"/>
              <a:t>, направленный на изменение форм тела.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71736" y="285728"/>
            <a:ext cx="5429256" cy="914400"/>
          </a:xfrm>
        </p:spPr>
        <p:txBody>
          <a:bodyPr/>
          <a:lstStyle/>
          <a:p>
            <a:r>
              <a:rPr lang="ru-RU" dirty="0" smtClean="0"/>
              <a:t>Спорт и Косметика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000240"/>
            <a:ext cx="614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Да́йвинг</a:t>
            </a:r>
            <a:r>
              <a:rPr lang="ru-RU" dirty="0"/>
              <a:t> (</a:t>
            </a:r>
            <a:r>
              <a:rPr lang="ru-RU" dirty="0">
                <a:hlinkClick r:id="rId3" tooltip="Английский язык"/>
              </a:rPr>
              <a:t>англ.</a:t>
            </a:r>
            <a:r>
              <a:rPr lang="ru-RU" dirty="0"/>
              <a:t> </a:t>
            </a:r>
            <a:r>
              <a:rPr lang="ru-RU" i="1" dirty="0"/>
              <a:t>«</a:t>
            </a:r>
            <a:r>
              <a:rPr lang="ru-RU" i="1" dirty="0" err="1"/>
              <a:t>diving</a:t>
            </a:r>
            <a:r>
              <a:rPr lang="ru-RU" i="1" dirty="0"/>
              <a:t>»</a:t>
            </a:r>
            <a:r>
              <a:rPr lang="ru-RU" dirty="0"/>
              <a:t> от </a:t>
            </a:r>
            <a:r>
              <a:rPr lang="ru-RU" dirty="0">
                <a:hlinkClick r:id="rId3" tooltip="Английский язык"/>
              </a:rPr>
              <a:t>англ.</a:t>
            </a:r>
            <a:r>
              <a:rPr lang="ru-RU" dirty="0"/>
              <a:t> </a:t>
            </a:r>
            <a:r>
              <a:rPr lang="ru-RU" i="1" dirty="0"/>
              <a:t>«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dive</a:t>
            </a:r>
            <a:r>
              <a:rPr lang="ru-RU" i="1" dirty="0"/>
              <a:t>»</a:t>
            </a:r>
            <a:r>
              <a:rPr lang="ru-RU" dirty="0"/>
              <a:t> — нырять) — </a:t>
            </a:r>
            <a:r>
              <a:rPr lang="ru-RU" dirty="0" err="1"/>
              <a:t>это</a:t>
            </a:r>
            <a:r>
              <a:rPr lang="ru-RU" dirty="0" err="1">
                <a:hlinkClick r:id="rId4" tooltip="Подводное плавание"/>
              </a:rPr>
              <a:t>подводное</a:t>
            </a:r>
            <a:r>
              <a:rPr lang="ru-RU" dirty="0">
                <a:hlinkClick r:id="rId4" tooltip="Подводное плавание"/>
              </a:rPr>
              <a:t> плавание</a:t>
            </a:r>
            <a:r>
              <a:rPr lang="ru-RU" dirty="0"/>
              <a:t> со специальным снаряжением.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857496"/>
            <a:ext cx="7358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Скраб</a:t>
            </a:r>
            <a:r>
              <a:rPr lang="ru-RU" dirty="0"/>
              <a:t> — косметический </a:t>
            </a:r>
            <a:r>
              <a:rPr lang="ru-RU" dirty="0">
                <a:hlinkClick r:id="rId5" tooltip="Крем (косметика)"/>
              </a:rPr>
              <a:t>крем</a:t>
            </a:r>
            <a:r>
              <a:rPr lang="ru-RU" dirty="0"/>
              <a:t>, содержащий твердые частицы (измельченные </a:t>
            </a:r>
            <a:r>
              <a:rPr lang="ru-RU" dirty="0">
                <a:hlinkClick r:id="rId6" tooltip="Семена"/>
              </a:rPr>
              <a:t>семена</a:t>
            </a:r>
            <a:r>
              <a:rPr lang="ru-RU" dirty="0"/>
              <a:t> растений, </a:t>
            </a:r>
            <a:r>
              <a:rPr lang="ru-RU" dirty="0">
                <a:hlinkClick r:id="rId7" tooltip="Соль"/>
              </a:rPr>
              <a:t>соль</a:t>
            </a:r>
            <a:r>
              <a:rPr lang="ru-RU" dirty="0"/>
              <a:t>, </a:t>
            </a:r>
            <a:r>
              <a:rPr lang="ru-RU" dirty="0">
                <a:hlinkClick r:id="rId8" tooltip="Сахар"/>
              </a:rPr>
              <a:t>сахар</a:t>
            </a:r>
            <a:r>
              <a:rPr lang="ru-RU" dirty="0"/>
              <a:t>, очищенный </a:t>
            </a:r>
            <a:r>
              <a:rPr lang="ru-RU" dirty="0">
                <a:hlinkClick r:id="rId9" tooltip="Песок"/>
              </a:rPr>
              <a:t>песок</a:t>
            </a:r>
            <a:r>
              <a:rPr lang="ru-RU" dirty="0"/>
              <a:t> и т. п.), используется для очищения </a:t>
            </a:r>
            <a:r>
              <a:rPr lang="ru-RU" dirty="0">
                <a:hlinkClick r:id="rId10" tooltip="Кожа"/>
              </a:rPr>
              <a:t>кожи</a:t>
            </a:r>
            <a:r>
              <a:rPr lang="ru-RU" dirty="0"/>
              <a:t> от омертвевших </a:t>
            </a:r>
            <a:r>
              <a:rPr lang="ru-RU" dirty="0">
                <a:hlinkClick r:id="rId11" tooltip="Клетка"/>
              </a:rPr>
              <a:t>клеток</a:t>
            </a:r>
            <a:r>
              <a:rPr lang="ru-RU" dirty="0"/>
              <a:t>. Бывает также </a:t>
            </a:r>
            <a:r>
              <a:rPr lang="ru-RU" dirty="0" err="1">
                <a:hlinkClick r:id="rId12" tooltip="Мыло"/>
              </a:rPr>
              <a:t>мыло</a:t>
            </a:r>
            <a:r>
              <a:rPr lang="ru-RU" dirty="0" err="1"/>
              <a:t>-скраб</a:t>
            </a:r>
            <a:r>
              <a:rPr lang="ru-RU" dirty="0"/>
              <a:t> (мыло с твердыми частицами).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286256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Пилинг</a:t>
            </a:r>
            <a:r>
              <a:rPr lang="ru-RU" dirty="0"/>
              <a:t>, или </a:t>
            </a:r>
            <a:r>
              <a:rPr lang="ru-RU" b="1" dirty="0"/>
              <a:t>эксфолиация</a:t>
            </a:r>
            <a:r>
              <a:rPr lang="ru-RU" dirty="0"/>
              <a:t> (</a:t>
            </a:r>
            <a:r>
              <a:rPr lang="ru-RU" dirty="0">
                <a:hlinkClick r:id="rId3" tooltip="Английский язык"/>
              </a:rPr>
              <a:t>англ.</a:t>
            </a:r>
            <a:r>
              <a:rPr lang="ru-RU" dirty="0"/>
              <a:t> </a:t>
            </a:r>
            <a:r>
              <a:rPr lang="ru-RU" i="1" dirty="0" err="1"/>
              <a:t>peel</a:t>
            </a:r>
            <a:r>
              <a:rPr lang="ru-RU" dirty="0"/>
              <a:t> — «ошкуривать» или «сильно скоблить») в </a:t>
            </a:r>
            <a:r>
              <a:rPr lang="ru-RU" dirty="0">
                <a:hlinkClick r:id="rId13" tooltip="Косметология"/>
              </a:rPr>
              <a:t>косметологии</a:t>
            </a:r>
            <a:r>
              <a:rPr lang="ru-RU" dirty="0"/>
              <a:t> — удаление, отшелушивание верхнего ороговевшего слоя </a:t>
            </a:r>
            <a:r>
              <a:rPr lang="ru-RU" dirty="0">
                <a:hlinkClick r:id="rId10" tooltip="Кожа"/>
              </a:rPr>
              <a:t>кожи</a:t>
            </a:r>
            <a:r>
              <a:rPr lang="ru-RU" dirty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5357826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Лифтинг</a:t>
            </a:r>
            <a:r>
              <a:rPr lang="ru-RU" dirty="0"/>
              <a:t> — это косметическая процедура по подтяжке кожи. Эффект </a:t>
            </a:r>
            <a:r>
              <a:rPr lang="ru-RU" dirty="0" err="1"/>
              <a:t>лифтинга</a:t>
            </a:r>
            <a:r>
              <a:rPr lang="ru-RU" dirty="0"/>
              <a:t> может достигаться как с помощью определенных косметологических процедур, так и при помощи </a:t>
            </a:r>
            <a:r>
              <a:rPr lang="ru-RU" dirty="0">
                <a:hlinkClick r:id="rId14" tooltip="Пластическая операция"/>
              </a:rPr>
              <a:t>пластической операции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5288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97821377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Младшая возрастная группа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842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55936404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Средняя возрастная группа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34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9707564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Старшая возрастная группа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383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1412776"/>
            <a:ext cx="5940425" cy="5445224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ru-RU" altLang="ru-RU" sz="2000" b="1" dirty="0" err="1"/>
              <a:t>Okay</a:t>
            </a:r>
            <a:r>
              <a:rPr lang="ru-RU" altLang="ru-RU" sz="2000" dirty="0"/>
              <a:t> (сокращённо обозначается: OK, O.K.; произносится </a:t>
            </a:r>
            <a:r>
              <a:rPr lang="ru-RU" altLang="ru-RU" sz="2000" dirty="0" err="1"/>
              <a:t>окэ́й</a:t>
            </a:r>
            <a:r>
              <a:rPr lang="ru-RU" altLang="ru-RU" sz="2000" dirty="0"/>
              <a:t>) — </a:t>
            </a:r>
            <a:r>
              <a:rPr lang="ru-RU" altLang="ru-RU" sz="2000" b="1" dirty="0"/>
              <a:t>американское </a:t>
            </a:r>
            <a:r>
              <a:rPr lang="ru-RU" altLang="ru-RU" sz="2000" dirty="0"/>
              <a:t>общеупотребительное выражение, ставшее международным, означающее согласия; «да»; «всё в порядке; хорошо; правильно». Из Америки распространилось по всему миру. </a:t>
            </a:r>
            <a:endParaRPr lang="ru-RU" altLang="ru-RU" sz="2000" b="1" dirty="0"/>
          </a:p>
          <a:p>
            <a:pPr>
              <a:lnSpc>
                <a:spcPct val="90000"/>
              </a:lnSpc>
            </a:pPr>
            <a:endParaRPr lang="ru-RU" altLang="ru-RU" sz="2000" b="1" dirty="0"/>
          </a:p>
          <a:p>
            <a:pPr>
              <a:lnSpc>
                <a:spcPct val="90000"/>
              </a:lnSpc>
            </a:pPr>
            <a:endParaRPr lang="ru-RU" altLang="ru-RU" sz="2000" b="1" dirty="0"/>
          </a:p>
          <a:p>
            <a:pPr algn="l">
              <a:lnSpc>
                <a:spcPct val="90000"/>
              </a:lnSpc>
            </a:pPr>
            <a:endParaRPr lang="ru-RU" altLang="ru-RU" sz="2000" b="1" dirty="0"/>
          </a:p>
          <a:p>
            <a:pPr algn="l">
              <a:lnSpc>
                <a:spcPct val="90000"/>
              </a:lnSpc>
            </a:pPr>
            <a:endParaRPr lang="ru-RU" altLang="ru-RU" sz="2000" b="1" dirty="0"/>
          </a:p>
          <a:p>
            <a:pPr algn="l">
              <a:lnSpc>
                <a:spcPct val="90000"/>
              </a:lnSpc>
            </a:pPr>
            <a:r>
              <a:rPr lang="ru-RU" altLang="ru-RU" sz="2000" b="1" dirty="0" err="1"/>
              <a:t>Окей</a:t>
            </a:r>
            <a:r>
              <a:rPr lang="ru-RU" altLang="ru-RU" sz="2000" b="1" dirty="0"/>
              <a:t> </a:t>
            </a:r>
            <a:r>
              <a:rPr lang="ru-RU" altLang="ru-RU" sz="2000" dirty="0"/>
              <a:t> - возглас, выражающий согласие, подтверждение, одобрение </a:t>
            </a:r>
          </a:p>
        </p:txBody>
      </p:sp>
      <p:pic>
        <p:nvPicPr>
          <p:cNvPr id="2053" name="Picture 5" descr="4_okay_hand_symb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2" y="693966"/>
            <a:ext cx="2976563" cy="1990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zhenskaya-ruka-s-manikurom-pokazyvaet-znak-okei-0001392554-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08275"/>
            <a:ext cx="2706688" cy="3741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116632"/>
            <a:ext cx="6804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Язык жестов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05543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754313" y="333375"/>
            <a:ext cx="6389687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b="1"/>
              <a:t>Виктория</a:t>
            </a:r>
            <a:r>
              <a:rPr lang="ru-RU" altLang="ru-RU"/>
              <a:t>  — распространённый жест, означающий победу или мир. Показывается указательным и средним пальцами руки, направленными вверх в форме латинской буквы «V».</a:t>
            </a:r>
          </a:p>
          <a:p>
            <a:pPr algn="ctr"/>
            <a:r>
              <a:rPr lang="ru-RU" altLang="ru-RU"/>
              <a:t>В Великобритании и Австралии этот знак приобретает оскорбительное значение, если кисть повернута тыльной стороной к человеку, к которому обращён жест.</a:t>
            </a:r>
          </a:p>
        </p:txBody>
      </p:sp>
      <p:pic>
        <p:nvPicPr>
          <p:cNvPr id="5126" name="Picture 6" descr="539321953ce4062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27313" cy="2627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pimg_233_10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363"/>
            <a:ext cx="2286000" cy="1619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43213" y="3654425"/>
            <a:ext cx="6300787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/>
              <a:t>«Коза» - жест по форме напоминает голову рогатого животного, откуда и получил свое название. В молодёжных субкультурах жест имеет также разновидность, когда большой палец не прижимается к ладони, а так же оттопыривается в сторону.</a:t>
            </a:r>
          </a:p>
          <a:p>
            <a:pPr algn="ctr"/>
            <a:r>
              <a:rPr lang="ru-RU" altLang="ru-RU"/>
              <a:t>«Коза», часто используется представителями самых разных музыкальных субкультур как знак одобрения успешному исполнителю. В особенности этот жест популярен среди рокеров и металлистов.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4107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6" name="Object 4"/>
          <p:cNvGraphicFramePr>
            <a:graphicFrameLocks noGrp="1" noChangeAspect="1"/>
          </p:cNvGraphicFramePr>
          <p:nvPr>
            <p:ph/>
          </p:nvPr>
        </p:nvGraphicFramePr>
        <p:xfrm>
          <a:off x="457200" y="276225"/>
          <a:ext cx="8229600" cy="5848350"/>
        </p:xfrm>
        <a:graphic>
          <a:graphicData uri="http://schemas.openxmlformats.org/presentationml/2006/ole">
            <p:oleObj spid="_x0000_s3076" name="Диаграмма" r:id="rId3" imgW="8229600" imgH="5848470" progId="MSGraph.Chart.8">
              <p:embed followColorScheme="full"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2185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97569735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363272" cy="1591056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C00000"/>
                </a:solidFill>
              </a:rPr>
              <a:t>Больше всех англицизмов используют </a:t>
            </a:r>
            <a:r>
              <a:rPr lang="ru-RU" sz="3100" dirty="0" smtClean="0">
                <a:solidFill>
                  <a:srgbClr val="C00000"/>
                </a:solidFill>
              </a:rPr>
              <a:t>учителя информатики </a:t>
            </a:r>
            <a:r>
              <a:rPr lang="ru-RU" sz="3100" dirty="0">
                <a:solidFill>
                  <a:srgbClr val="C00000"/>
                </a:solidFill>
              </a:rPr>
              <a:t>. На уроках  используются слова: </a:t>
            </a:r>
            <a:r>
              <a:rPr lang="de-DE" sz="3100" dirty="0">
                <a:solidFill>
                  <a:srgbClr val="C00000"/>
                </a:solidFill>
              </a:rPr>
              <a:t>Caps Lock , Enter , </a:t>
            </a:r>
            <a:r>
              <a:rPr lang="de-DE" sz="3100" dirty="0" err="1">
                <a:solidFill>
                  <a:srgbClr val="C00000"/>
                </a:solidFill>
              </a:rPr>
              <a:t>Shift</a:t>
            </a:r>
            <a:r>
              <a:rPr lang="de-DE" sz="3100" dirty="0">
                <a:solidFill>
                  <a:srgbClr val="C00000"/>
                </a:solidFill>
              </a:rPr>
              <a:t> , Delete </a:t>
            </a:r>
            <a:r>
              <a:rPr lang="ru-RU" sz="3100" dirty="0">
                <a:solidFill>
                  <a:srgbClr val="C00000"/>
                </a:solidFill>
              </a:rPr>
              <a:t>и т.д. меньше всего используют английских слов на математике и </a:t>
            </a:r>
            <a:r>
              <a:rPr lang="ru-RU" sz="3100" dirty="0">
                <a:solidFill>
                  <a:srgbClr val="FF0000"/>
                </a:solidFill>
              </a:rPr>
              <a:t>музыке.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612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0888"/>
            <a:ext cx="8147248" cy="388847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b="1" dirty="0"/>
              <a:t>«Диск»</a:t>
            </a:r>
            <a:r>
              <a:rPr lang="ru-RU" altLang="ru-RU" dirty="0"/>
              <a:t> - ( англ. </a:t>
            </a:r>
            <a:r>
              <a:rPr lang="ru-RU" altLang="ru-RU" i="1" dirty="0" err="1"/>
              <a:t>Compact</a:t>
            </a:r>
            <a:r>
              <a:rPr lang="ru-RU" altLang="ru-RU" i="1" dirty="0"/>
              <a:t> </a:t>
            </a:r>
            <a:r>
              <a:rPr lang="ru-RU" altLang="ru-RU" i="1" dirty="0" err="1"/>
              <a:t>Disc</a:t>
            </a:r>
            <a:r>
              <a:rPr lang="ru-RU" altLang="ru-RU" dirty="0"/>
              <a:t>) - </a:t>
            </a:r>
            <a:r>
              <a:rPr lang="ru-RU" altLang="ru-RU" i="1" dirty="0"/>
              <a:t>оптический носитель информации</a:t>
            </a:r>
            <a:r>
              <a:rPr lang="ru-RU" altLang="ru-RU" dirty="0"/>
              <a:t> в виде пластикового диска с отверстием в центре, процесс записи и считывания информации которого осуществляется при помощи лазера. </a:t>
            </a:r>
          </a:p>
          <a:p>
            <a:pPr>
              <a:lnSpc>
                <a:spcPct val="80000"/>
              </a:lnSpc>
            </a:pPr>
            <a:r>
              <a:rPr lang="ru-RU" altLang="ru-RU" b="1" dirty="0"/>
              <a:t>«Байт»</a:t>
            </a:r>
            <a:r>
              <a:rPr lang="ru-RU" altLang="ru-RU" dirty="0"/>
              <a:t> -  (</a:t>
            </a:r>
            <a:r>
              <a:rPr lang="ru-RU" altLang="ru-RU" dirty="0">
                <a:hlinkClick r:id="rId2" tooltip="Английский язык"/>
              </a:rPr>
              <a:t>англ.</a:t>
            </a:r>
            <a:r>
              <a:rPr lang="ru-RU" altLang="ru-RU" dirty="0"/>
              <a:t> </a:t>
            </a:r>
            <a:r>
              <a:rPr lang="ru-RU" altLang="ru-RU" i="1" dirty="0" err="1"/>
              <a:t>byte</a:t>
            </a:r>
            <a:r>
              <a:rPr lang="ru-RU" altLang="ru-RU" dirty="0"/>
              <a:t>) — единица хранения и обработки цифровой информации; совокупность </a:t>
            </a:r>
            <a:r>
              <a:rPr lang="ru-RU" altLang="ru-RU" dirty="0">
                <a:hlinkClick r:id="rId3" tooltip="Бит"/>
              </a:rPr>
              <a:t>битов</a:t>
            </a:r>
            <a:r>
              <a:rPr lang="ru-RU" altLang="ru-RU" dirty="0"/>
              <a:t>, обрабатываемая компьютером одномоментно. </a:t>
            </a:r>
          </a:p>
          <a:p>
            <a:pPr>
              <a:lnSpc>
                <a:spcPct val="80000"/>
              </a:lnSpc>
            </a:pPr>
            <a:r>
              <a:rPr lang="ru-RU" altLang="ru-RU" b="1" dirty="0"/>
              <a:t>«</a:t>
            </a:r>
            <a:r>
              <a:rPr lang="ru-RU" altLang="ru-RU" b="1" dirty="0" err="1"/>
              <a:t>Флешка</a:t>
            </a:r>
            <a:r>
              <a:rPr lang="ru-RU" altLang="ru-RU" b="1" dirty="0"/>
              <a:t>» -(</a:t>
            </a:r>
            <a:r>
              <a:rPr lang="ru-RU" altLang="ru-RU" b="1" i="1" dirty="0">
                <a:hlinkClick r:id="rId4" tooltip="Компьютерный сленг"/>
              </a:rPr>
              <a:t>сленг.</a:t>
            </a:r>
            <a:r>
              <a:rPr lang="ru-RU" altLang="ru-RU" b="1" i="1" dirty="0"/>
              <a:t> </a:t>
            </a:r>
            <a:r>
              <a:rPr lang="ru-RU" altLang="ru-RU" b="1" i="1" dirty="0" err="1"/>
              <a:t>флешка</a:t>
            </a:r>
            <a:r>
              <a:rPr lang="ru-RU" altLang="ru-RU" b="1" dirty="0"/>
              <a:t>, </a:t>
            </a:r>
            <a:r>
              <a:rPr lang="ru-RU" altLang="ru-RU" b="1" i="1" dirty="0"/>
              <a:t>флэшка</a:t>
            </a:r>
            <a:r>
              <a:rPr lang="ru-RU" altLang="ru-RU" b="1" dirty="0"/>
              <a:t>, </a:t>
            </a:r>
            <a:r>
              <a:rPr lang="ru-RU" altLang="ru-RU" b="1" dirty="0" err="1"/>
              <a:t>флеш</a:t>
            </a:r>
            <a:r>
              <a:rPr lang="ru-RU" altLang="ru-RU" b="1" dirty="0"/>
              <a:t>-драйв) — </a:t>
            </a:r>
            <a:r>
              <a:rPr lang="ru-RU" altLang="ru-RU" b="1" dirty="0">
                <a:hlinkClick r:id="rId5" tooltip="Запоминающее устройство"/>
              </a:rPr>
              <a:t>запоминающее устройство</a:t>
            </a:r>
            <a:r>
              <a:rPr lang="ru-RU" altLang="ru-RU" b="1" dirty="0"/>
              <a:t>, использующее в качестве </a:t>
            </a:r>
            <a:r>
              <a:rPr lang="ru-RU" altLang="ru-RU" b="1" dirty="0">
                <a:hlinkClick r:id="rId6" tooltip="Носитель информации"/>
              </a:rPr>
              <a:t>носителя</a:t>
            </a:r>
            <a:r>
              <a:rPr lang="ru-RU" altLang="ru-RU" b="1" dirty="0"/>
              <a:t> </a:t>
            </a:r>
            <a:r>
              <a:rPr lang="ru-RU" altLang="ru-RU" b="1" dirty="0" err="1">
                <a:hlinkClick r:id="rId7" tooltip="Флеш-память"/>
              </a:rPr>
              <a:t>флеш</a:t>
            </a:r>
            <a:r>
              <a:rPr lang="ru-RU" altLang="ru-RU" b="1" dirty="0">
                <a:hlinkClick r:id="rId7" tooltip="Флеш-память"/>
              </a:rPr>
              <a:t>-память</a:t>
            </a:r>
            <a:r>
              <a:rPr lang="ru-RU" altLang="ru-RU" b="1" dirty="0"/>
              <a:t>, и подключаемое к </a:t>
            </a:r>
            <a:r>
              <a:rPr lang="ru-RU" altLang="ru-RU" b="1" dirty="0">
                <a:hlinkClick r:id="rId8" tooltip="Компьютер"/>
              </a:rPr>
              <a:t>компьютеру</a:t>
            </a:r>
            <a:r>
              <a:rPr lang="ru-RU" altLang="ru-RU" b="1" dirty="0"/>
              <a:t> или иному считывающему устройству по </a:t>
            </a:r>
            <a:r>
              <a:rPr lang="ru-RU" altLang="ru-RU" b="1" dirty="0">
                <a:hlinkClick r:id="rId9" tooltip="Интерфейс"/>
              </a:rPr>
              <a:t>интерфейсу</a:t>
            </a:r>
            <a:r>
              <a:rPr lang="ru-RU" altLang="ru-RU" b="1" dirty="0"/>
              <a:t> </a:t>
            </a:r>
            <a:r>
              <a:rPr lang="ru-RU" altLang="ru-RU" b="1" dirty="0">
                <a:hlinkClick r:id="rId10" tooltip="USB"/>
              </a:rPr>
              <a:t>USB</a:t>
            </a:r>
            <a:r>
              <a:rPr lang="ru-RU" altLang="ru-RU" b="1" dirty="0"/>
              <a:t>.</a:t>
            </a:r>
            <a:r>
              <a:rPr lang="ru-RU" altLang="ru-RU" dirty="0"/>
              <a:t> </a:t>
            </a:r>
          </a:p>
          <a:p>
            <a:pPr>
              <a:lnSpc>
                <a:spcPct val="80000"/>
              </a:lnSpc>
            </a:pPr>
            <a:r>
              <a:rPr lang="ru-RU" altLang="ru-RU" b="1" dirty="0"/>
              <a:t>«Курсор»</a:t>
            </a:r>
            <a:r>
              <a:rPr lang="ru-RU" altLang="ru-RU" dirty="0"/>
              <a:t> - (указатель мыши) (</a:t>
            </a:r>
            <a:r>
              <a:rPr lang="ru-RU" altLang="ru-RU" dirty="0">
                <a:hlinkClick r:id="rId2" tooltip="Английский язык"/>
              </a:rPr>
              <a:t>англ.</a:t>
            </a:r>
            <a:r>
              <a:rPr lang="ru-RU" altLang="ru-RU" dirty="0"/>
              <a:t> </a:t>
            </a:r>
            <a:r>
              <a:rPr lang="ru-RU" altLang="ru-RU" i="1" dirty="0" err="1"/>
              <a:t>cursor</a:t>
            </a:r>
            <a:r>
              <a:rPr lang="ru-RU" altLang="ru-RU" dirty="0"/>
              <a:t> — указатель, стрелка прибора) — экранная пометка, показывающая: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англицизмов в области информатики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42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435280" cy="4320520"/>
          </a:xfrm>
        </p:spPr>
        <p:txBody>
          <a:bodyPr>
            <a:normAutofit/>
          </a:bodyPr>
          <a:lstStyle/>
          <a:p>
            <a:pPr rtl="1">
              <a:lnSpc>
                <a:spcPct val="80000"/>
              </a:lnSpc>
            </a:pPr>
            <a:r>
              <a:rPr lang="ru-RU" altLang="ru-RU" b="1" dirty="0"/>
              <a:t>«</a:t>
            </a:r>
            <a:r>
              <a:rPr lang="ru-RU" altLang="ru-RU" b="1" dirty="0" err="1"/>
              <a:t>Сидюшник</a:t>
            </a:r>
            <a:r>
              <a:rPr lang="ru-RU" altLang="ru-RU" b="1" dirty="0"/>
              <a:t>»</a:t>
            </a:r>
            <a:r>
              <a:rPr lang="ru-RU" altLang="ru-RU" dirty="0"/>
              <a:t> - </a:t>
            </a:r>
            <a:r>
              <a:rPr lang="en-US" altLang="ru-RU" dirty="0"/>
              <a:t>CD-ROM (</a:t>
            </a:r>
            <a:r>
              <a:rPr lang="ru-RU" altLang="ru-RU" dirty="0">
                <a:hlinkClick r:id="rId2" tooltip="Английский язык"/>
              </a:rPr>
              <a:t>англ.</a:t>
            </a:r>
            <a:r>
              <a:rPr lang="ru-RU" altLang="ru-RU" dirty="0"/>
              <a:t> </a:t>
            </a:r>
            <a:r>
              <a:rPr lang="ru-RU" altLang="ru-RU" i="1" dirty="0" err="1"/>
              <a:t>Compact</a:t>
            </a:r>
            <a:r>
              <a:rPr lang="ru-RU" altLang="ru-RU" i="1" dirty="0"/>
              <a:t> </a:t>
            </a:r>
            <a:r>
              <a:rPr lang="ru-RU" altLang="ru-RU" i="1" dirty="0" err="1"/>
              <a:t>Disc</a:t>
            </a:r>
            <a:r>
              <a:rPr lang="ru-RU" altLang="ru-RU" i="1" dirty="0"/>
              <a:t> </a:t>
            </a:r>
            <a:r>
              <a:rPr lang="ru-RU" altLang="ru-RU" i="1" dirty="0" err="1"/>
              <a:t>Read-Only</a:t>
            </a:r>
            <a:r>
              <a:rPr lang="ru-RU" altLang="ru-RU" i="1" dirty="0"/>
              <a:t> </a:t>
            </a:r>
            <a:r>
              <a:rPr lang="ru-RU" altLang="ru-RU" i="1" dirty="0" err="1"/>
              <a:t>Memory</a:t>
            </a:r>
            <a:r>
              <a:rPr lang="ru-RU" altLang="ru-RU" i="1" dirty="0"/>
              <a:t>) – устройство для чтения лазерных дисков;</a:t>
            </a:r>
          </a:p>
          <a:p>
            <a:pPr rtl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dirty="0"/>
              <a:t> </a:t>
            </a:r>
            <a:r>
              <a:rPr lang="ru-RU" altLang="ru-RU" b="1" dirty="0"/>
              <a:t>«</a:t>
            </a:r>
            <a:r>
              <a:rPr lang="ru-RU" altLang="ru-RU" b="1" dirty="0" err="1"/>
              <a:t>Майл</a:t>
            </a:r>
            <a:r>
              <a:rPr lang="ru-RU" altLang="ru-RU" b="1" dirty="0"/>
              <a:t>»</a:t>
            </a:r>
            <a:r>
              <a:rPr lang="ru-RU" altLang="ru-RU" dirty="0"/>
              <a:t> - </a:t>
            </a:r>
            <a:r>
              <a:rPr lang="en-US" altLang="ru-RU" dirty="0"/>
              <a:t>mail – </a:t>
            </a:r>
            <a:r>
              <a:rPr lang="ru-RU" altLang="ru-RU" dirty="0"/>
              <a:t>почта.</a:t>
            </a:r>
          </a:p>
          <a:p>
            <a:pPr rtl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dirty="0"/>
              <a:t>«</a:t>
            </a:r>
            <a:r>
              <a:rPr lang="ru-RU" altLang="ru-RU" b="1" dirty="0" err="1"/>
              <a:t>Чатиться</a:t>
            </a:r>
            <a:r>
              <a:rPr lang="ru-RU" altLang="ru-RU" b="1" dirty="0"/>
              <a:t>»</a:t>
            </a:r>
            <a:r>
              <a:rPr lang="ru-RU" altLang="ru-RU" dirty="0"/>
              <a:t> - (</a:t>
            </a:r>
            <a:r>
              <a:rPr lang="ru-RU" altLang="ru-RU" dirty="0" err="1"/>
              <a:t>анг</a:t>
            </a:r>
            <a:r>
              <a:rPr lang="ru-RU" altLang="ru-RU" dirty="0"/>
              <a:t>. </a:t>
            </a:r>
            <a:r>
              <a:rPr lang="en-US" altLang="ru-RU" dirty="0"/>
              <a:t>to chat) - </a:t>
            </a:r>
            <a:r>
              <a:rPr lang="ru-RU" altLang="ru-RU" dirty="0"/>
              <a:t>общаться при помощи интернет-чата в режиме реального времени. </a:t>
            </a:r>
            <a:endParaRPr lang="en-US" altLang="ru-RU" dirty="0"/>
          </a:p>
          <a:p>
            <a:pPr rtl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dirty="0"/>
              <a:t>«</a:t>
            </a:r>
            <a:r>
              <a:rPr lang="en-US" altLang="ru-RU" b="1" dirty="0"/>
              <a:t>E-mail</a:t>
            </a:r>
            <a:r>
              <a:rPr lang="ru-RU" altLang="ru-RU" b="1" dirty="0"/>
              <a:t>»</a:t>
            </a:r>
            <a:r>
              <a:rPr lang="en-US" altLang="ru-RU" dirty="0"/>
              <a:t>- </a:t>
            </a:r>
            <a:r>
              <a:rPr lang="ru-RU" altLang="ru-RU" dirty="0" err="1"/>
              <a:t>Электро́нная</a:t>
            </a:r>
            <a:r>
              <a:rPr lang="ru-RU" altLang="ru-RU" dirty="0"/>
              <a:t> </a:t>
            </a:r>
            <a:r>
              <a:rPr lang="ru-RU" altLang="ru-RU" dirty="0" err="1"/>
              <a:t>по́чта</a:t>
            </a:r>
            <a:r>
              <a:rPr lang="ru-RU" altLang="ru-RU" dirty="0"/>
              <a:t> (</a:t>
            </a:r>
            <a:r>
              <a:rPr lang="ru-RU" altLang="ru-RU" dirty="0">
                <a:hlinkClick r:id="rId2" tooltip="Английский язык"/>
              </a:rPr>
              <a:t>англ.</a:t>
            </a:r>
            <a:r>
              <a:rPr lang="ru-RU" altLang="ru-RU" dirty="0"/>
              <a:t> </a:t>
            </a:r>
            <a:r>
              <a:rPr lang="ru-RU" altLang="ru-RU" i="1" dirty="0" err="1"/>
              <a:t>email</a:t>
            </a:r>
            <a:r>
              <a:rPr lang="ru-RU" altLang="ru-RU" i="1" dirty="0"/>
              <a:t>, e-</a:t>
            </a:r>
            <a:r>
              <a:rPr lang="ru-RU" altLang="ru-RU" i="1" dirty="0" err="1"/>
              <a:t>mail</a:t>
            </a:r>
            <a:r>
              <a:rPr lang="ru-RU" altLang="ru-RU" dirty="0"/>
              <a:t>, от </a:t>
            </a:r>
            <a:r>
              <a:rPr lang="ru-RU" altLang="ru-RU" dirty="0">
                <a:hlinkClick r:id="rId2" tooltip="Английский язык"/>
              </a:rPr>
              <a:t>англ.</a:t>
            </a:r>
            <a:r>
              <a:rPr lang="ru-RU" altLang="ru-RU" dirty="0"/>
              <a:t> </a:t>
            </a:r>
            <a:r>
              <a:rPr lang="ru-RU" altLang="ru-RU" i="1" dirty="0" err="1"/>
              <a:t>electronic</a:t>
            </a:r>
            <a:r>
              <a:rPr lang="ru-RU" altLang="ru-RU" i="1" dirty="0"/>
              <a:t> </a:t>
            </a:r>
            <a:r>
              <a:rPr lang="ru-RU" altLang="ru-RU" i="1" dirty="0" err="1"/>
              <a:t>mail</a:t>
            </a:r>
            <a:r>
              <a:rPr lang="ru-RU" altLang="ru-RU" dirty="0"/>
              <a:t>) — технология и предоставляемые ею услуги по пересылке и получению электронных сообщений (называемых «письма» или «электронные письма») по распределённой (в том числе </a:t>
            </a:r>
            <a:r>
              <a:rPr lang="ru-RU" altLang="ru-RU" dirty="0">
                <a:hlinkClick r:id="rId3" tooltip="Интернет"/>
              </a:rPr>
              <a:t>глобальной</a:t>
            </a:r>
            <a:r>
              <a:rPr lang="ru-RU" altLang="ru-RU" dirty="0"/>
              <a:t>) компьютерной сети. </a:t>
            </a:r>
          </a:p>
          <a:p>
            <a:pPr rtl="1">
              <a:lnSpc>
                <a:spcPct val="80000"/>
              </a:lnSpc>
              <a:buFont typeface="Wingdings" pitchFamily="2" charset="2"/>
              <a:buNone/>
            </a:pPr>
            <a:endParaRPr lang="ru-RU" alt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169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80871377"/>
              </p:ext>
            </p:extLst>
          </p:nvPr>
        </p:nvGraphicFramePr>
        <p:xfrm>
          <a:off x="179388" y="908050"/>
          <a:ext cx="4471987" cy="2200275"/>
        </p:xfrm>
        <a:graphic>
          <a:graphicData uri="http://schemas.openxmlformats.org/presentationml/2006/ole">
            <p:oleObj spid="_x0000_s1064" name="Диаграмма" r:id="rId3" imgW="5324584" imgH="2619435" progId="Excel.Sheet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195"/>
            <a:ext cx="2088232" cy="1143000"/>
          </a:xfrm>
        </p:spPr>
        <p:txBody>
          <a:bodyPr>
            <a:normAutofit/>
          </a:bodyPr>
          <a:lstStyle/>
          <a:p>
            <a:r>
              <a:rPr lang="ru-RU" altLang="ru-RU" dirty="0"/>
              <a:t>«Байт»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16942777"/>
              </p:ext>
            </p:extLst>
          </p:nvPr>
        </p:nvGraphicFramePr>
        <p:xfrm>
          <a:off x="4665787" y="908720"/>
          <a:ext cx="4499992" cy="2213465"/>
        </p:xfrm>
        <a:graphic>
          <a:graphicData uri="http://schemas.openxmlformats.org/presentationml/2006/ole">
            <p:oleObj spid="_x0000_s1065" name="Диаграмма" r:id="rId4" imgW="5324584" imgH="2619435" progId="Excel.Sheet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084168" y="188640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/>
              <a:t>«</a:t>
            </a:r>
            <a:r>
              <a:rPr lang="ru-RU" altLang="ru-RU" sz="2800" dirty="0" err="1"/>
              <a:t>Флешка</a:t>
            </a:r>
            <a:r>
              <a:rPr lang="ru-RU" altLang="ru-RU" sz="2800" dirty="0"/>
              <a:t>»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00780220"/>
              </p:ext>
            </p:extLst>
          </p:nvPr>
        </p:nvGraphicFramePr>
        <p:xfrm>
          <a:off x="-108520" y="4293096"/>
          <a:ext cx="4534548" cy="2231203"/>
        </p:xfrm>
        <a:graphic>
          <a:graphicData uri="http://schemas.openxmlformats.org/presentationml/2006/ole">
            <p:oleObj spid="_x0000_s1066" name="Диаграмма" r:id="rId5" imgW="5324584" imgH="2619435" progId="Excel.Sheet.8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87624" y="3599645"/>
            <a:ext cx="1314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dirty="0"/>
              <a:t>«Диск»</a:t>
            </a:r>
            <a:endParaRPr lang="ru-RU" sz="28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68979071"/>
              </p:ext>
            </p:extLst>
          </p:nvPr>
        </p:nvGraphicFramePr>
        <p:xfrm>
          <a:off x="4351498" y="4293096"/>
          <a:ext cx="4792502" cy="2357571"/>
        </p:xfrm>
        <a:graphic>
          <a:graphicData uri="http://schemas.openxmlformats.org/presentationml/2006/ole">
            <p:oleObj spid="_x0000_s1067" name="Диаграмма" r:id="rId6" imgW="5324584" imgH="2619435" progId="Excel.Sheet.8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6084168" y="3429000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/>
              <a:t>«</a:t>
            </a:r>
            <a:r>
              <a:rPr lang="ru-RU" altLang="ru-RU" sz="2800" dirty="0" err="1"/>
              <a:t>Чатиться</a:t>
            </a:r>
            <a:r>
              <a:rPr lang="ru-RU" altLang="ru-RU" sz="2800" dirty="0"/>
              <a:t>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22990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08990072"/>
              </p:ext>
            </p:extLst>
          </p:nvPr>
        </p:nvGraphicFramePr>
        <p:xfrm>
          <a:off x="0" y="855663"/>
          <a:ext cx="4498975" cy="2212975"/>
        </p:xfrm>
        <a:graphic>
          <a:graphicData uri="http://schemas.openxmlformats.org/presentationml/2006/ole">
            <p:oleObj spid="_x0000_s2077" name="Диаграмма" r:id="rId3" imgW="5324584" imgH="2619435" progId="Excel.Sheet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3538736" cy="1143000"/>
          </a:xfrm>
        </p:spPr>
        <p:txBody>
          <a:bodyPr>
            <a:normAutofit/>
          </a:bodyPr>
          <a:lstStyle/>
          <a:p>
            <a:r>
              <a:rPr lang="ru-RU" altLang="ru-RU" dirty="0"/>
              <a:t>«</a:t>
            </a:r>
            <a:r>
              <a:rPr lang="ru-RU" altLang="ru-RU" dirty="0" err="1"/>
              <a:t>Сидюшник</a:t>
            </a:r>
            <a:r>
              <a:rPr lang="ru-RU" altLang="ru-RU" dirty="0"/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332656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/>
              <a:t>«</a:t>
            </a:r>
            <a:r>
              <a:rPr lang="en-US" altLang="ru-RU" sz="2800" dirty="0"/>
              <a:t>Mail</a:t>
            </a:r>
            <a:r>
              <a:rPr lang="ru-RU" altLang="ru-RU" sz="2800" dirty="0"/>
              <a:t>»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19624696"/>
              </p:ext>
            </p:extLst>
          </p:nvPr>
        </p:nvGraphicFramePr>
        <p:xfrm>
          <a:off x="4499992" y="855876"/>
          <a:ext cx="4644008" cy="2284504"/>
        </p:xfrm>
        <a:graphic>
          <a:graphicData uri="http://schemas.openxmlformats.org/presentationml/2006/ole">
            <p:oleObj spid="_x0000_s2078" name="Диаграмма" r:id="rId4" imgW="5324584" imgH="2619435" progId="Excel.Sheet.8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72880893"/>
              </p:ext>
            </p:extLst>
          </p:nvPr>
        </p:nvGraphicFramePr>
        <p:xfrm>
          <a:off x="2123728" y="4130094"/>
          <a:ext cx="5544616" cy="2727906"/>
        </p:xfrm>
        <a:graphic>
          <a:graphicData uri="http://schemas.openxmlformats.org/presentationml/2006/ole">
            <p:oleObj spid="_x0000_s2079" name="Диаграмма" r:id="rId5" imgW="5324584" imgH="2619435" progId="Excel.Sheet.8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028421" y="3244334"/>
            <a:ext cx="1588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2800" dirty="0"/>
              <a:t>“E-mail”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6318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Часто ли вы покупаете вещи с английскими надписями , не зная их значения?</a:t>
            </a:r>
            <a:endParaRPr lang="ru-RU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52892220"/>
              </p:ext>
            </p:extLst>
          </p:nvPr>
        </p:nvGraphicFramePr>
        <p:xfrm>
          <a:off x="251520" y="1628800"/>
          <a:ext cx="871296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65241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Много ли вы знаете английских брендов одежды, обуви?</a:t>
            </a: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6224580"/>
              </p:ext>
            </p:extLst>
          </p:nvPr>
        </p:nvGraphicFramePr>
        <p:xfrm>
          <a:off x="107504" y="1556792"/>
          <a:ext cx="885698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94414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4" y="0"/>
            <a:ext cx="9139376" cy="6858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45024"/>
            <a:ext cx="8229600" cy="125272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Сейчас очень много товаров с английскими этикетками. Часто можно увидеть шоколад: «</a:t>
            </a:r>
            <a:r>
              <a:rPr lang="de-DE" sz="2000" dirty="0" err="1">
                <a:solidFill>
                  <a:srgbClr val="FF0000"/>
                </a:solidFill>
              </a:rPr>
              <a:t>Milky</a:t>
            </a:r>
            <a:r>
              <a:rPr lang="de-DE" sz="2000" dirty="0">
                <a:solidFill>
                  <a:srgbClr val="FF0000"/>
                </a:solidFill>
              </a:rPr>
              <a:t> Way</a:t>
            </a:r>
            <a:r>
              <a:rPr lang="ru-RU" sz="2000" dirty="0">
                <a:solidFill>
                  <a:srgbClr val="FF0000"/>
                </a:solidFill>
              </a:rPr>
              <a:t>» (млечный путь), «</a:t>
            </a:r>
            <a:r>
              <a:rPr lang="en-US" sz="2000" dirty="0" err="1">
                <a:solidFill>
                  <a:srgbClr val="FF0000"/>
                </a:solidFill>
              </a:rPr>
              <a:t>Baunty</a:t>
            </a:r>
            <a:r>
              <a:rPr lang="ru-RU" sz="2000" dirty="0">
                <a:solidFill>
                  <a:srgbClr val="FF0000"/>
                </a:solidFill>
              </a:rPr>
              <a:t>» (подарок), « </a:t>
            </a:r>
            <a:r>
              <a:rPr lang="en-US" sz="2000" dirty="0">
                <a:solidFill>
                  <a:srgbClr val="FF0000"/>
                </a:solidFill>
              </a:rPr>
              <a:t>Nuts</a:t>
            </a:r>
            <a:r>
              <a:rPr lang="ru-RU" sz="2000" dirty="0">
                <a:solidFill>
                  <a:srgbClr val="FF0000"/>
                </a:solidFill>
              </a:rPr>
              <a:t>» (орехи ) . Так же очень популярны шампунь « </a:t>
            </a:r>
            <a:r>
              <a:rPr lang="en-US" sz="2000" dirty="0">
                <a:solidFill>
                  <a:srgbClr val="FF0000"/>
                </a:solidFill>
              </a:rPr>
              <a:t>Head and Shoulders</a:t>
            </a:r>
            <a:r>
              <a:rPr lang="ru-RU" sz="2000" dirty="0">
                <a:solidFill>
                  <a:srgbClr val="FF0000"/>
                </a:solidFill>
              </a:rPr>
              <a:t>» (голова и плечи ) , моющее средство « </a:t>
            </a:r>
            <a:r>
              <a:rPr lang="en-US" sz="2000" dirty="0">
                <a:solidFill>
                  <a:srgbClr val="FF0000"/>
                </a:solidFill>
              </a:rPr>
              <a:t>Fairy</a:t>
            </a:r>
            <a:r>
              <a:rPr lang="ru-RU" sz="2000" dirty="0">
                <a:solidFill>
                  <a:srgbClr val="FF0000"/>
                </a:solidFill>
              </a:rPr>
              <a:t>» (волшебница ) , стиральный порошок «</a:t>
            </a:r>
            <a:r>
              <a:rPr lang="de-DE" sz="2000" dirty="0">
                <a:solidFill>
                  <a:srgbClr val="FF0000"/>
                </a:solidFill>
              </a:rPr>
              <a:t>Tide</a:t>
            </a:r>
            <a:r>
              <a:rPr lang="ru-RU" sz="2000" dirty="0">
                <a:solidFill>
                  <a:srgbClr val="FF0000"/>
                </a:solidFill>
              </a:rPr>
              <a:t>» ( прилив – отлив ) . На аудио и  видеоаппаратуре можно видеть надписи : </a:t>
            </a:r>
            <a:r>
              <a:rPr lang="en-US" sz="2000" dirty="0">
                <a:solidFill>
                  <a:srgbClr val="FF0000"/>
                </a:solidFill>
              </a:rPr>
              <a:t>Push</a:t>
            </a:r>
            <a:r>
              <a:rPr lang="ru-RU" sz="2000" dirty="0">
                <a:solidFill>
                  <a:srgbClr val="FF0000"/>
                </a:solidFill>
              </a:rPr>
              <a:t> ;</a:t>
            </a:r>
            <a:r>
              <a:rPr lang="en-US" sz="2000" dirty="0">
                <a:solidFill>
                  <a:srgbClr val="FF0000"/>
                </a:solidFill>
              </a:rPr>
              <a:t> Stop 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 Wind </a:t>
            </a:r>
            <a:r>
              <a:rPr lang="ru-RU" sz="2000" dirty="0">
                <a:solidFill>
                  <a:srgbClr val="FF0000"/>
                </a:solidFill>
              </a:rPr>
              <a:t>; </a:t>
            </a:r>
            <a:r>
              <a:rPr lang="en-US" sz="2000" dirty="0">
                <a:solidFill>
                  <a:srgbClr val="FF0000"/>
                </a:solidFill>
              </a:rPr>
              <a:t>Low</a:t>
            </a:r>
            <a:r>
              <a:rPr lang="ru-RU" sz="2000" dirty="0">
                <a:solidFill>
                  <a:srgbClr val="FF0000"/>
                </a:solidFill>
              </a:rPr>
              <a:t> ;</a:t>
            </a:r>
            <a:r>
              <a:rPr lang="en-US" sz="2000" dirty="0">
                <a:solidFill>
                  <a:srgbClr val="FF0000"/>
                </a:solidFill>
              </a:rPr>
              <a:t> High 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Light </a:t>
            </a:r>
            <a:r>
              <a:rPr lang="ru-RU" sz="2000" dirty="0">
                <a:solidFill>
                  <a:srgbClr val="FF0000"/>
                </a:solidFill>
              </a:rPr>
              <a:t>; </a:t>
            </a:r>
            <a:r>
              <a:rPr lang="en-US" sz="2000" dirty="0">
                <a:solidFill>
                  <a:srgbClr val="FF0000"/>
                </a:solidFill>
              </a:rPr>
              <a:t>Noise </a:t>
            </a:r>
            <a:r>
              <a:rPr lang="ru-RU" sz="2000" dirty="0">
                <a:solidFill>
                  <a:srgbClr val="FF0000"/>
                </a:solidFill>
              </a:rPr>
              <a:t>и т.д. Надписи на предметах одежды содержат информацию о производителе или качестве одежды , об обращении с нею : </a:t>
            </a:r>
            <a:r>
              <a:rPr lang="en-US" sz="2000" dirty="0">
                <a:solidFill>
                  <a:srgbClr val="FF0000"/>
                </a:solidFill>
              </a:rPr>
              <a:t>Made in Japan </a:t>
            </a:r>
            <a:r>
              <a:rPr lang="ru-RU" sz="2000" dirty="0">
                <a:solidFill>
                  <a:srgbClr val="FF0000"/>
                </a:solidFill>
              </a:rPr>
              <a:t>; </a:t>
            </a:r>
            <a:r>
              <a:rPr lang="en-US" sz="2000" dirty="0">
                <a:solidFill>
                  <a:srgbClr val="FF0000"/>
                </a:solidFill>
              </a:rPr>
              <a:t>Manufactured in Germany 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 100% cotton </a:t>
            </a:r>
            <a:r>
              <a:rPr lang="ru-RU" sz="2000" dirty="0">
                <a:solidFill>
                  <a:srgbClr val="FF0000"/>
                </a:solidFill>
              </a:rPr>
              <a:t>; </a:t>
            </a:r>
            <a:r>
              <a:rPr lang="de-DE" sz="2000" dirty="0" err="1">
                <a:solidFill>
                  <a:srgbClr val="FF0000"/>
                </a:solidFill>
              </a:rPr>
              <a:t>Wash</a:t>
            </a:r>
            <a:r>
              <a:rPr lang="de-DE" sz="2000" dirty="0">
                <a:solidFill>
                  <a:srgbClr val="FF0000"/>
                </a:solidFill>
              </a:rPr>
              <a:t> 30-40 </a:t>
            </a:r>
            <a:r>
              <a:rPr lang="ru-RU" sz="2000" dirty="0">
                <a:solidFill>
                  <a:srgbClr val="FF0000"/>
                </a:solidFill>
              </a:rPr>
              <a:t>градусов . В последние годы распространилась мода украшать предметы одежды различными надписями . Например на футболках : </a:t>
            </a:r>
            <a:r>
              <a:rPr lang="en-US" sz="2000" dirty="0">
                <a:solidFill>
                  <a:srgbClr val="FF0000"/>
                </a:solidFill>
              </a:rPr>
              <a:t>Kiss me ! </a:t>
            </a:r>
            <a:r>
              <a:rPr lang="ru-RU" sz="2000" dirty="0">
                <a:solidFill>
                  <a:srgbClr val="FF0000"/>
                </a:solidFill>
              </a:rPr>
              <a:t>; </a:t>
            </a:r>
            <a:r>
              <a:rPr lang="en-US" sz="2000" dirty="0">
                <a:solidFill>
                  <a:srgbClr val="FF0000"/>
                </a:solidFill>
              </a:rPr>
              <a:t>California 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Montana 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Cowboy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 Milk Is Better than Wine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 God Loves Us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 Star Wars 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Drink Coca-Cola 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Star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  I love you</a:t>
            </a:r>
            <a:r>
              <a:rPr lang="ru-RU" sz="2000" dirty="0">
                <a:solidFill>
                  <a:srgbClr val="FF0000"/>
                </a:solidFill>
              </a:rPr>
              <a:t>;</a:t>
            </a:r>
            <a:r>
              <a:rPr lang="en-US" sz="2000" dirty="0">
                <a:solidFill>
                  <a:srgbClr val="FF0000"/>
                </a:solidFill>
              </a:rPr>
              <a:t> let’s go shopping </a:t>
            </a:r>
            <a:r>
              <a:rPr lang="ru-RU" sz="2000" dirty="0">
                <a:solidFill>
                  <a:srgbClr val="FF0000"/>
                </a:solidFill>
              </a:rPr>
              <a:t>и т.д.</a:t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312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2fdea14e932ae6799c89d663832db0c6a7c0a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</TotalTime>
  <Words>440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Волна</vt:lpstr>
      <vt:lpstr>Диаграмма</vt:lpstr>
      <vt:lpstr>Исследовательская работа «Влияние англицизмов на речь учащихся»  </vt:lpstr>
      <vt:lpstr>Больше всех англицизмов используют учителя информатики . На уроках  используются слова: Caps Lock , Enter , Shift , Delete и т.д. меньше всего используют английских слов на математике и музыке. </vt:lpstr>
      <vt:lpstr>Использование англицизмов в области информатики </vt:lpstr>
      <vt:lpstr>Слайд 4</vt:lpstr>
      <vt:lpstr>«Байт»</vt:lpstr>
      <vt:lpstr>«Сидюшник»</vt:lpstr>
      <vt:lpstr>Часто ли вы покупаете вещи с английскими надписями , не зная их значения?</vt:lpstr>
      <vt:lpstr>Много ли вы знаете английских брендов одежды, обуви?</vt:lpstr>
      <vt:lpstr>Сейчас очень много товаров с английскими этикетками. Часто можно увидеть шоколад: «Milky Way» (млечный путь), «Baunty» (подарок), « Nuts» (орехи ) . Так же очень популярны шампунь « Head and Shoulders» (голова и плечи ) , моющее средство « Fairy» (волшебница ) , стиральный порошок «Tide» ( прилив – отлив ) . На аудио и  видеоаппаратуре можно видеть надписи : Push ; Stop ; Wind ; Low ; High ;Light ; Noise и т.д. Надписи на предметах одежды содержат информацию о производителе или качестве одежды , об обращении с нею : Made in Japan ; Manufactured in Germany ; 100% cotton ; Wash 30-40 градусов . В последние годы распространилась мода украшать предметы одежды различными надписями . Например на футболках : Kiss me ! ; California ;Montana ;Cowboy; Milk Is Better than Wine; God Loves Us; Star Wars ;Drink Coca-Cola ;Star;  I love you; let’s go shopping и т.д. </vt:lpstr>
      <vt:lpstr>Использование англицизмов в сфере «Музыка»</vt:lpstr>
      <vt:lpstr>Спорт и Косметика</vt:lpstr>
      <vt:lpstr>Младшая возрастная группа</vt:lpstr>
      <vt:lpstr> Средняя возрастная группа</vt:lpstr>
      <vt:lpstr>Старшая возрастная группа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</dc:title>
  <dc:creator>444</dc:creator>
  <cp:lastModifiedBy>Admin</cp:lastModifiedBy>
  <cp:revision>16</cp:revision>
  <dcterms:created xsi:type="dcterms:W3CDTF">2014-04-18T06:43:25Z</dcterms:created>
  <dcterms:modified xsi:type="dcterms:W3CDTF">2018-03-23T09:23:01Z</dcterms:modified>
</cp:coreProperties>
</file>