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18"/>
  </p:notesMasterIdLst>
  <p:sldIdLst>
    <p:sldId id="262" r:id="rId2"/>
    <p:sldId id="257" r:id="rId3"/>
    <p:sldId id="258" r:id="rId4"/>
    <p:sldId id="259" r:id="rId5"/>
    <p:sldId id="26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696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AE9CE7-4D03-446A-BB93-D500EE582642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4ACC01-2096-40C9-A04A-FC0132E6EBB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66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ACC01-2096-40C9-A04A-FC0132E6EBB6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870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4ACC01-2096-40C9-A04A-FC0132E6EBB6}" type="slidenum">
              <a:rPr lang="ru-RU" smtClean="0"/>
              <a:pPr/>
              <a:t>7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BF95AED-9AD8-4D73-BA33-4FF70B886FF6}" type="datetimeFigureOut">
              <a:rPr lang="ru-RU" smtClean="0"/>
              <a:pPr/>
              <a:t>05.02.2018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49125B-E92E-4AB7-8F70-7B3C34F5C7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63888" y="4747391"/>
            <a:ext cx="3096344" cy="1574825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Подготовили: </a:t>
            </a:r>
            <a:br>
              <a:rPr lang="ru-RU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Геращенко 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И.И.</a:t>
            </a:r>
            <a: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Кутузова 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Н.Ю</a:t>
            </a:r>
            <a:r>
              <a:rPr lang="ru-RU" sz="2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02360"/>
            <a:ext cx="8183880" cy="3402704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1600" dirty="0" smtClean="0">
                <a:solidFill>
                  <a:srgbClr val="0070C0"/>
                </a:solidFill>
                <a:latin typeface="TimesNewRomanPSMT"/>
                <a:ea typeface="Calibri"/>
                <a:cs typeface="TimesNewRomanPSMT"/>
              </a:rPr>
              <a:t>муниципальное бюджетное дошкольное образовательное учреждение города Тулуна «Детский сад «Светлячок» </a:t>
            </a: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0070C0"/>
              </a:solidFill>
              <a:latin typeface="TimesNewRomanPSMT"/>
              <a:ea typeface="Calibri"/>
              <a:cs typeface="TimesNewRomanPSMT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1800" b="1" dirty="0">
              <a:solidFill>
                <a:srgbClr val="0070C0"/>
              </a:solidFill>
              <a:latin typeface="TimesNewRomanPSMT"/>
              <a:ea typeface="Calibri"/>
              <a:cs typeface="TimesNewRomanPSMT"/>
            </a:endParaRPr>
          </a:p>
          <a:p>
            <a:pPr marL="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600" b="1" i="1" dirty="0" smtClean="0">
                <a:solidFill>
                  <a:srgbClr val="0070C0"/>
                </a:solidFill>
                <a:latin typeface="Monotype Corsiva" pitchFamily="66" charset="0"/>
                <a:ea typeface="Calibri"/>
                <a:cs typeface="JasmineUPC" pitchFamily="18" charset="-34"/>
              </a:rPr>
              <a:t>Профессионально-личностные  качества </a:t>
            </a:r>
            <a:r>
              <a:rPr lang="ru-RU" sz="3600" b="1" i="1" dirty="0">
                <a:solidFill>
                  <a:srgbClr val="0070C0"/>
                </a:solidFill>
                <a:latin typeface="Monotype Corsiva" pitchFamily="66" charset="0"/>
                <a:ea typeface="Calibri"/>
                <a:cs typeface="JasmineUPC" pitchFamily="18" charset="-34"/>
              </a:rPr>
              <a:t>педагога </a:t>
            </a:r>
            <a:r>
              <a:rPr lang="ru-RU" sz="3600" b="1" i="1" dirty="0" smtClean="0">
                <a:solidFill>
                  <a:srgbClr val="0070C0"/>
                </a:solidFill>
                <a:latin typeface="Monotype Corsiva" pitchFamily="66" charset="0"/>
                <a:ea typeface="Calibri"/>
                <a:cs typeface="JasmineUPC" pitchFamily="18" charset="-34"/>
              </a:rPr>
              <a:t> в  условиях  инклюзивного </a:t>
            </a:r>
            <a:r>
              <a:rPr lang="ru-RU" sz="3600" b="1" i="1" dirty="0">
                <a:solidFill>
                  <a:srgbClr val="0070C0"/>
                </a:solidFill>
                <a:latin typeface="Monotype Corsiva" pitchFamily="66" charset="0"/>
                <a:ea typeface="Calibri"/>
                <a:cs typeface="JasmineUPC" pitchFamily="18" charset="-34"/>
              </a:rPr>
              <a:t>образования</a:t>
            </a:r>
            <a:endParaRPr lang="ru-RU" sz="2000" b="1" i="1" dirty="0">
              <a:solidFill>
                <a:srgbClr val="0070C0"/>
              </a:solidFill>
              <a:latin typeface="Monotype Corsiva" pitchFamily="66" charset="0"/>
              <a:ea typeface="Calibri"/>
              <a:cs typeface="JasmineUPC" pitchFamily="18" charset="-34"/>
            </a:endParaRPr>
          </a:p>
          <a:p>
            <a:pPr marL="0" indent="0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Users\lg\Desktop\img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674029"/>
            <a:ext cx="2619319" cy="1995025"/>
          </a:xfrm>
          <a:prstGeom prst="rect">
            <a:avLst/>
          </a:prstGeom>
          <a:noFill/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g\Desktop\img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077072"/>
            <a:ext cx="1905284" cy="224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1590945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20688"/>
            <a:ext cx="7992888" cy="585097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sz="7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Толерантность</a:t>
            </a:r>
            <a:r>
              <a:rPr lang="ru-RU" sz="7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включает терпимость, устойчивость к стрессу, неопределенности, конфликтам, поведенческим отклонениям, агрессивному поведению, к нарушению норм и границ. Педагогу в профессиональной деятельности часто приходится проявлять толерантное, спокойное доброжелательное отношение к необычному внешнему виду воспитанников, к их неадекватному поведению, нечеткой речи, а порой и к откровенно грубым, хамским высказываниям. Поэтому для такого педагога высокий уровень толерантности является одним из факторов, которые обеспечивают эффективность его деятельности.</a:t>
            </a:r>
          </a:p>
          <a:p>
            <a:pPr algn="just"/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992888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 оптимизм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отношению к детям с ограниченными возможностями здоровья предполагает уверенность в продвижении в развитии такого ребенка, вере в его потенциал. Наряду с этим следует опасаться предъявления завышенных требований к ребенку, ожидания от него более высоких результатов, чем те, на которые он способен.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530352"/>
            <a:ext cx="7704856" cy="484286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>
                <a:solidFill>
                  <a:srgbClr val="C00000"/>
                </a:solidFill>
              </a:rPr>
              <a:t>	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Важным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требованием к педагогу, осуществляющему педагогическую деятельность с детьми с ограниченными возможностями здоровья, является проявление им деликатности и тактичности, в том числе умение соблюдать конфиденциальность служебной информации и личных тайн воспитанника.</a:t>
            </a:r>
          </a:p>
        </p:txBody>
      </p:sp>
      <p:pic>
        <p:nvPicPr>
          <p:cNvPr id="1026" name="Picture 2" descr="E:\ГМО Инклюзивное образование 2018г\Новая папка (2)\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410" y="4221088"/>
            <a:ext cx="4552539" cy="188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30352"/>
            <a:ext cx="7992888" cy="577896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Педагог </a:t>
            </a:r>
            <a:r>
              <a:rPr lang="ru-RU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должен знать и интуитивно чувствовать, как и с кем общаться в системах: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 в условиях инклюзивного образования и ребенок;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 в условиях инклюзивного образования и родители (либо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микросоциальное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окружение);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 в условиях инклюзивного образования и врач (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например -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невролог);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педагог-учитель в условиях инклюзивного образования и воспитатель;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 в  условиях инклюзивного образования и педагог в условиях инклюзивного образования;</a:t>
            </a:r>
          </a:p>
          <a:p>
            <a:pPr marL="0" indent="0" algn="just">
              <a:buNone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 педагог в условиях инклюзивного образования - врач - ребенок - родители.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1800" b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Вместо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заключения: </a:t>
            </a:r>
            <a:endParaRPr lang="ru-RU" b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внешность </a:t>
            </a: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и культура общения </a:t>
            </a: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педагога</a:t>
            </a: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b="1" dirty="0" smtClean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endParaRPr lang="ru-RU" sz="20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12700" marR="12700" indent="0" algn="ctr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3200" b="1" dirty="0" smtClean="0">
                <a:solidFill>
                  <a:srgbClr val="FF0000"/>
                </a:solidFill>
                <a:latin typeface="Arial Black" pitchFamily="34" charset="0"/>
                <a:ea typeface="Calibri"/>
                <a:cs typeface="Times New Roman"/>
              </a:rPr>
              <a:t>Одежда</a:t>
            </a:r>
            <a:r>
              <a:rPr lang="ru-RU" sz="3200" b="1" dirty="0" smtClean="0">
                <a:solidFill>
                  <a:schemeClr val="accent2"/>
                </a:solidFill>
                <a:latin typeface="Arial Black" pitchFamily="34" charset="0"/>
                <a:ea typeface="Calibri"/>
                <a:cs typeface="Times New Roman"/>
              </a:rPr>
              <a:t>          </a:t>
            </a:r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  <a:ea typeface="Calibri"/>
                <a:cs typeface="Times New Roman"/>
              </a:rPr>
              <a:t>Речь </a:t>
            </a:r>
            <a:r>
              <a:rPr lang="ru-RU" sz="3200" b="1" dirty="0" smtClean="0">
                <a:solidFill>
                  <a:schemeClr val="accent2"/>
                </a:solidFill>
                <a:latin typeface="Arial Black" pitchFamily="34" charset="0"/>
                <a:ea typeface="Calibri"/>
                <a:cs typeface="Times New Roman"/>
              </a:rPr>
              <a:t>       </a:t>
            </a:r>
            <a:r>
              <a:rPr lang="ru-RU" sz="3200" b="1" dirty="0" smtClean="0">
                <a:solidFill>
                  <a:srgbClr val="00B050"/>
                </a:solidFill>
                <a:latin typeface="Arial Black" pitchFamily="34" charset="0"/>
                <a:ea typeface="Calibri"/>
                <a:cs typeface="Times New Roman"/>
              </a:rPr>
              <a:t>Общение </a:t>
            </a:r>
            <a:endParaRPr lang="ru-RU" sz="2000" dirty="0">
              <a:solidFill>
                <a:srgbClr val="00B050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195736" y="2492896"/>
            <a:ext cx="100811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648701" y="2492897"/>
            <a:ext cx="0" cy="144015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6156176" y="2492896"/>
            <a:ext cx="1008112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476672"/>
            <a:ext cx="8064896" cy="554461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endParaRPr lang="ru-RU" sz="14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Внутренние 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убеждения педагога-профессионала можно представить следующим образом: </a:t>
            </a:r>
            <a:endParaRPr lang="ru-RU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lnSpc>
                <a:spcPct val="107000"/>
              </a:lnSpc>
              <a:spcAft>
                <a:spcPts val="750"/>
              </a:spcAft>
              <a:buNone/>
            </a:pPr>
            <a:endParaRPr lang="ru-RU" sz="14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«</a:t>
            </a:r>
            <a:r>
              <a:rPr lang="ru-RU" sz="3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Я знаю, зачем и что делаю; </a:t>
            </a:r>
            <a:endParaRPr lang="ru-RU" sz="30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вижу </a:t>
            </a:r>
            <a:r>
              <a:rPr lang="ru-RU" sz="3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пути достижения своих целей; </a:t>
            </a:r>
            <a:endParaRPr lang="ru-RU" sz="30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чётко </a:t>
            </a:r>
            <a:r>
              <a:rPr lang="ru-RU" sz="3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знаю границы, в том числе этические, своих действий. </a:t>
            </a:r>
            <a:endParaRPr lang="ru-RU" sz="3000" b="1" i="1" dirty="0" smtClean="0">
              <a:solidFill>
                <a:srgbClr val="C00000"/>
              </a:solidFill>
              <a:latin typeface="Times New Roman"/>
              <a:ea typeface="Times New Roman"/>
              <a:cs typeface="Times New Roman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3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Я </a:t>
            </a:r>
            <a:r>
              <a:rPr lang="ru-RU" sz="3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знаю, что умею решать стоящие передо мной задачи хорошо, красиво, изящно и мне это нравится. </a:t>
            </a:r>
            <a:r>
              <a:rPr lang="ru-RU" sz="3000" b="1" i="1" dirty="0" smtClean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Я </a:t>
            </a:r>
            <a:r>
              <a:rPr lang="ru-RU" sz="3000" b="1" i="1" dirty="0">
                <a:solidFill>
                  <a:srgbClr val="C00000"/>
                </a:solidFill>
                <a:latin typeface="Times New Roman"/>
                <a:ea typeface="Times New Roman"/>
                <a:cs typeface="Times New Roman"/>
              </a:rPr>
              <a:t>– профессионал».</a:t>
            </a:r>
            <a:endParaRPr lang="ru-RU" sz="2200" b="1" dirty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941168"/>
            <a:ext cx="8280920" cy="1051560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E:\ГМО Инклюзивное образование 2018г\Новая папка (2)\563c1e5d593b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907494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073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530352"/>
            <a:ext cx="8291264" cy="5634952"/>
          </a:xfrm>
        </p:spPr>
        <p:txBody>
          <a:bodyPr>
            <a:normAutofit/>
          </a:bodyPr>
          <a:lstStyle/>
          <a:p>
            <a:pPr marL="6350" indent="9525" algn="just">
              <a:buNone/>
            </a:pPr>
            <a:r>
              <a:rPr lang="ru-RU" b="1" dirty="0" smtClean="0"/>
              <a:t>	</a:t>
            </a:r>
          </a:p>
          <a:p>
            <a:pPr marL="6350" indent="9525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 это образование, которое каждому, несмотря на имеющиеся интеллектуальные, физические, эмоциональные, социальные или другие особенности, предоставляет возможность быть вовлеченным в общий процесс обучения и воспитания. </a:t>
            </a:r>
          </a:p>
          <a:p>
            <a:pPr marL="6350" indent="9525" algn="just">
              <a:buNone/>
            </a:pPr>
            <a:r>
              <a:rPr lang="ru-RU" sz="2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Проблема внедрения инклюзивного образования в учебные заведения России является актуальной для многих российских исследователей. </a:t>
            </a:r>
            <a:endParaRPr lang="ru-RU" sz="2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128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2920" y="530352"/>
            <a:ext cx="8101528" cy="5778968"/>
          </a:xfrm>
        </p:spPr>
        <p:txBody>
          <a:bodyPr>
            <a:normAutofit fontScale="77500" lnSpcReduction="20000"/>
          </a:bodyPr>
          <a:lstStyle/>
          <a:p>
            <a:pPr marL="6350" indent="9525" algn="ctr"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Для профессиональной и личностной подготовки </a:t>
            </a:r>
          </a:p>
          <a:p>
            <a:pPr marL="6350" indent="9525" algn="ctr">
              <a:buNone/>
            </a:pPr>
            <a:r>
              <a:rPr lang="ru-RU" sz="3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педагогов необходимы:</a:t>
            </a:r>
          </a:p>
          <a:p>
            <a:pPr marL="6350" lvl="0" indent="9525" algn="just">
              <a:buNone/>
            </a:pP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представление и понимание, что такое инклюзивное образование, в чем его отличие от традиционных форм образования;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- знание психологических закономерностей и 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особенностей возрастного и личностного развития 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 в условиях инклюзивной образовательной 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среды;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- знание методов психологического и дидактического проектирования учебного процесса для совместного обучения детей с нарушенным и нормальным развитием;</a:t>
            </a:r>
          </a:p>
          <a:p>
            <a:pPr marL="6350" lvl="0" indent="9525" algn="just">
              <a:buNone/>
            </a:pP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- умение реализовать различные способы педагогического взаимодействия между всеми субъектами образовательной среды </a:t>
            </a:r>
            <a:r>
              <a:rPr lang="ru-RU" sz="3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(с детьми по отдельности и в группе, с родителями, коллегами, специалистами, руководством).</a:t>
            </a:r>
          </a:p>
          <a:p>
            <a:pPr marL="6350" indent="9525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82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620688"/>
            <a:ext cx="8183880" cy="2880320"/>
          </a:xfrm>
        </p:spPr>
        <p:txBody>
          <a:bodyPr>
            <a:normAutofit fontScale="92500"/>
          </a:bodyPr>
          <a:lstStyle/>
          <a:p>
            <a:pPr marL="6350" indent="9525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требования должны предъявляться к профессиональной деятельности педагога? </a:t>
            </a:r>
          </a:p>
          <a:p>
            <a:pPr algn="ctr">
              <a:buNone/>
            </a:pPr>
            <a:endParaRPr lang="ru-RU" sz="32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350" indent="9525" algn="ctr">
              <a:buNone/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 может и должно измениться в его профессиональном и личностном развитии?</a:t>
            </a:r>
          </a:p>
          <a:p>
            <a:endParaRPr lang="ru-RU" dirty="0"/>
          </a:p>
        </p:txBody>
      </p:sp>
      <p:pic>
        <p:nvPicPr>
          <p:cNvPr id="1026" name="Picture 2" descr="C:\Users\comp\Desktop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501008"/>
            <a:ext cx="2900239" cy="2694873"/>
          </a:xfrm>
          <a:prstGeom prst="rect">
            <a:avLst/>
          </a:prstGeom>
          <a:noFill/>
        </p:spPr>
      </p:pic>
      <p:pic>
        <p:nvPicPr>
          <p:cNvPr id="1027" name="Picture 3" descr="C:\Users\comp\Desktop\121086_20790_5-Инклюзив-5---бибиш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0142" y="3312019"/>
            <a:ext cx="3168352" cy="30728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83131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54561" y="476672"/>
            <a:ext cx="8049887" cy="534692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Инклюзивное образование держится на трёх китах: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Признание ценности каждого ребенка.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2. Возможность адаптации образовательной программы.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Готовность педагога принимать и вступать во взаимодействие с любым воспитанником.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comp\Desktop\dsc03304_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9335" y="3808686"/>
            <a:ext cx="3072341" cy="2304256"/>
          </a:xfrm>
          <a:prstGeom prst="rect">
            <a:avLst/>
          </a:prstGeom>
          <a:noFill/>
        </p:spPr>
      </p:pic>
      <p:pic>
        <p:nvPicPr>
          <p:cNvPr id="1027" name="Picture 3" descr="C:\Users\comp\Desktop\0_107da2_fd62a12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3789040"/>
            <a:ext cx="2976330" cy="2232248"/>
          </a:xfrm>
          <a:prstGeom prst="rect">
            <a:avLst/>
          </a:prstGeom>
          <a:noFill/>
        </p:spPr>
      </p:pic>
      <p:pic>
        <p:nvPicPr>
          <p:cNvPr id="1028" name="Picture 4" descr="C:\Users\comp\Desktop\9646486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49080"/>
            <a:ext cx="2309242" cy="21845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304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029520" cy="570696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endParaRPr lang="ru-RU" sz="3100" dirty="0" smtClean="0">
              <a:solidFill>
                <a:srgbClr val="0070C0"/>
              </a:solidFill>
            </a:endParaRPr>
          </a:p>
          <a:p>
            <a:pPr algn="ctr">
              <a:buNone/>
            </a:pPr>
            <a:r>
              <a:rPr lang="ru-RU" sz="33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Система профессионально-ценностных ориентаций:</a:t>
            </a:r>
          </a:p>
          <a:p>
            <a:pPr>
              <a:buNone/>
            </a:pPr>
            <a:endParaRPr lang="ru-RU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признание ценности личности ребенка независимо от степени тяжести его нарушения;</a:t>
            </a:r>
          </a:p>
          <a:p>
            <a:pPr algn="just">
              <a:buNone/>
            </a:pP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направленность на развитие личности ребенка с нарушением в развитии в целом, а не только на получение образовательного результата;</a:t>
            </a:r>
          </a:p>
          <a:p>
            <a:pPr algn="just">
              <a:buNone/>
            </a:pP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осознание своей ответственности как носителя культуры и ее транслятора для людей с нарушениями в развитии; </a:t>
            </a:r>
          </a:p>
          <a:p>
            <a:pPr algn="just">
              <a:buNone/>
            </a:pPr>
            <a:r>
              <a:rPr lang="ru-RU" sz="31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 понимание творческой сущности педагогической деятельности с детьми с ограниченными возможностями здоровья, требующей больших духовных и энергетических затрат и др.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30352"/>
            <a:ext cx="8352928" cy="59949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300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solidFill>
                  <a:schemeClr val="accent4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Готовность к оказанию помощи – это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интегральное личностное качество, включающее в    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себя:</a:t>
            </a:r>
          </a:p>
          <a:p>
            <a:pPr marL="0" indent="0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милосердие 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эмпатию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толерантность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педагогический оптимизм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высокий уровень самоконтроля и саморегуляции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доброжелательность 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умение наблюдать, способность суммировать наблюдения и использовать увеличившийся объем информации о ребенке для оптимизации педагогической работы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перцептивные умения</a:t>
            </a:r>
          </a:p>
          <a:p>
            <a:pPr marL="0" indent="0" algn="just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креативность, творческий подход к решению проблем, задач педагогической работы и другое. </a:t>
            </a:r>
          </a:p>
          <a:p>
            <a:pPr marL="6350" indent="9525"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692696"/>
            <a:ext cx="7776864" cy="525658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sz="3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Милосердие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одно из существенных выражений гуманности. В понятии милосердия соединились духовно-эмоциональный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(переживание чужой боли как своей)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конкретно-практический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(порыв к реальной помощи)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аспекты. В отличие от гуманности, которая рассматривается по отношению ко всему живому, людям, как нуждающимся в помощи, так и самодостаточным, милосердие употребляется по отношению к людям, нуждающимся в помощи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(инвалидам, больным, престарелым и др.)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отражает готовность помочь нуждающимся и саму помощь.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48680"/>
            <a:ext cx="7992888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b="1" dirty="0" smtClean="0"/>
          </a:p>
          <a:p>
            <a:pPr marL="0" indent="0" algn="just">
              <a:buNone/>
            </a:pPr>
            <a:r>
              <a:rPr lang="ru-RU" sz="3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важное профессиональное качество педагога, работающего с детьми с ограниченными возможностями здоровья. Она предполагает понимание ребенка, сочувствие ему, умение увидеть ситуацию его глазами, встать на его точку зрения. </a:t>
            </a:r>
            <a:r>
              <a:rPr lang="ru-RU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Эмпатия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тесно связана с феноменом принятия, под которым подразумевается теплое эмоциональное отношение со стороны окружающих к ребенку с ограниченными возможностями здоровья.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393</TotalTime>
  <Words>567</Words>
  <Application>Microsoft Office PowerPoint</Application>
  <PresentationFormat>Экран (4:3)</PresentationFormat>
  <Paragraphs>76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Подготовили:  воспитатели   Геращенко И.И. Кутузова Н.Ю.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lg</dc:creator>
  <cp:lastModifiedBy>lg</cp:lastModifiedBy>
  <cp:revision>28</cp:revision>
  <dcterms:created xsi:type="dcterms:W3CDTF">2018-02-01T10:47:22Z</dcterms:created>
  <dcterms:modified xsi:type="dcterms:W3CDTF">2018-02-05T09:39:23Z</dcterms:modified>
</cp:coreProperties>
</file>