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83" r:id="rId2"/>
    <p:sldId id="267" r:id="rId3"/>
    <p:sldId id="264" r:id="rId4"/>
    <p:sldId id="265" r:id="rId5"/>
    <p:sldId id="268" r:id="rId6"/>
    <p:sldId id="270" r:id="rId7"/>
    <p:sldId id="271" r:id="rId8"/>
    <p:sldId id="272" r:id="rId9"/>
    <p:sldId id="275" r:id="rId10"/>
    <p:sldId id="276" r:id="rId11"/>
    <p:sldId id="277" r:id="rId12"/>
    <p:sldId id="278" r:id="rId13"/>
    <p:sldId id="266" r:id="rId14"/>
    <p:sldId id="279" r:id="rId15"/>
    <p:sldId id="273" r:id="rId16"/>
    <p:sldId id="274" r:id="rId17"/>
    <p:sldId id="280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2" autoAdjust="0"/>
    <p:restoredTop sz="94628" autoAdjust="0"/>
  </p:normalViewPr>
  <p:slideViewPr>
    <p:cSldViewPr snapToGrid="0">
      <p:cViewPr varScale="1">
        <p:scale>
          <a:sx n="70" d="100"/>
          <a:sy n="70" d="100"/>
        </p:scale>
        <p:origin x="-139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F851AC56-9F86-4871-B3D2-2F1823ACF1C2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CE55E65-A191-41C3-85B1-D87FECA825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57C4B1D-A999-4577-B59C-55EF9111167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0FC9C0-3946-41B0-9EF6-89AF6854DD21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446A33-13CD-48D7-A8F0-987961E9BC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24CD2-D62A-4E73-8267-80D31C09AA73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9A3D20-D4D1-48F9-B5E4-D765E09830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4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49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25CEFA-D89B-44CD-966A-D5D8E2EEBCF9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7ECAA-4C16-4F94-B928-D530621E2C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03B88-0C05-4E01-A117-8B7E6A6EE600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1D23F-AF7A-4574-8B9E-386AC9404A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9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9" y="4589467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7FC46-E663-4224-A4E6-EE0CEA3BB573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F396AB-33DF-4136-98D8-D0B2871C8D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1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79B12-6DDA-45F1-9FFB-20F422CE9B04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1BFF3-79D3-4090-B9E2-E5EA41F743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2" y="365128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6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2" y="2505076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0C5B6-1148-407D-BE08-40029BFAD080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48AF60-B1C2-4768-9DEE-17ECA9F23D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B159E-48D5-41C6-8253-39B40CC02C83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137DC2-D7ED-4802-A87B-64AB828C0A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0EC4C-0BDF-4934-AF81-BF8CD91AE2AC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CBCAA3-844C-4FC3-BDCB-6E53F77DC9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2" y="987428"/>
            <a:ext cx="462915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FC3A9-650B-418A-A696-CF20614E59E0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B8C513-5C07-48B5-8773-5C19E6734B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3" y="457200"/>
            <a:ext cx="294917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2" y="987428"/>
            <a:ext cx="462915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3" y="2057400"/>
            <a:ext cx="294917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45C9-19FD-482F-BF6D-2786E31586E9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0308F-2EE2-4FAB-8AB7-2069C3FE4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E853A38-E25A-438B-8AFE-82D34A6B050B}" type="datetimeFigureOut">
              <a:rPr lang="ru-RU"/>
              <a:pPr>
                <a:defRPr/>
              </a:pPr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2C52530-879D-493E-8EB6-71470380E7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 anchor="ctr"/>
          <a:lstStyle/>
          <a:p>
            <a:pPr algn="l"/>
            <a:endParaRPr lang="ru-RU" sz="4400" smtClean="0"/>
          </a:p>
        </p:txBody>
      </p:sp>
      <p:sp>
        <p:nvSpPr>
          <p:cNvPr id="14338" name="Rectangle 3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/>
          <a:p>
            <a:endParaRPr lang="ru-RU" sz="280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0400" y="2890838"/>
            <a:ext cx="301307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8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9638" y="1062038"/>
            <a:ext cx="4075112" cy="408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Картинки по запросу почтовые весы 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9338" y="2578100"/>
            <a:ext cx="3335337" cy="332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" descr="Картинки по запросу почтовые весы 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4488" y="757238"/>
            <a:ext cx="3405187" cy="364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AutoShape 2" descr="Картинки по запросу железнодорожные весы  картинка"/>
          <p:cNvSpPr>
            <a:spLocks noChangeAspect="1" noChangeArrowheads="1"/>
          </p:cNvSpPr>
          <p:nvPr/>
        </p:nvSpPr>
        <p:spPr bwMode="auto">
          <a:xfrm>
            <a:off x="115888" y="-144463"/>
            <a:ext cx="2286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6" name="AutoShape 4" descr="Картинки по запросу железнодорожные весы  картинка"/>
          <p:cNvSpPr>
            <a:spLocks noChangeAspect="1" noChangeArrowheads="1"/>
          </p:cNvSpPr>
          <p:nvPr/>
        </p:nvSpPr>
        <p:spPr bwMode="auto">
          <a:xfrm>
            <a:off x="230188" y="793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6627" name="AutoShape 10" descr="Картинки по запросу железнодорожные весы  картинка"/>
          <p:cNvSpPr>
            <a:spLocks noChangeAspect="1" noChangeArrowheads="1"/>
          </p:cNvSpPr>
          <p:nvPr/>
        </p:nvSpPr>
        <p:spPr bwMode="auto">
          <a:xfrm>
            <a:off x="344488" y="160338"/>
            <a:ext cx="228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6628" name="Picture 14" descr="Картинки по запросу железнодорожные весы 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87600" y="1504950"/>
            <a:ext cx="5715000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Картинки по запросу напольные весы 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0" y="2395538"/>
            <a:ext cx="3906838" cy="3856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4" descr="Картинки по запросу напольные весы  карти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2925" y="2265363"/>
            <a:ext cx="4600575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Картинки по запросу детские весы  картин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33700" y="1028700"/>
            <a:ext cx="5613400" cy="513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57450" y="846138"/>
            <a:ext cx="6778625" cy="1257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исследования</a:t>
            </a:r>
            <a:endParaRPr lang="ru-RU" sz="66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8" name="Объект 2"/>
          <p:cNvSpPr>
            <a:spLocks noGrp="1"/>
          </p:cNvSpPr>
          <p:nvPr>
            <p:ph idx="1"/>
          </p:nvPr>
        </p:nvSpPr>
        <p:spPr>
          <a:xfrm>
            <a:off x="360363" y="2176463"/>
            <a:ext cx="8582025" cy="4418012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1.Взвесить ранец без школьных принадлежностей.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2.Проверить вес необходимых учебных пособий и сравнить с гигиеническими нормами.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3. Сформулировать </a:t>
            </a:r>
            <a:r>
              <a:rPr lang="ru-RU" sz="4500" smtClean="0">
                <a:latin typeface="Times New Roman" pitchFamily="18" charset="0"/>
                <a:cs typeface="Times New Roman" pitchFamily="18" charset="0"/>
              </a:rPr>
              <a:t>рекомендации школьникам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>
          <a:xfrm>
            <a:off x="2492375" y="1042988"/>
            <a:ext cx="6396038" cy="681037"/>
          </a:xfrm>
        </p:spPr>
        <p:txBody>
          <a:bodyPr/>
          <a:lstStyle/>
          <a:p>
            <a:pPr algn="ctr" eaLnBrk="1" hangingPunct="1">
              <a:lnSpc>
                <a:spcPct val="100000"/>
              </a:lnSpc>
            </a:pP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 школьного ранца не должен превышать </a:t>
            </a:r>
            <a:r>
              <a:rPr lang="en-US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700 граммов</a:t>
            </a:r>
          </a:p>
        </p:txBody>
      </p:sp>
      <p:sp>
        <p:nvSpPr>
          <p:cNvPr id="30722" name="Объект 2"/>
          <p:cNvSpPr>
            <a:spLocks noGrp="1"/>
          </p:cNvSpPr>
          <p:nvPr>
            <p:ph idx="1"/>
          </p:nvPr>
        </p:nvSpPr>
        <p:spPr>
          <a:xfrm>
            <a:off x="190500" y="2105025"/>
            <a:ext cx="8739188" cy="4619625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Согласно  новым санитарным нормам вес каждой книги для начальных классов не должен превышать </a:t>
            </a: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300г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, а для старших – </a:t>
            </a: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600 г.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Вес ранца с книгами у учащихся 1-3 классов не должен превышать </a:t>
            </a: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2кг700г</a:t>
            </a: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0" indent="0" eaLnBrk="1" hangingPunct="1">
              <a:buFont typeface="Arial" charset="0"/>
              <a:buNone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4-5 классов -</a:t>
            </a:r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3кг200г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>
          <a:xfrm>
            <a:off x="2559050" y="733425"/>
            <a:ext cx="6305550" cy="1357313"/>
          </a:xfrm>
        </p:spPr>
        <p:txBody>
          <a:bodyPr/>
          <a:lstStyle/>
          <a:p>
            <a:pPr algn="ctr" eaLnBrk="1" hangingPunct="1"/>
            <a:r>
              <a:rPr lang="ru-RU" sz="54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ученикам</a:t>
            </a:r>
          </a:p>
        </p:txBody>
      </p:sp>
      <p:sp>
        <p:nvSpPr>
          <p:cNvPr id="31746" name="Объект 2"/>
          <p:cNvSpPr>
            <a:spLocks noGrp="1"/>
          </p:cNvSpPr>
          <p:nvPr>
            <p:ph idx="1"/>
          </p:nvPr>
        </p:nvSpPr>
        <p:spPr>
          <a:xfrm>
            <a:off x="138113" y="2133600"/>
            <a:ext cx="9005887" cy="4456113"/>
          </a:xfrm>
        </p:spPr>
        <p:txBody>
          <a:bodyPr/>
          <a:lstStyle/>
          <a:p>
            <a:pPr marL="514350" indent="-514350" eaLnBrk="1" hangingPunct="1">
              <a:buFont typeface="Arial" charset="0"/>
              <a:buAutoNum type="arabicPeriod"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Проверяйте рюкзак ежедневно и не забывайте выкладывать из него ненужные учебники и вещи. Не перегружайте свой школьный рюкзак.</a:t>
            </a:r>
          </a:p>
          <a:p>
            <a:pPr marL="514350" indent="-514350" eaLnBrk="1" hangingPunct="1">
              <a:buFont typeface="Arial" charset="0"/>
              <a:buAutoNum type="arabicPeriod"/>
            </a:pPr>
            <a:r>
              <a:rPr lang="ru-RU" sz="4000" smtClean="0">
                <a:latin typeface="Times New Roman" pitchFamily="18" charset="0"/>
                <a:cs typeface="Times New Roman" pitchFamily="18" charset="0"/>
              </a:rPr>
              <a:t>Вес в рюкзаке распределяйте равномерно, чтобы избежать односторонней нагрузки на позвоночник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mtClean="0">
                <a:latin typeface="Times New Roman" pitchFamily="18" charset="0"/>
              </a:rPr>
              <a:t>           </a:t>
            </a:r>
            <a:r>
              <a:rPr lang="ru-RU" sz="5400" smtClean="0">
                <a:solidFill>
                  <a:srgbClr val="CC3300"/>
                </a:solidFill>
                <a:latin typeface="Times New Roman" pitchFamily="18" charset="0"/>
              </a:rPr>
              <a:t>Дополнить до 1 кг</a:t>
            </a:r>
          </a:p>
        </p:txBody>
      </p:sp>
      <p:sp>
        <p:nvSpPr>
          <p:cNvPr id="3277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6600" smtClean="0">
                <a:latin typeface="Times New Roman" pitchFamily="18" charset="0"/>
              </a:rPr>
              <a:t>780 г + … = 1 кг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latin typeface="Times New Roman" pitchFamily="18" charset="0"/>
              </a:rPr>
              <a:t>400 г + … = 1 кг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latin typeface="Times New Roman" pitchFamily="18" charset="0"/>
              </a:rPr>
              <a:t>999 г + … = 1 кг</a:t>
            </a:r>
          </a:p>
          <a:p>
            <a:pPr eaLnBrk="1" hangingPunct="1">
              <a:buFont typeface="Arial" charset="0"/>
              <a:buNone/>
            </a:pPr>
            <a:r>
              <a:rPr lang="ru-RU" sz="6600" smtClean="0">
                <a:latin typeface="Times New Roman" pitchFamily="18" charset="0"/>
              </a:rPr>
              <a:t>990 г + … = 1 кг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88" y="90488"/>
            <a:ext cx="3021012" cy="470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TextBox 2"/>
          <p:cNvSpPr txBox="1">
            <a:spLocks noChangeArrowheads="1"/>
          </p:cNvSpPr>
          <p:nvPr/>
        </p:nvSpPr>
        <p:spPr bwMode="auto">
          <a:xfrm>
            <a:off x="4010025" y="885825"/>
            <a:ext cx="49403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 i="1" u="sng">
                <a:latin typeface="Times New Roman" pitchFamily="18" charset="0"/>
                <a:cs typeface="Times New Roman" pitchFamily="18" charset="0"/>
              </a:rPr>
              <a:t>Кто с детских лет занимается математикой , тот развивает внимание, тренирует свой мозг, свою волю, воспитывает настойчивость и упорство в достижении цели.</a:t>
            </a:r>
          </a:p>
        </p:txBody>
      </p:sp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258763" y="5073650"/>
            <a:ext cx="6889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Маркушевич Алексей Иванович </a:t>
            </a:r>
          </a:p>
          <a:p>
            <a:r>
              <a:rPr lang="ru-RU" sz="3200">
                <a:latin typeface="Times New Roman" pitchFamily="18" charset="0"/>
                <a:cs typeface="Times New Roman" pitchFamily="18" charset="0"/>
              </a:rPr>
              <a:t>(известный математик, педагог)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03475" y="1270000"/>
          <a:ext cx="5295900" cy="4494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</a:tblGrid>
              <a:tr h="60113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mpd="sng">
                      <a:noFill/>
                    </a:lnB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T w="12700" cmpd="sng">
                      <a:noFill/>
                    </a:lnT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mpd="sng">
                      <a:noFill/>
                    </a:lnB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65600" y="12700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В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4611688" y="127000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30" name="TextBox 29"/>
          <p:cNvSpPr txBox="1">
            <a:spLocks noChangeArrowheads="1"/>
          </p:cNvSpPr>
          <p:nvPr/>
        </p:nvSpPr>
        <p:spPr bwMode="auto">
          <a:xfrm>
            <a:off x="5051425" y="12700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К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3724275" y="18542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160838" y="18542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97400" y="18542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37" name="TextBox 36"/>
          <p:cNvSpPr txBox="1">
            <a:spLocks noChangeArrowheads="1"/>
          </p:cNvSpPr>
          <p:nvPr/>
        </p:nvSpPr>
        <p:spPr bwMode="auto">
          <a:xfrm>
            <a:off x="5038725" y="18542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38" name="TextBox 37"/>
          <p:cNvSpPr txBox="1">
            <a:spLocks/>
          </p:cNvSpPr>
          <p:nvPr/>
        </p:nvSpPr>
        <p:spPr bwMode="auto">
          <a:xfrm>
            <a:off x="6362700" y="240665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39" name="TextBox 38"/>
          <p:cNvSpPr txBox="1">
            <a:spLocks/>
          </p:cNvSpPr>
          <p:nvPr/>
        </p:nvSpPr>
        <p:spPr bwMode="auto">
          <a:xfrm>
            <a:off x="5929313" y="240347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40" name="TextBox 39"/>
          <p:cNvSpPr txBox="1">
            <a:spLocks/>
          </p:cNvSpPr>
          <p:nvPr/>
        </p:nvSpPr>
        <p:spPr bwMode="auto">
          <a:xfrm>
            <a:off x="5483225" y="24034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43" name="TextBox 42"/>
          <p:cNvSpPr txBox="1">
            <a:spLocks/>
          </p:cNvSpPr>
          <p:nvPr/>
        </p:nvSpPr>
        <p:spPr bwMode="auto">
          <a:xfrm>
            <a:off x="5057775" y="24034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44" name="TextBox 43"/>
          <p:cNvSpPr txBox="1">
            <a:spLocks/>
          </p:cNvSpPr>
          <p:nvPr/>
        </p:nvSpPr>
        <p:spPr bwMode="auto">
          <a:xfrm>
            <a:off x="2863850" y="23907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45" name="TextBox 44"/>
          <p:cNvSpPr txBox="1">
            <a:spLocks/>
          </p:cNvSpPr>
          <p:nvPr/>
        </p:nvSpPr>
        <p:spPr bwMode="auto">
          <a:xfrm>
            <a:off x="3300413" y="2408238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46" name="TextBox 45"/>
          <p:cNvSpPr txBox="1">
            <a:spLocks/>
          </p:cNvSpPr>
          <p:nvPr/>
        </p:nvSpPr>
        <p:spPr bwMode="auto">
          <a:xfrm>
            <a:off x="3756025" y="2403475"/>
            <a:ext cx="441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47" name="TextBox 46"/>
          <p:cNvSpPr txBox="1">
            <a:spLocks/>
          </p:cNvSpPr>
          <p:nvPr/>
        </p:nvSpPr>
        <p:spPr bwMode="auto">
          <a:xfrm>
            <a:off x="4171950" y="2408238"/>
            <a:ext cx="441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48" name="TextBox 47"/>
          <p:cNvSpPr txBox="1">
            <a:spLocks/>
          </p:cNvSpPr>
          <p:nvPr/>
        </p:nvSpPr>
        <p:spPr bwMode="auto">
          <a:xfrm>
            <a:off x="4592638" y="2408238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49" name="TextBox 48"/>
          <p:cNvSpPr txBox="1">
            <a:spLocks/>
          </p:cNvSpPr>
          <p:nvPr/>
        </p:nvSpPr>
        <p:spPr bwMode="auto">
          <a:xfrm>
            <a:off x="4587875" y="2946400"/>
            <a:ext cx="441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50" name="TextBox 49"/>
          <p:cNvSpPr txBox="1">
            <a:spLocks/>
          </p:cNvSpPr>
          <p:nvPr/>
        </p:nvSpPr>
        <p:spPr bwMode="auto">
          <a:xfrm>
            <a:off x="5043488" y="292735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51" name="TextBox 50"/>
          <p:cNvSpPr txBox="1">
            <a:spLocks/>
          </p:cNvSpPr>
          <p:nvPr/>
        </p:nvSpPr>
        <p:spPr bwMode="auto">
          <a:xfrm>
            <a:off x="5467350" y="2946400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52" name="TextBox 51"/>
          <p:cNvSpPr txBox="1">
            <a:spLocks/>
          </p:cNvSpPr>
          <p:nvPr/>
        </p:nvSpPr>
        <p:spPr bwMode="auto">
          <a:xfrm>
            <a:off x="5924550" y="2946400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53" name="TextBox 52"/>
          <p:cNvSpPr txBox="1">
            <a:spLocks/>
          </p:cNvSpPr>
          <p:nvPr/>
        </p:nvSpPr>
        <p:spPr bwMode="auto">
          <a:xfrm>
            <a:off x="2835275" y="29718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Д</a:t>
            </a:r>
          </a:p>
        </p:txBody>
      </p:sp>
      <p:sp>
        <p:nvSpPr>
          <p:cNvPr id="54" name="TextBox 53"/>
          <p:cNvSpPr txBox="1">
            <a:spLocks/>
          </p:cNvSpPr>
          <p:nvPr/>
        </p:nvSpPr>
        <p:spPr bwMode="auto">
          <a:xfrm>
            <a:off x="3292475" y="29495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55" name="TextBox 54"/>
          <p:cNvSpPr txBox="1">
            <a:spLocks/>
          </p:cNvSpPr>
          <p:nvPr/>
        </p:nvSpPr>
        <p:spPr bwMode="auto">
          <a:xfrm>
            <a:off x="3700463" y="296862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Ц</a:t>
            </a:r>
          </a:p>
        </p:txBody>
      </p:sp>
      <p:sp>
        <p:nvSpPr>
          <p:cNvPr id="56" name="TextBox 55"/>
          <p:cNvSpPr txBox="1">
            <a:spLocks/>
          </p:cNvSpPr>
          <p:nvPr/>
        </p:nvSpPr>
        <p:spPr bwMode="auto">
          <a:xfrm>
            <a:off x="4146550" y="292735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57" name="TextBox 56"/>
          <p:cNvSpPr txBox="1">
            <a:spLocks/>
          </p:cNvSpPr>
          <p:nvPr/>
        </p:nvSpPr>
        <p:spPr bwMode="auto">
          <a:xfrm>
            <a:off x="4159250" y="349250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Ч</a:t>
            </a:r>
          </a:p>
        </p:txBody>
      </p:sp>
      <p:sp>
        <p:nvSpPr>
          <p:cNvPr id="58" name="TextBox 57"/>
          <p:cNvSpPr txBox="1">
            <a:spLocks/>
          </p:cNvSpPr>
          <p:nvPr/>
        </p:nvSpPr>
        <p:spPr bwMode="auto">
          <a:xfrm>
            <a:off x="4575175" y="3481388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59" name="TextBox 58"/>
          <p:cNvSpPr txBox="1">
            <a:spLocks/>
          </p:cNvSpPr>
          <p:nvPr/>
        </p:nvSpPr>
        <p:spPr bwMode="auto">
          <a:xfrm>
            <a:off x="5037138" y="348615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С</a:t>
            </a:r>
          </a:p>
        </p:txBody>
      </p:sp>
      <p:sp>
        <p:nvSpPr>
          <p:cNvPr id="60" name="TextBox 59"/>
          <p:cNvSpPr txBox="1">
            <a:spLocks/>
          </p:cNvSpPr>
          <p:nvPr/>
        </p:nvSpPr>
        <p:spPr bwMode="auto">
          <a:xfrm>
            <a:off x="3687763" y="4060825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61" name="TextBox 60"/>
          <p:cNvSpPr txBox="1">
            <a:spLocks/>
          </p:cNvSpPr>
          <p:nvPr/>
        </p:nvSpPr>
        <p:spPr bwMode="auto">
          <a:xfrm>
            <a:off x="4117975" y="4062413"/>
            <a:ext cx="4476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62" name="TextBox 61"/>
          <p:cNvSpPr txBox="1">
            <a:spLocks/>
          </p:cNvSpPr>
          <p:nvPr/>
        </p:nvSpPr>
        <p:spPr bwMode="auto">
          <a:xfrm>
            <a:off x="4575175" y="40608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63" name="TextBox 62"/>
          <p:cNvSpPr txBox="1">
            <a:spLocks/>
          </p:cNvSpPr>
          <p:nvPr/>
        </p:nvSpPr>
        <p:spPr bwMode="auto">
          <a:xfrm>
            <a:off x="5033963" y="406082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У</a:t>
            </a:r>
          </a:p>
        </p:txBody>
      </p:sp>
      <p:sp>
        <p:nvSpPr>
          <p:cNvPr id="64" name="TextBox 63"/>
          <p:cNvSpPr txBox="1">
            <a:spLocks/>
          </p:cNvSpPr>
          <p:nvPr/>
        </p:nvSpPr>
        <p:spPr bwMode="auto">
          <a:xfrm>
            <a:off x="5464175" y="40608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65" name="TextBox 64"/>
          <p:cNvSpPr txBox="1">
            <a:spLocks/>
          </p:cNvSpPr>
          <p:nvPr/>
        </p:nvSpPr>
        <p:spPr bwMode="auto">
          <a:xfrm>
            <a:off x="5910263" y="4060825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66" name="TextBox 65"/>
          <p:cNvSpPr txBox="1">
            <a:spLocks/>
          </p:cNvSpPr>
          <p:nvPr/>
        </p:nvSpPr>
        <p:spPr bwMode="auto">
          <a:xfrm>
            <a:off x="4137025" y="46323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67" name="TextBox 66"/>
          <p:cNvSpPr txBox="1">
            <a:spLocks/>
          </p:cNvSpPr>
          <p:nvPr/>
        </p:nvSpPr>
        <p:spPr bwMode="auto">
          <a:xfrm>
            <a:off x="4567238" y="4633913"/>
            <a:ext cx="4460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68" name="TextBox 67"/>
          <p:cNvSpPr txBox="1">
            <a:spLocks/>
          </p:cNvSpPr>
          <p:nvPr/>
        </p:nvSpPr>
        <p:spPr bwMode="auto">
          <a:xfrm>
            <a:off x="5022850" y="4632325"/>
            <a:ext cx="4476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Д</a:t>
            </a:r>
          </a:p>
        </p:txBody>
      </p:sp>
      <p:sp>
        <p:nvSpPr>
          <p:cNvPr id="69" name="TextBox 68"/>
          <p:cNvSpPr txBox="1">
            <a:spLocks/>
          </p:cNvSpPr>
          <p:nvPr/>
        </p:nvSpPr>
        <p:spPr bwMode="auto">
          <a:xfrm>
            <a:off x="5483225" y="46323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70" name="TextBox 69"/>
          <p:cNvSpPr txBox="1">
            <a:spLocks/>
          </p:cNvSpPr>
          <p:nvPr/>
        </p:nvSpPr>
        <p:spPr bwMode="auto">
          <a:xfrm>
            <a:off x="5913438" y="4632325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71" name="TextBox 70"/>
          <p:cNvSpPr txBox="1">
            <a:spLocks/>
          </p:cNvSpPr>
          <p:nvPr/>
        </p:nvSpPr>
        <p:spPr bwMode="auto">
          <a:xfrm>
            <a:off x="6359525" y="46323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Я</a:t>
            </a:r>
          </a:p>
        </p:txBody>
      </p:sp>
      <p:sp>
        <p:nvSpPr>
          <p:cNvPr id="72" name="TextBox 71"/>
          <p:cNvSpPr txBox="1">
            <a:spLocks/>
          </p:cNvSpPr>
          <p:nvPr/>
        </p:nvSpPr>
        <p:spPr bwMode="auto">
          <a:xfrm>
            <a:off x="3724275" y="5173663"/>
            <a:ext cx="4460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С</a:t>
            </a:r>
          </a:p>
        </p:txBody>
      </p:sp>
      <p:sp>
        <p:nvSpPr>
          <p:cNvPr id="73" name="TextBox 72"/>
          <p:cNvSpPr txBox="1">
            <a:spLocks/>
          </p:cNvSpPr>
          <p:nvPr/>
        </p:nvSpPr>
        <p:spPr bwMode="auto">
          <a:xfrm>
            <a:off x="4156075" y="5176838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74" name="TextBox 73"/>
          <p:cNvSpPr txBox="1">
            <a:spLocks/>
          </p:cNvSpPr>
          <p:nvPr/>
        </p:nvSpPr>
        <p:spPr bwMode="auto">
          <a:xfrm>
            <a:off x="4611688" y="517525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75" name="TextBox 74"/>
          <p:cNvSpPr txBox="1">
            <a:spLocks/>
          </p:cNvSpPr>
          <p:nvPr/>
        </p:nvSpPr>
        <p:spPr bwMode="auto">
          <a:xfrm>
            <a:off x="5072063" y="5173663"/>
            <a:ext cx="4460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76" name="TextBox 75"/>
          <p:cNvSpPr txBox="1">
            <a:spLocks/>
          </p:cNvSpPr>
          <p:nvPr/>
        </p:nvSpPr>
        <p:spPr bwMode="auto">
          <a:xfrm>
            <a:off x="5500688" y="5173663"/>
            <a:ext cx="4460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77" name="TextBox 76"/>
          <p:cNvSpPr txBox="1">
            <a:spLocks/>
          </p:cNvSpPr>
          <p:nvPr/>
        </p:nvSpPr>
        <p:spPr bwMode="auto">
          <a:xfrm>
            <a:off x="5946775" y="5173663"/>
            <a:ext cx="4476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78" name="TextBox 77"/>
          <p:cNvSpPr txBox="1">
            <a:spLocks/>
          </p:cNvSpPr>
          <p:nvPr/>
        </p:nvSpPr>
        <p:spPr bwMode="auto">
          <a:xfrm>
            <a:off x="7261225" y="5173663"/>
            <a:ext cx="4476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79" name="TextBox 78"/>
          <p:cNvSpPr txBox="1">
            <a:spLocks/>
          </p:cNvSpPr>
          <p:nvPr/>
        </p:nvSpPr>
        <p:spPr bwMode="auto">
          <a:xfrm>
            <a:off x="6827838" y="5170488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80" name="TextBox 79"/>
          <p:cNvSpPr txBox="1">
            <a:spLocks/>
          </p:cNvSpPr>
          <p:nvPr/>
        </p:nvSpPr>
        <p:spPr bwMode="auto">
          <a:xfrm>
            <a:off x="6381750" y="5170488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29" grpId="0" build="p"/>
      <p:bldP spid="30" grpId="0" build="p"/>
      <p:bldP spid="33" grpId="0" build="p" bldLvl="2"/>
      <p:bldP spid="35" grpId="0" build="p" bldLvl="2"/>
      <p:bldP spid="36" grpId="0" build="p" bldLvl="2"/>
      <p:bldP spid="37" grpId="0" build="p" bldLvl="2"/>
      <p:bldP spid="38" grpId="0"/>
      <p:bldP spid="39" grpId="0"/>
      <p:bldP spid="40" grpId="0"/>
      <p:bldP spid="43" grpId="0"/>
      <p:bldP spid="44" grpId="0"/>
      <p:bldP spid="45" grpId="0"/>
      <p:bldP spid="46" grpId="0"/>
      <p:bldP spid="47" grpId="0"/>
      <p:bldP spid="48" grpId="0"/>
      <p:bldP spid="49" grpId="0" build="p" bldLvl="4"/>
      <p:bldP spid="50" grpId="0" build="p" bldLvl="4"/>
      <p:bldP spid="51" grpId="0" build="p" bldLvl="4"/>
      <p:bldP spid="52" grpId="0" build="p" bldLvl="4"/>
      <p:bldP spid="53" grpId="0" build="p" bldLvl="4"/>
      <p:bldP spid="54" grpId="0" build="p" bldLvl="4"/>
      <p:bldP spid="55" grpId="0" build="p" bldLvl="4"/>
      <p:bldP spid="56" grpId="0" build="p" bldLvl="4"/>
      <p:bldP spid="57" grpId="0" build="p" bldLvl="5"/>
      <p:bldP spid="58" grpId="0" build="p" bldLvl="5"/>
      <p:bldP spid="59" grpId="0" build="p" bldLvl="5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13000" y="1263650"/>
          <a:ext cx="5295900" cy="449421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  <a:gridCol w="441326"/>
              </a:tblGrid>
              <a:tr h="60113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mpd="sng">
                      <a:noFill/>
                    </a:lnB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</a:t>
                      </a:r>
                      <a:endParaRPr lang="ru-RU" sz="1800" dirty="0"/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</a:t>
                      </a:r>
                      <a:endParaRPr lang="ru-RU" sz="1800" dirty="0"/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T w="12700" cmpd="sng">
                      <a:noFill/>
                    </a:lnT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lnL w="12700" cmpd="sng"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lnT w="12700" cmpd="sng">
                      <a:noFill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B w="12700" cmpd="sng">
                      <a:noFill/>
                    </a:lnB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56154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68580" marR="68580"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</a:t>
                      </a:r>
                      <a:endParaRPr lang="ru-RU" sz="1800" dirty="0"/>
                    </a:p>
                  </a:txBody>
                  <a:tcPr marL="68580" marR="6858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/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atin typeface="Batang" panose="02030600000101010101" pitchFamily="18" charset="-127"/>
                        <a:ea typeface="Batang" panose="02030600000101010101" pitchFamily="18" charset="-127"/>
                      </a:endParaRPr>
                    </a:p>
                  </a:txBody>
                  <a:tcPr marL="68580" marR="6858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4175125" y="126365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В</a:t>
            </a:r>
          </a:p>
        </p:txBody>
      </p:sp>
      <p:sp>
        <p:nvSpPr>
          <p:cNvPr id="17565" name="TextBox 28"/>
          <p:cNvSpPr txBox="1">
            <a:spLocks noChangeArrowheads="1"/>
          </p:cNvSpPr>
          <p:nvPr/>
        </p:nvSpPr>
        <p:spPr bwMode="auto">
          <a:xfrm>
            <a:off x="4621213" y="126365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66" name="TextBox 29"/>
          <p:cNvSpPr txBox="1">
            <a:spLocks noChangeArrowheads="1"/>
          </p:cNvSpPr>
          <p:nvPr/>
        </p:nvSpPr>
        <p:spPr bwMode="auto">
          <a:xfrm>
            <a:off x="5060950" y="126365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К</a:t>
            </a:r>
          </a:p>
        </p:txBody>
      </p:sp>
      <p:sp>
        <p:nvSpPr>
          <p:cNvPr id="17567" name="TextBox 32"/>
          <p:cNvSpPr txBox="1">
            <a:spLocks noChangeArrowheads="1"/>
          </p:cNvSpPr>
          <p:nvPr/>
        </p:nvSpPr>
        <p:spPr bwMode="auto">
          <a:xfrm>
            <a:off x="3735388" y="1847850"/>
            <a:ext cx="4460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4171950" y="1847850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69" name="TextBox 35"/>
          <p:cNvSpPr txBox="1">
            <a:spLocks noChangeArrowheads="1"/>
          </p:cNvSpPr>
          <p:nvPr/>
        </p:nvSpPr>
        <p:spPr bwMode="auto">
          <a:xfrm>
            <a:off x="4608513" y="1847850"/>
            <a:ext cx="4460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570" name="TextBox 36"/>
          <p:cNvSpPr txBox="1">
            <a:spLocks noChangeArrowheads="1"/>
          </p:cNvSpPr>
          <p:nvPr/>
        </p:nvSpPr>
        <p:spPr bwMode="auto">
          <a:xfrm>
            <a:off x="5048250" y="1847850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17571" name="TextBox 37"/>
          <p:cNvSpPr txBox="1">
            <a:spLocks/>
          </p:cNvSpPr>
          <p:nvPr/>
        </p:nvSpPr>
        <p:spPr bwMode="auto">
          <a:xfrm>
            <a:off x="6373813" y="2400300"/>
            <a:ext cx="4460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17572" name="TextBox 38"/>
          <p:cNvSpPr txBox="1">
            <a:spLocks/>
          </p:cNvSpPr>
          <p:nvPr/>
        </p:nvSpPr>
        <p:spPr bwMode="auto">
          <a:xfrm>
            <a:off x="5938838" y="239712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573" name="TextBox 39"/>
          <p:cNvSpPr txBox="1">
            <a:spLocks/>
          </p:cNvSpPr>
          <p:nvPr/>
        </p:nvSpPr>
        <p:spPr bwMode="auto">
          <a:xfrm>
            <a:off x="5492750" y="23971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74" name="TextBox 42"/>
          <p:cNvSpPr txBox="1">
            <a:spLocks/>
          </p:cNvSpPr>
          <p:nvPr/>
        </p:nvSpPr>
        <p:spPr bwMode="auto">
          <a:xfrm>
            <a:off x="5067300" y="239712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17575" name="TextBox 43"/>
          <p:cNvSpPr txBox="1">
            <a:spLocks/>
          </p:cNvSpPr>
          <p:nvPr/>
        </p:nvSpPr>
        <p:spPr bwMode="auto">
          <a:xfrm>
            <a:off x="2873375" y="2384425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17576" name="TextBox 44"/>
          <p:cNvSpPr txBox="1">
            <a:spLocks/>
          </p:cNvSpPr>
          <p:nvPr/>
        </p:nvSpPr>
        <p:spPr bwMode="auto">
          <a:xfrm>
            <a:off x="3309938" y="2401888"/>
            <a:ext cx="446087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17577" name="TextBox 45"/>
          <p:cNvSpPr txBox="1">
            <a:spLocks/>
          </p:cNvSpPr>
          <p:nvPr/>
        </p:nvSpPr>
        <p:spPr bwMode="auto">
          <a:xfrm>
            <a:off x="3765550" y="2397125"/>
            <a:ext cx="441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47" name="TextBox 46"/>
          <p:cNvSpPr txBox="1">
            <a:spLocks/>
          </p:cNvSpPr>
          <p:nvPr/>
        </p:nvSpPr>
        <p:spPr bwMode="auto">
          <a:xfrm>
            <a:off x="4181475" y="2401888"/>
            <a:ext cx="44132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17579" name="TextBox 47"/>
          <p:cNvSpPr txBox="1">
            <a:spLocks/>
          </p:cNvSpPr>
          <p:nvPr/>
        </p:nvSpPr>
        <p:spPr bwMode="auto">
          <a:xfrm>
            <a:off x="4602163" y="2401888"/>
            <a:ext cx="4476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17580" name="TextBox 48"/>
          <p:cNvSpPr txBox="1">
            <a:spLocks/>
          </p:cNvSpPr>
          <p:nvPr/>
        </p:nvSpPr>
        <p:spPr bwMode="auto">
          <a:xfrm>
            <a:off x="4597400" y="2941638"/>
            <a:ext cx="441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17581" name="TextBox 49"/>
          <p:cNvSpPr txBox="1">
            <a:spLocks/>
          </p:cNvSpPr>
          <p:nvPr/>
        </p:nvSpPr>
        <p:spPr bwMode="auto">
          <a:xfrm>
            <a:off x="5053013" y="2921000"/>
            <a:ext cx="4460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82" name="TextBox 50"/>
          <p:cNvSpPr txBox="1">
            <a:spLocks/>
          </p:cNvSpPr>
          <p:nvPr/>
        </p:nvSpPr>
        <p:spPr bwMode="auto">
          <a:xfrm>
            <a:off x="5476875" y="2941638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583" name="TextBox 51"/>
          <p:cNvSpPr txBox="1">
            <a:spLocks/>
          </p:cNvSpPr>
          <p:nvPr/>
        </p:nvSpPr>
        <p:spPr bwMode="auto">
          <a:xfrm>
            <a:off x="5934075" y="2941638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17584" name="TextBox 52"/>
          <p:cNvSpPr txBox="1">
            <a:spLocks/>
          </p:cNvSpPr>
          <p:nvPr/>
        </p:nvSpPr>
        <p:spPr bwMode="auto">
          <a:xfrm>
            <a:off x="2844800" y="2965450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Д</a:t>
            </a:r>
          </a:p>
        </p:txBody>
      </p:sp>
      <p:sp>
        <p:nvSpPr>
          <p:cNvPr id="17585" name="TextBox 53"/>
          <p:cNvSpPr txBox="1">
            <a:spLocks/>
          </p:cNvSpPr>
          <p:nvPr/>
        </p:nvSpPr>
        <p:spPr bwMode="auto">
          <a:xfrm>
            <a:off x="3302000" y="294322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86" name="TextBox 54"/>
          <p:cNvSpPr txBox="1">
            <a:spLocks/>
          </p:cNvSpPr>
          <p:nvPr/>
        </p:nvSpPr>
        <p:spPr bwMode="auto">
          <a:xfrm>
            <a:off x="3711575" y="29622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Ц</a:t>
            </a:r>
          </a:p>
        </p:txBody>
      </p:sp>
      <p:sp>
        <p:nvSpPr>
          <p:cNvPr id="56" name="TextBox 55"/>
          <p:cNvSpPr txBox="1">
            <a:spLocks/>
          </p:cNvSpPr>
          <p:nvPr/>
        </p:nvSpPr>
        <p:spPr bwMode="auto">
          <a:xfrm>
            <a:off x="4156075" y="2921000"/>
            <a:ext cx="446088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57" name="TextBox 56"/>
          <p:cNvSpPr txBox="1">
            <a:spLocks/>
          </p:cNvSpPr>
          <p:nvPr/>
        </p:nvSpPr>
        <p:spPr bwMode="auto">
          <a:xfrm>
            <a:off x="4168775" y="348615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Ч</a:t>
            </a:r>
          </a:p>
        </p:txBody>
      </p:sp>
      <p:sp>
        <p:nvSpPr>
          <p:cNvPr id="17589" name="TextBox 57"/>
          <p:cNvSpPr txBox="1">
            <a:spLocks/>
          </p:cNvSpPr>
          <p:nvPr/>
        </p:nvSpPr>
        <p:spPr bwMode="auto">
          <a:xfrm>
            <a:off x="4584700" y="3475038"/>
            <a:ext cx="4460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17590" name="TextBox 58"/>
          <p:cNvSpPr txBox="1">
            <a:spLocks/>
          </p:cNvSpPr>
          <p:nvPr/>
        </p:nvSpPr>
        <p:spPr bwMode="auto">
          <a:xfrm>
            <a:off x="5046663" y="34798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С</a:t>
            </a:r>
          </a:p>
        </p:txBody>
      </p:sp>
      <p:sp>
        <p:nvSpPr>
          <p:cNvPr id="17591" name="TextBox 59"/>
          <p:cNvSpPr txBox="1">
            <a:spLocks/>
          </p:cNvSpPr>
          <p:nvPr/>
        </p:nvSpPr>
        <p:spPr bwMode="auto">
          <a:xfrm>
            <a:off x="3697288" y="4054475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61" name="TextBox 60"/>
          <p:cNvSpPr txBox="1">
            <a:spLocks/>
          </p:cNvSpPr>
          <p:nvPr/>
        </p:nvSpPr>
        <p:spPr bwMode="auto">
          <a:xfrm>
            <a:off x="4127500" y="4056063"/>
            <a:ext cx="447675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17593" name="TextBox 61"/>
          <p:cNvSpPr txBox="1">
            <a:spLocks/>
          </p:cNvSpPr>
          <p:nvPr/>
        </p:nvSpPr>
        <p:spPr bwMode="auto">
          <a:xfrm>
            <a:off x="4584700" y="40544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17594" name="TextBox 62"/>
          <p:cNvSpPr txBox="1">
            <a:spLocks/>
          </p:cNvSpPr>
          <p:nvPr/>
        </p:nvSpPr>
        <p:spPr bwMode="auto">
          <a:xfrm>
            <a:off x="5043488" y="405447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У</a:t>
            </a:r>
          </a:p>
        </p:txBody>
      </p:sp>
      <p:sp>
        <p:nvSpPr>
          <p:cNvPr id="17595" name="TextBox 63"/>
          <p:cNvSpPr txBox="1">
            <a:spLocks/>
          </p:cNvSpPr>
          <p:nvPr/>
        </p:nvSpPr>
        <p:spPr bwMode="auto">
          <a:xfrm>
            <a:off x="5473700" y="40544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596" name="TextBox 64"/>
          <p:cNvSpPr txBox="1">
            <a:spLocks/>
          </p:cNvSpPr>
          <p:nvPr/>
        </p:nvSpPr>
        <p:spPr bwMode="auto">
          <a:xfrm>
            <a:off x="5919788" y="4054475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66" name="TextBox 65"/>
          <p:cNvSpPr txBox="1">
            <a:spLocks/>
          </p:cNvSpPr>
          <p:nvPr/>
        </p:nvSpPr>
        <p:spPr bwMode="auto">
          <a:xfrm>
            <a:off x="4146550" y="46259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17598" name="TextBox 66"/>
          <p:cNvSpPr txBox="1">
            <a:spLocks/>
          </p:cNvSpPr>
          <p:nvPr/>
        </p:nvSpPr>
        <p:spPr bwMode="auto">
          <a:xfrm>
            <a:off x="4576763" y="462915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599" name="TextBox 67"/>
          <p:cNvSpPr txBox="1">
            <a:spLocks/>
          </p:cNvSpPr>
          <p:nvPr/>
        </p:nvSpPr>
        <p:spPr bwMode="auto">
          <a:xfrm>
            <a:off x="5032375" y="4625975"/>
            <a:ext cx="44767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Д</a:t>
            </a:r>
          </a:p>
        </p:txBody>
      </p:sp>
      <p:sp>
        <p:nvSpPr>
          <p:cNvPr id="17600" name="TextBox 68"/>
          <p:cNvSpPr txBox="1">
            <a:spLocks/>
          </p:cNvSpPr>
          <p:nvPr/>
        </p:nvSpPr>
        <p:spPr bwMode="auto">
          <a:xfrm>
            <a:off x="5492750" y="46259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  <p:sp>
        <p:nvSpPr>
          <p:cNvPr id="17601" name="TextBox 69"/>
          <p:cNvSpPr txBox="1">
            <a:spLocks/>
          </p:cNvSpPr>
          <p:nvPr/>
        </p:nvSpPr>
        <p:spPr bwMode="auto">
          <a:xfrm>
            <a:off x="5922963" y="4625975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Л</a:t>
            </a:r>
          </a:p>
        </p:txBody>
      </p:sp>
      <p:sp>
        <p:nvSpPr>
          <p:cNvPr id="17602" name="TextBox 70"/>
          <p:cNvSpPr txBox="1">
            <a:spLocks/>
          </p:cNvSpPr>
          <p:nvPr/>
        </p:nvSpPr>
        <p:spPr bwMode="auto">
          <a:xfrm>
            <a:off x="6369050" y="4625975"/>
            <a:ext cx="4460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Я</a:t>
            </a:r>
          </a:p>
        </p:txBody>
      </p:sp>
      <p:sp>
        <p:nvSpPr>
          <p:cNvPr id="17603" name="TextBox 71"/>
          <p:cNvSpPr txBox="1">
            <a:spLocks/>
          </p:cNvSpPr>
          <p:nvPr/>
        </p:nvSpPr>
        <p:spPr bwMode="auto">
          <a:xfrm>
            <a:off x="3733800" y="51689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С</a:t>
            </a:r>
          </a:p>
        </p:txBody>
      </p:sp>
      <p:sp>
        <p:nvSpPr>
          <p:cNvPr id="73" name="TextBox 72"/>
          <p:cNvSpPr txBox="1">
            <a:spLocks/>
          </p:cNvSpPr>
          <p:nvPr/>
        </p:nvSpPr>
        <p:spPr bwMode="auto">
          <a:xfrm>
            <a:off x="4165600" y="5170488"/>
            <a:ext cx="4460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А</a:t>
            </a:r>
          </a:p>
        </p:txBody>
      </p:sp>
      <p:sp>
        <p:nvSpPr>
          <p:cNvPr id="17605" name="TextBox 73"/>
          <p:cNvSpPr txBox="1">
            <a:spLocks/>
          </p:cNvSpPr>
          <p:nvPr/>
        </p:nvSpPr>
        <p:spPr bwMode="auto">
          <a:xfrm>
            <a:off x="4621213" y="516890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Н</a:t>
            </a:r>
          </a:p>
        </p:txBody>
      </p:sp>
      <p:sp>
        <p:nvSpPr>
          <p:cNvPr id="17606" name="TextBox 74"/>
          <p:cNvSpPr txBox="1">
            <a:spLocks/>
          </p:cNvSpPr>
          <p:nvPr/>
        </p:nvSpPr>
        <p:spPr bwMode="auto">
          <a:xfrm>
            <a:off x="5081588" y="516890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607" name="TextBox 75"/>
          <p:cNvSpPr txBox="1">
            <a:spLocks/>
          </p:cNvSpPr>
          <p:nvPr/>
        </p:nvSpPr>
        <p:spPr bwMode="auto">
          <a:xfrm>
            <a:off x="5510213" y="5168900"/>
            <a:ext cx="4476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И</a:t>
            </a:r>
          </a:p>
        </p:txBody>
      </p:sp>
      <p:sp>
        <p:nvSpPr>
          <p:cNvPr id="17608" name="TextBox 76"/>
          <p:cNvSpPr txBox="1">
            <a:spLocks/>
          </p:cNvSpPr>
          <p:nvPr/>
        </p:nvSpPr>
        <p:spPr bwMode="auto">
          <a:xfrm>
            <a:off x="5957888" y="516890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М</a:t>
            </a:r>
          </a:p>
        </p:txBody>
      </p:sp>
      <p:sp>
        <p:nvSpPr>
          <p:cNvPr id="17609" name="TextBox 77"/>
          <p:cNvSpPr txBox="1">
            <a:spLocks/>
          </p:cNvSpPr>
          <p:nvPr/>
        </p:nvSpPr>
        <p:spPr bwMode="auto">
          <a:xfrm>
            <a:off x="7272338" y="5168900"/>
            <a:ext cx="4460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Р</a:t>
            </a:r>
          </a:p>
        </p:txBody>
      </p:sp>
      <p:sp>
        <p:nvSpPr>
          <p:cNvPr id="17610" name="TextBox 78"/>
          <p:cNvSpPr txBox="1">
            <a:spLocks/>
          </p:cNvSpPr>
          <p:nvPr/>
        </p:nvSpPr>
        <p:spPr bwMode="auto">
          <a:xfrm>
            <a:off x="6838950" y="5164138"/>
            <a:ext cx="4460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Т</a:t>
            </a:r>
          </a:p>
        </p:txBody>
      </p:sp>
      <p:sp>
        <p:nvSpPr>
          <p:cNvPr id="17611" name="TextBox 79"/>
          <p:cNvSpPr txBox="1">
            <a:spLocks/>
          </p:cNvSpPr>
          <p:nvPr/>
        </p:nvSpPr>
        <p:spPr bwMode="auto">
          <a:xfrm>
            <a:off x="6391275" y="5164138"/>
            <a:ext cx="446088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>
                <a:latin typeface="Calibri" pitchFamily="34" charset="0"/>
              </a:rPr>
              <a:t>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1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3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5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7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19" presetID="3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35" grpId="0"/>
      <p:bldP spid="47" grpId="0"/>
      <p:bldP spid="56" grpId="0"/>
      <p:bldP spid="57" grpId="0"/>
      <p:bldP spid="61" grpId="0"/>
      <p:bldP spid="66" grpId="0"/>
      <p:bldP spid="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7225" y="1782763"/>
            <a:ext cx="5911850" cy="4298950"/>
          </a:xfrm>
        </p:spPr>
        <p:txBody>
          <a:bodyPr rtlCol="0">
            <a:normAutofit fontScale="85000" lnSpcReduction="20000"/>
          </a:bodyPr>
          <a:lstStyle/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dirty="0"/>
              <a:t> </a:t>
            </a:r>
            <a:r>
              <a:rPr lang="ru-RU" dirty="0" smtClean="0"/>
              <a:t> </a:t>
            </a: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60 см * 6 </a:t>
            </a:r>
            <a:r>
              <a:rPr lang="ru-RU" sz="7800" dirty="0" err="1" smtClean="0">
                <a:latin typeface="Times New Roman" pitchFamily="18" charset="0"/>
                <a:cs typeface="Times New Roman" pitchFamily="18" charset="0"/>
              </a:rPr>
              <a:t>дм</a:t>
            </a:r>
            <a:endParaRPr lang="ru-RU" sz="7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25 ч * 1 сутки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7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508 км+ 20 км</a:t>
            </a: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1 ч – 5 мин</a:t>
            </a:r>
            <a:endParaRPr lang="ru-RU" sz="7800" dirty="0">
              <a:latin typeface="Times New Roman" pitchFamily="18" charset="0"/>
              <a:cs typeface="Times New Roman" pitchFamily="18" charset="0"/>
            </a:endParaRPr>
          </a:p>
          <a:p>
            <a:pPr marL="0" indent="0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Объект 2"/>
          <p:cNvSpPr>
            <a:spLocks noGrp="1"/>
          </p:cNvSpPr>
          <p:nvPr>
            <p:ph idx="1"/>
          </p:nvPr>
        </p:nvSpPr>
        <p:spPr>
          <a:xfrm>
            <a:off x="2122488" y="5135563"/>
            <a:ext cx="2184400" cy="1062037"/>
          </a:xfrm>
        </p:spPr>
        <p:txBody>
          <a:bodyPr/>
          <a:lstStyle/>
          <a:p>
            <a:pPr marL="0" indent="0" eaLnBrk="1" hangingPunct="1">
              <a:buFont typeface="Arial" charset="0"/>
              <a:buNone/>
            </a:pPr>
            <a:r>
              <a:rPr lang="ru-RU" sz="6000" smtClean="0">
                <a:latin typeface="Times New Roman" pitchFamily="18" charset="0"/>
                <a:cs typeface="Times New Roman" pitchFamily="18" charset="0"/>
              </a:rPr>
              <a:t>2 кг = </a:t>
            </a:r>
          </a:p>
        </p:txBody>
      </p:sp>
      <p:sp>
        <p:nvSpPr>
          <p:cNvPr id="20482" name="Прямоугольник 4"/>
          <p:cNvSpPr>
            <a:spLocks noChangeArrowheads="1"/>
          </p:cNvSpPr>
          <p:nvPr/>
        </p:nvSpPr>
        <p:spPr bwMode="auto">
          <a:xfrm>
            <a:off x="2093913" y="1971675"/>
            <a:ext cx="2125662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Times New Roman" pitchFamily="18" charset="0"/>
                <a:cs typeface="Times New Roman" pitchFamily="18" charset="0"/>
              </a:rPr>
              <a:t>2 м = 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340225" y="1971675"/>
            <a:ext cx="2919413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Times New Roman" pitchFamily="18" charset="0"/>
                <a:cs typeface="Times New Roman" pitchFamily="18" charset="0"/>
              </a:rPr>
              <a:t>200 см</a:t>
            </a:r>
          </a:p>
        </p:txBody>
      </p:sp>
      <p:sp>
        <p:nvSpPr>
          <p:cNvPr id="20484" name="TextBox 6"/>
          <p:cNvSpPr txBox="1">
            <a:spLocks noChangeArrowheads="1"/>
          </p:cNvSpPr>
          <p:nvPr/>
        </p:nvSpPr>
        <p:spPr bwMode="auto">
          <a:xfrm>
            <a:off x="2028825" y="3524250"/>
            <a:ext cx="2493963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Times New Roman" pitchFamily="18" charset="0"/>
                <a:cs typeface="Times New Roman" pitchFamily="18" charset="0"/>
              </a:rPr>
              <a:t>2 дм = </a:t>
            </a:r>
          </a:p>
          <a:p>
            <a:endParaRPr lang="ru-RU" sz="1400">
              <a:latin typeface="Calibri" pitchFamily="34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468813" y="3524250"/>
            <a:ext cx="2790825" cy="109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600">
                <a:latin typeface="Times New Roman" pitchFamily="18" charset="0"/>
                <a:cs typeface="Times New Roman" pitchFamily="18" charset="0"/>
              </a:rPr>
              <a:t>20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2678113" y="1576388"/>
            <a:ext cx="4711700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None/>
            </a:pPr>
            <a:r>
              <a:rPr lang="ru-RU" sz="6000">
                <a:latin typeface="Times New Roman" pitchFamily="18" charset="0"/>
                <a:cs typeface="Times New Roman" pitchFamily="18" charset="0"/>
              </a:rPr>
              <a:t>килограмм</a:t>
            </a:r>
          </a:p>
          <a:p>
            <a:endParaRPr lang="ru-RU"/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95413" y="2690813"/>
            <a:ext cx="67976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>
                <a:latin typeface="Times New Roman" pitchFamily="18" charset="0"/>
                <a:cs typeface="Times New Roman" pitchFamily="18" charset="0"/>
              </a:rPr>
              <a:t>кило-тысяча-грамм</a:t>
            </a:r>
          </a:p>
          <a:p>
            <a:endParaRPr lang="ru-RU" sz="280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804988" y="3986213"/>
            <a:ext cx="5551487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b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1 кг = 1000г</a:t>
            </a:r>
          </a:p>
          <a:p>
            <a:pPr algn="ctr"/>
            <a:endParaRPr lang="ru-RU" sz="2800" b="1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05013" y="1936750"/>
            <a:ext cx="5227637" cy="2247900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7400" smtClean="0">
                <a:latin typeface="Times New Roman" pitchFamily="18" charset="0"/>
                <a:cs typeface="Times New Roman" pitchFamily="18" charset="0"/>
              </a:rPr>
              <a:t>2 м = 200 см</a:t>
            </a:r>
          </a:p>
          <a:p>
            <a:pPr marL="0" indent="0" eaLnBrk="1" hangingPunct="1">
              <a:lnSpc>
                <a:spcPct val="80000"/>
              </a:lnSpc>
              <a:buFont typeface="Arial" charset="0"/>
              <a:buNone/>
            </a:pPr>
            <a:r>
              <a:rPr lang="ru-RU" sz="7400" smtClean="0">
                <a:latin typeface="Times New Roman" pitchFamily="18" charset="0"/>
                <a:cs typeface="Times New Roman" pitchFamily="18" charset="0"/>
              </a:rPr>
              <a:t>2 дм = 20 см</a:t>
            </a:r>
          </a:p>
        </p:txBody>
      </p:sp>
      <p:sp>
        <p:nvSpPr>
          <p:cNvPr id="22530" name="TextBox 1"/>
          <p:cNvSpPr txBox="1">
            <a:spLocks noChangeArrowheads="1"/>
          </p:cNvSpPr>
          <p:nvPr/>
        </p:nvSpPr>
        <p:spPr bwMode="auto">
          <a:xfrm>
            <a:off x="2087563" y="3935413"/>
            <a:ext cx="2909887" cy="204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8000">
                <a:latin typeface="Times New Roman" pitchFamily="18" charset="0"/>
                <a:cs typeface="Times New Roman" pitchFamily="18" charset="0"/>
              </a:rPr>
              <a:t>2 кг =</a:t>
            </a:r>
            <a:endParaRPr lang="ru-RU" sz="80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80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886325" y="4008438"/>
            <a:ext cx="2632075" cy="1189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72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2000г</a:t>
            </a:r>
            <a:endParaRPr lang="ru-RU" sz="72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lysova\Documents\Без названия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13088" y="1181100"/>
            <a:ext cx="4794250" cy="506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430</TotalTime>
  <Words>296</Words>
  <Application>Microsoft Office PowerPoint</Application>
  <PresentationFormat>On-screen Show (4:3)</PresentationFormat>
  <Paragraphs>149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 Light</vt:lpstr>
      <vt:lpstr>Calibri</vt:lpstr>
      <vt:lpstr>Times New Roman</vt:lpstr>
      <vt:lpstr>Batang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План исследования</vt:lpstr>
      <vt:lpstr>Вес школьного ранца не должен превышать  700 граммов</vt:lpstr>
      <vt:lpstr>Рекомендации ученикам</vt:lpstr>
      <vt:lpstr>           Дополнить до 1 кг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</dc:creator>
  <cp:lastModifiedBy>ВЕРА</cp:lastModifiedBy>
  <cp:revision>54</cp:revision>
  <dcterms:created xsi:type="dcterms:W3CDTF">2018-02-18T09:03:42Z</dcterms:created>
  <dcterms:modified xsi:type="dcterms:W3CDTF">2018-03-23T15:51:06Z</dcterms:modified>
</cp:coreProperties>
</file>