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7"/>
  </p:notesMasterIdLst>
  <p:sldIdLst>
    <p:sldId id="277" r:id="rId2"/>
    <p:sldId id="282" r:id="rId3"/>
    <p:sldId id="258" r:id="rId4"/>
    <p:sldId id="259" r:id="rId5"/>
    <p:sldId id="260" r:id="rId6"/>
    <p:sldId id="275" r:id="rId7"/>
    <p:sldId id="276" r:id="rId8"/>
    <p:sldId id="278" r:id="rId9"/>
    <p:sldId id="264" r:id="rId10"/>
    <p:sldId id="261" r:id="rId11"/>
    <p:sldId id="284" r:id="rId12"/>
    <p:sldId id="263" r:id="rId13"/>
    <p:sldId id="272" r:id="rId14"/>
    <p:sldId id="266" r:id="rId15"/>
    <p:sldId id="285" r:id="rId16"/>
    <p:sldId id="286" r:id="rId17"/>
    <p:sldId id="268" r:id="rId18"/>
    <p:sldId id="287" r:id="rId19"/>
    <p:sldId id="290" r:id="rId20"/>
    <p:sldId id="291" r:id="rId21"/>
    <p:sldId id="257" r:id="rId22"/>
    <p:sldId id="279" r:id="rId23"/>
    <p:sldId id="280" r:id="rId24"/>
    <p:sldId id="293" r:id="rId25"/>
    <p:sldId id="292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63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2E9916-3EF0-4BB1-850A-390C63D85B18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51D7D-2621-4F80-B960-0BDBB9B8B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682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51D7D-2621-4F80-B960-0BDBB9B8B8E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36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CA5E-C2FC-4889-BFFA-FE536A77C8BE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DBCEB-BE1A-4DA5-86BC-79808B635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772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CA5E-C2FC-4889-BFFA-FE536A77C8BE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DBCEB-BE1A-4DA5-86BC-79808B635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50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CA5E-C2FC-4889-BFFA-FE536A77C8BE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DBCEB-BE1A-4DA5-86BC-79808B635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379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CA5E-C2FC-4889-BFFA-FE536A77C8BE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DBCEB-BE1A-4DA5-86BC-79808B635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548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CA5E-C2FC-4889-BFFA-FE536A77C8BE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DBCEB-BE1A-4DA5-86BC-79808B635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30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CA5E-C2FC-4889-BFFA-FE536A77C8BE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DBCEB-BE1A-4DA5-86BC-79808B635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329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CA5E-C2FC-4889-BFFA-FE536A77C8BE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DBCEB-BE1A-4DA5-86BC-79808B635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276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CA5E-C2FC-4889-BFFA-FE536A77C8BE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DBCEB-BE1A-4DA5-86BC-79808B635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03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CA5E-C2FC-4889-BFFA-FE536A77C8BE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DBCEB-BE1A-4DA5-86BC-79808B635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935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CA5E-C2FC-4889-BFFA-FE536A77C8BE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DBCEB-BE1A-4DA5-86BC-79808B635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08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CA5E-C2FC-4889-BFFA-FE536A77C8BE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DBCEB-BE1A-4DA5-86BC-79808B635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927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CA5E-C2FC-4889-BFFA-FE536A77C8BE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DBCEB-BE1A-4DA5-86BC-79808B635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903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CA5E-C2FC-4889-BFFA-FE536A77C8BE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DBCEB-BE1A-4DA5-86BC-79808B635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77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9CA5E-C2FC-4889-BFFA-FE536A77C8BE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DBCEB-BE1A-4DA5-86BC-79808B635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53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86635" y="0"/>
            <a:ext cx="9144000" cy="3160992"/>
          </a:xfrm>
        </p:spPr>
        <p:txBody>
          <a:bodyPr>
            <a:normAutofit/>
          </a:bodyPr>
          <a:lstStyle/>
          <a:p>
            <a:r>
              <a:rPr lang="ru-RU" dirty="0"/>
              <a:t>Познавательно – исследовательский проект:</a:t>
            </a:r>
            <a:br>
              <a:rPr lang="ru-RU" dirty="0"/>
            </a:br>
            <a:r>
              <a:rPr lang="ru-RU" dirty="0"/>
              <a:t>«Веселый огород»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006351" y="4803308"/>
            <a:ext cx="5755341" cy="1655762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Подготовили: </a:t>
            </a:r>
            <a:r>
              <a:rPr lang="ru-RU" dirty="0">
                <a:solidFill>
                  <a:srgbClr val="FF0000"/>
                </a:solidFill>
              </a:rPr>
              <a:t>С</a:t>
            </a:r>
            <a:r>
              <a:rPr lang="ru-RU" dirty="0" smtClean="0">
                <a:solidFill>
                  <a:srgbClr val="FF0000"/>
                </a:solidFill>
              </a:rPr>
              <a:t>уханова Н. М.</a:t>
            </a:r>
          </a:p>
          <a:p>
            <a:pPr algn="r"/>
            <a:r>
              <a:rPr lang="ru-RU" dirty="0" smtClean="0">
                <a:solidFill>
                  <a:srgbClr val="FF0000"/>
                </a:solidFill>
              </a:rPr>
              <a:t>Федотова О.А.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18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9106" y="274638"/>
            <a:ext cx="9323294" cy="13569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Расти семечко большое и маленькое</a:t>
            </a:r>
            <a:br>
              <a:rPr lang="ru-RU" dirty="0" smtClean="0"/>
            </a:br>
            <a:r>
              <a:rPr lang="ru-RU" dirty="0" smtClean="0"/>
              <a:t>«Путешествие внутрь грядки»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2019954"/>
            <a:ext cx="4733364" cy="435133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9082" y="2019954"/>
            <a:ext cx="479163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25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6024" y="365125"/>
            <a:ext cx="9771528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«Знакомьтесь, дети – я лучок»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4513" y="1904556"/>
            <a:ext cx="5798127" cy="4347556"/>
          </a:xfrm>
        </p:spPr>
      </p:pic>
    </p:spTree>
    <p:extLst>
      <p:ext uri="{BB962C8B-B14F-4D97-AF65-F5344CB8AC3E}">
        <p14:creationId xmlns:p14="http://schemas.microsoft.com/office/powerpoint/2010/main" val="34026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«Лаборатория огородных наук»</a:t>
            </a:r>
            <a:br>
              <a:rPr lang="ru-RU" dirty="0" smtClean="0"/>
            </a:br>
            <a:r>
              <a:rPr lang="ru-RU" dirty="0" smtClean="0"/>
              <a:t>Первые всходы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6936" y="1689403"/>
            <a:ext cx="5798127" cy="4347556"/>
          </a:xfrm>
        </p:spPr>
      </p:pic>
    </p:spTree>
    <p:extLst>
      <p:ext uri="{BB962C8B-B14F-4D97-AF65-F5344CB8AC3E}">
        <p14:creationId xmlns:p14="http://schemas.microsoft.com/office/powerpoint/2010/main" val="303378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Рассмотрим повнимательнее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6936" y="1689403"/>
            <a:ext cx="5798127" cy="4347556"/>
          </a:xfrm>
        </p:spPr>
      </p:pic>
    </p:spTree>
    <p:extLst>
      <p:ext uri="{BB962C8B-B14F-4D97-AF65-F5344CB8AC3E}">
        <p14:creationId xmlns:p14="http://schemas.microsoft.com/office/powerpoint/2010/main" val="91791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0824" y="274638"/>
            <a:ext cx="925157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Чтобы на клумбе вырос цветок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459" y="1846728"/>
            <a:ext cx="5002306" cy="338865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7844" y="2994212"/>
            <a:ext cx="5444556" cy="333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11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Создание книжек – малышек, аппликации и рисунки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esktop\IMG_20180308_2026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293" y="1672273"/>
            <a:ext cx="3025457" cy="2975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ользователь\Desktop\IMG_20180306_1451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1858" y="1656319"/>
            <a:ext cx="3657917" cy="3027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Пользователь\Desktop\фото к проекту\IMG_20180306_1452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9625" y="1828800"/>
            <a:ext cx="3420427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56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74638"/>
            <a:ext cx="9144000" cy="15541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 знаем как сохранить урожай надолго.</a:t>
            </a:r>
            <a:br>
              <a:rPr lang="ru-RU" dirty="0" smtClean="0"/>
            </a:br>
            <a:r>
              <a:rPr lang="ru-RU" sz="3600" dirty="0" smtClean="0"/>
              <a:t>Рисование пластилином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3807" y="2155567"/>
            <a:ext cx="5798127" cy="4347556"/>
          </a:xfrm>
        </p:spPr>
      </p:pic>
    </p:spTree>
    <p:extLst>
      <p:ext uri="{BB962C8B-B14F-4D97-AF65-F5344CB8AC3E}">
        <p14:creationId xmlns:p14="http://schemas.microsoft.com/office/powerpoint/2010/main" val="385101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4612" y="274637"/>
            <a:ext cx="9197788" cy="2199621"/>
          </a:xfrm>
        </p:spPr>
        <p:txBody>
          <a:bodyPr>
            <a:normAutofit/>
          </a:bodyPr>
          <a:lstStyle/>
          <a:p>
            <a:r>
              <a:rPr lang="ru-RU" dirty="0" smtClean="0"/>
              <a:t>Все расскажем и покажем: вот так раскрывались листики и тянулся к свету росток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140" y="3355323"/>
            <a:ext cx="4983129" cy="278741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2808" y="3355324"/>
            <a:ext cx="5324989" cy="278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02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«Вот веселый огород, что </a:t>
            </a:r>
            <a:r>
              <a:rPr lang="ru-RU" sz="4000" dirty="0"/>
              <a:t>з</a:t>
            </a:r>
            <a:r>
              <a:rPr lang="ru-RU" sz="4000" dirty="0" smtClean="0"/>
              <a:t>десь только не растет!»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Выращенные растения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ользователь\Desktop\фото к проекту\IMG_20180219_1559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436" y="2286000"/>
            <a:ext cx="4876800" cy="410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фото к проекту\IMG_20180219_1601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7500" y="2286000"/>
            <a:ext cx="4914900" cy="410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784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Заключительный этап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Фотовыставка «Наш веселый огород»</a:t>
            </a:r>
          </a:p>
          <a:p>
            <a:r>
              <a:rPr lang="ru-RU" dirty="0" smtClean="0"/>
              <a:t>Развлечение «В огород мы пойдем»</a:t>
            </a:r>
          </a:p>
          <a:p>
            <a:r>
              <a:rPr lang="ru-RU" dirty="0" smtClean="0"/>
              <a:t>Вручение дипломов за участие в проекте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18892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13647"/>
            <a:ext cx="10972800" cy="5020235"/>
          </a:xfrm>
        </p:spPr>
        <p:txBody>
          <a:bodyPr/>
          <a:lstStyle/>
          <a:p>
            <a:r>
              <a:rPr lang="ru-RU" u="sng" dirty="0"/>
              <a:t>Вид проекта</a:t>
            </a:r>
            <a:r>
              <a:rPr lang="ru-RU" dirty="0"/>
              <a:t>: информационно – исследовательский.</a:t>
            </a:r>
          </a:p>
          <a:p>
            <a:r>
              <a:rPr lang="ru-RU" u="sng" dirty="0"/>
              <a:t>Продолжительность проекта</a:t>
            </a:r>
            <a:r>
              <a:rPr lang="ru-RU" dirty="0"/>
              <a:t>: </a:t>
            </a:r>
            <a:r>
              <a:rPr lang="ru-RU" dirty="0" smtClean="0"/>
              <a:t>январь. февраль, март</a:t>
            </a:r>
            <a:endParaRPr lang="ru-RU" dirty="0"/>
          </a:p>
          <a:p>
            <a:r>
              <a:rPr lang="ru-RU" u="sng" dirty="0"/>
              <a:t>Возраст детей</a:t>
            </a:r>
            <a:r>
              <a:rPr lang="ru-RU" dirty="0"/>
              <a:t>: 5 - 6 лет.</a:t>
            </a:r>
          </a:p>
          <a:p>
            <a:r>
              <a:rPr lang="ru-RU" u="sng" dirty="0"/>
              <a:t>Участники проекта</a:t>
            </a:r>
            <a:r>
              <a:rPr lang="ru-RU" dirty="0"/>
              <a:t>: дети, воспитатель, учитель - логопед, родители воспитанников.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178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мониторинга по проекту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Первичная диагностика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Высокий уровень – 5детей (31%)</a:t>
            </a:r>
          </a:p>
          <a:p>
            <a:r>
              <a:rPr lang="ru-RU" sz="2800" dirty="0" smtClean="0"/>
              <a:t>Средний уровень – 10 детей (56%)</a:t>
            </a:r>
          </a:p>
          <a:p>
            <a:r>
              <a:rPr lang="ru-RU" sz="2800" dirty="0" smtClean="0"/>
              <a:t>Низкий уровень – 3 детей (13%)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Диагностика перед заключительным этапом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Высокий уровень – </a:t>
            </a:r>
            <a:r>
              <a:rPr lang="ru-RU" sz="2800" dirty="0" smtClean="0"/>
              <a:t>10 детей (61</a:t>
            </a:r>
            <a:r>
              <a:rPr lang="ru-RU" sz="2800" dirty="0"/>
              <a:t>%)</a:t>
            </a:r>
          </a:p>
          <a:p>
            <a:r>
              <a:rPr lang="ru-RU" sz="2800" dirty="0"/>
              <a:t>Средний уровень – </a:t>
            </a:r>
            <a:r>
              <a:rPr lang="ru-RU" sz="2800" dirty="0" smtClean="0"/>
              <a:t>7 детей (35%)</a:t>
            </a:r>
            <a:endParaRPr lang="ru-RU" sz="2800" dirty="0"/>
          </a:p>
          <a:p>
            <a:r>
              <a:rPr lang="ru-RU" sz="2800" dirty="0"/>
              <a:t>Низкий уровень – </a:t>
            </a:r>
            <a:r>
              <a:rPr lang="ru-RU" sz="2800" dirty="0" smtClean="0"/>
              <a:t> </a:t>
            </a:r>
            <a:r>
              <a:rPr lang="ru-RU" sz="2800" dirty="0"/>
              <a:t>детей </a:t>
            </a:r>
            <a:r>
              <a:rPr lang="ru-RU" sz="2800" dirty="0" smtClean="0"/>
              <a:t>(</a:t>
            </a:r>
            <a:r>
              <a:rPr lang="ru-RU" sz="2800" dirty="0"/>
              <a:t>4</a:t>
            </a:r>
            <a:r>
              <a:rPr lang="ru-RU" sz="2800" dirty="0" smtClean="0"/>
              <a:t>%)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92833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4659" y="274638"/>
            <a:ext cx="10058400" cy="16438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Экспериментально – исследовательская</a:t>
            </a:r>
            <a:br>
              <a:rPr lang="ru-RU" dirty="0" smtClean="0"/>
            </a:br>
            <a:r>
              <a:rPr lang="ru-RU" dirty="0" smtClean="0"/>
              <a:t> работа в логопедической работе: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918446"/>
            <a:ext cx="10972800" cy="420771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Определение  гласного звука или согласного по наличию преграды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1109" y="3177915"/>
            <a:ext cx="4650281" cy="31329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0761" y="3177915"/>
            <a:ext cx="4695252" cy="3132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73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1528" y="274637"/>
            <a:ext cx="9430871" cy="194860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Определение глухости и звонкости звука по вибрации голосовых связок и «внутреннего слуха»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732"/>
          <a:stretch/>
        </p:blipFill>
        <p:spPr>
          <a:xfrm>
            <a:off x="585565" y="2533338"/>
            <a:ext cx="5170658" cy="3382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0583" y="2638269"/>
            <a:ext cx="4696918" cy="327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4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5318" y="274638"/>
            <a:ext cx="9377082" cy="178724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Определение количества слогов в слове по касанию подбородка о руку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4419" y="2428278"/>
            <a:ext cx="5202627" cy="33289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5554" y="2428278"/>
            <a:ext cx="4542020" cy="332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15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90930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511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u="sng" dirty="0"/>
              <a:t>Актуальность проекта: </a:t>
            </a:r>
            <a:endParaRPr lang="ru-RU" u="sng" dirty="0" smtClean="0"/>
          </a:p>
          <a:p>
            <a:r>
              <a:rPr lang="ru-RU" dirty="0" smtClean="0"/>
              <a:t>Исследовательская </a:t>
            </a:r>
            <a:r>
              <a:rPr lang="ru-RU" dirty="0"/>
              <a:t>деятельность способствует развитию, как познавательной потребности, так и творческой деятельности, учит самостоятельному поиску, открытию и усвоению нового; </a:t>
            </a:r>
            <a:endParaRPr lang="ru-RU" dirty="0" smtClean="0"/>
          </a:p>
          <a:p>
            <a:r>
              <a:rPr lang="ru-RU" dirty="0" smtClean="0"/>
              <a:t>облегчает </a:t>
            </a:r>
            <a:r>
              <a:rPr lang="ru-RU" dirty="0"/>
              <a:t>овладение методом научного познания в процессе поисковой деятельности; </a:t>
            </a:r>
            <a:endParaRPr lang="ru-RU" dirty="0" smtClean="0"/>
          </a:p>
          <a:p>
            <a:r>
              <a:rPr lang="ru-RU" dirty="0" smtClean="0"/>
              <a:t>способствует </a:t>
            </a:r>
            <a:r>
              <a:rPr lang="ru-RU" dirty="0"/>
              <a:t>творческому развитию личности, являясь одним из направлений развития детской способности быть исследователем.</a:t>
            </a:r>
          </a:p>
        </p:txBody>
      </p:sp>
    </p:spTree>
    <p:extLst>
      <p:ext uri="{BB962C8B-B14F-4D97-AF65-F5344CB8AC3E}">
        <p14:creationId xmlns:p14="http://schemas.microsoft.com/office/powerpoint/2010/main" val="278582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Цель проекта: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Создание условий для развития познавательного интереса детей старшего дошкольного возраста к исследовательской деятельности через вовлечение дошкольников в практическую деятельность по выращиванию культурных огородных растений.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124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9105" y="365124"/>
            <a:ext cx="9592235" cy="62328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u="sng" dirty="0"/>
              <a:t>Задачи: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Образовательные:</a:t>
            </a:r>
          </a:p>
          <a:p>
            <a:r>
              <a:rPr lang="ru-RU" dirty="0"/>
              <a:t>Учить детей приобретать новую информацию через экспериментирование. Формировать умения детей делать выводы, на основе практического опыта и применять в самостоятельной деятельности.</a:t>
            </a:r>
          </a:p>
          <a:p>
            <a:pPr marL="0" indent="0">
              <a:buNone/>
            </a:pPr>
            <a:r>
              <a:rPr lang="ru-RU" dirty="0"/>
              <a:t>Развивающие:</a:t>
            </a:r>
          </a:p>
          <a:p>
            <a:r>
              <a:rPr lang="ru-RU" dirty="0"/>
              <a:t>Развивать познавательную активность ребёнка, коммуникативные навыки, стремление к самостоятельному познанию и размышлению.</a:t>
            </a:r>
          </a:p>
          <a:p>
            <a:pPr marL="0" indent="0">
              <a:buNone/>
            </a:pPr>
            <a:r>
              <a:rPr lang="ru-RU" dirty="0"/>
              <a:t>Воспитательные:</a:t>
            </a:r>
          </a:p>
          <a:p>
            <a:r>
              <a:rPr lang="ru-RU" dirty="0"/>
              <a:t>Воспитывать доброжелательные отношения, желание приходить на помощь к другим.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668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3246" y="365125"/>
            <a:ext cx="9130553" cy="58118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u="sng" dirty="0"/>
              <a:t>Предполагаемый результат:</a:t>
            </a:r>
            <a:endParaRPr lang="ru-RU" b="1" dirty="0"/>
          </a:p>
          <a:p>
            <a:r>
              <a:rPr lang="ru-RU" dirty="0"/>
              <a:t>У детей появится желание по собственной инициативе ухаживать за </a:t>
            </a:r>
            <a:r>
              <a:rPr lang="ru-RU" dirty="0" smtClean="0"/>
              <a:t>растениями.</a:t>
            </a:r>
            <a:endParaRPr lang="ru-RU" dirty="0"/>
          </a:p>
          <a:p>
            <a:r>
              <a:rPr lang="ru-RU" dirty="0"/>
              <a:t>Повысится экологическая компетентность детей: дети смогут различать некоторые виды растений, узнают особенности строения растения, научаться </a:t>
            </a:r>
            <a:r>
              <a:rPr lang="ru-RU" dirty="0" smtClean="0"/>
              <a:t>правильно </a:t>
            </a:r>
            <a:r>
              <a:rPr lang="ru-RU" dirty="0"/>
              <a:t>ухаживать за </a:t>
            </a:r>
            <a:r>
              <a:rPr lang="ru-RU" dirty="0" smtClean="0"/>
              <a:t>ними, </a:t>
            </a:r>
            <a:r>
              <a:rPr lang="ru-RU" dirty="0"/>
              <a:t>исследуют опытным путем условия необходимые для их роста.</a:t>
            </a:r>
          </a:p>
          <a:p>
            <a:r>
              <a:rPr lang="ru-RU" dirty="0" smtClean="0"/>
              <a:t>Дети смогут </a:t>
            </a:r>
            <a:r>
              <a:rPr lang="ru-RU" dirty="0"/>
              <a:t>вести наблюдения и делать первые выводы.</a:t>
            </a:r>
          </a:p>
          <a:p>
            <a:r>
              <a:rPr lang="ru-RU" dirty="0"/>
              <a:t>Повысится педагогическая компетентность родителей, их заинтересованность в познавательном досуге своего </a:t>
            </a:r>
            <a:r>
              <a:rPr lang="ru-RU" dirty="0" smtClean="0"/>
              <a:t>ребенка.</a:t>
            </a:r>
          </a:p>
          <a:p>
            <a:r>
              <a:rPr lang="ru-RU" dirty="0" smtClean="0"/>
              <a:t>Получение </a:t>
            </a:r>
            <a:r>
              <a:rPr lang="ru-RU" dirty="0"/>
              <a:t>первого положительного опыта получения результатов собственных трудовых действий. </a:t>
            </a:r>
          </a:p>
          <a:p>
            <a:pPr marL="0" indent="0">
              <a:buNone/>
            </a:pPr>
            <a:r>
              <a:rPr lang="ru-RU" b="1" dirty="0"/>
              <a:t>Взаимодействие с родителями.</a:t>
            </a:r>
            <a:endParaRPr lang="ru-RU" dirty="0"/>
          </a:p>
          <a:p>
            <a:r>
              <a:rPr lang="ru-RU" dirty="0"/>
              <a:t>Цель: Создать условия заинтересованного включения родителей в познавательную деятельность.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572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620" y="749377"/>
            <a:ext cx="10972800" cy="1143000"/>
          </a:xfrm>
        </p:spPr>
        <p:txBody>
          <a:bodyPr>
            <a:normAutofit fontScale="90000"/>
          </a:bodyPr>
          <a:lstStyle/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r>
              <a:rPr lang="ru-RU" altLang="ru-RU" sz="3600" dirty="0"/>
              <a:t/>
            </a:r>
            <a:br>
              <a:rPr lang="ru-RU" altLang="ru-RU" sz="3600" dirty="0"/>
            </a:br>
            <a:r>
              <a:rPr lang="ru-RU" alt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r>
              <a:rPr lang="ru-RU" altLang="ru-RU" sz="2400" b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400" b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581327"/>
              </p:ext>
            </p:extLst>
          </p:nvPr>
        </p:nvGraphicFramePr>
        <p:xfrm>
          <a:off x="440872" y="2640947"/>
          <a:ext cx="11177388" cy="3526771"/>
        </p:xfrm>
        <a:graphic>
          <a:graphicData uri="http://schemas.openxmlformats.org/drawingml/2006/table">
            <a:tbl>
              <a:tblPr/>
              <a:tblGrid>
                <a:gridCol w="11177388">
                  <a:extLst>
                    <a:ext uri="{9D8B030D-6E8A-4147-A177-3AD203B41FA5}">
                      <a16:colId xmlns="" xmlns:a16="http://schemas.microsoft.com/office/drawing/2014/main" val="4136227209"/>
                    </a:ext>
                  </a:extLst>
                </a:gridCol>
              </a:tblGrid>
              <a:tr h="3526771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3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Выбор</a:t>
                      </a:r>
                      <a:r>
                        <a:rPr lang="ru-RU" sz="32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темы проекты.</a:t>
                      </a:r>
                    </a:p>
                    <a:p>
                      <a:pPr algn="just" rtl="0" fontAlgn="t"/>
                      <a:r>
                        <a:rPr lang="ru-RU" sz="3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Создание предметно – развивающей среды </a:t>
                      </a:r>
                      <a:r>
                        <a:rPr lang="ru-RU" sz="32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реализации проекта (оформления уголка с дидактическими играми, коллекция семян, подборка стихов и загадок об овощах, разбивка огорода на подоконнике)</a:t>
                      </a:r>
                      <a:r>
                        <a:rPr lang="ru-RU" sz="3200" b="0" i="0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just" rtl="0" fontAlgn="t"/>
                      <a:r>
                        <a:rPr lang="ru-RU" sz="3200" b="0" i="0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Работа с родителями.</a:t>
                      </a:r>
                      <a:endParaRPr lang="ru-RU" sz="3200" b="0" i="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660" marR="7366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9507694"/>
                  </a:ext>
                </a:extLst>
              </a:tr>
            </a:tbl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99247" y="2143611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26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6681" y="574773"/>
            <a:ext cx="9215717" cy="941294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Основной этап: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8504" y="1794111"/>
            <a:ext cx="5803895" cy="4352921"/>
          </a:xfrm>
          <a:prstGeom prst="rect">
            <a:avLst/>
          </a:prstGeo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57717" y="1794110"/>
            <a:ext cx="4270094" cy="4352921"/>
          </a:xfrm>
        </p:spPr>
        <p:txBody>
          <a:bodyPr/>
          <a:lstStyle/>
          <a:p>
            <a:pPr algn="ctr"/>
            <a:r>
              <a:rPr lang="ru-RU" sz="3600" dirty="0"/>
              <a:t>Исследовательско – экспериментальная работа </a:t>
            </a:r>
            <a:endParaRPr lang="ru-RU" sz="3600" dirty="0" smtClean="0"/>
          </a:p>
          <a:p>
            <a:pPr algn="ctr"/>
            <a:r>
              <a:rPr lang="ru-RU" sz="3600" dirty="0" smtClean="0"/>
              <a:t>«Веселый огород</a:t>
            </a:r>
            <a:r>
              <a:rPr lang="ru-RU" sz="3600" dirty="0"/>
              <a:t>»</a:t>
            </a:r>
            <a:br>
              <a:rPr lang="ru-RU" sz="3600" dirty="0"/>
            </a:b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783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 начинается с семечка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664260"/>
            <a:ext cx="5239621" cy="392971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8500" y="2220728"/>
            <a:ext cx="5453900" cy="409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21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_02">
  <a:themeElements>
    <a:clrScheme name="Другая 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FDEADA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shablon_02</Template>
  <TotalTime>276</TotalTime>
  <Words>482</Words>
  <Application>Microsoft Office PowerPoint</Application>
  <PresentationFormat>Произвольный</PresentationFormat>
  <Paragraphs>68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shablon_02</vt:lpstr>
      <vt:lpstr>Познавательно – исследовательский проект: «Веселый огород»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реализации проекта: Подготовительный этап </vt:lpstr>
      <vt:lpstr>Основной этап: </vt:lpstr>
      <vt:lpstr>Все начинается с семечка</vt:lpstr>
      <vt:lpstr>Расти семечко большое и маленькое «Путешествие внутрь грядки»</vt:lpstr>
      <vt:lpstr>«Знакомьтесь, дети – я лучок»</vt:lpstr>
      <vt:lpstr>«Лаборатория огородных наук» Первые всходы</vt:lpstr>
      <vt:lpstr>Рассмотрим повнимательнее</vt:lpstr>
      <vt:lpstr>Чтобы на клумбе вырос цветок</vt:lpstr>
      <vt:lpstr>Создание книжек – малышек, аппликации и рисунки </vt:lpstr>
      <vt:lpstr>Мы знаем как сохранить урожай надолго. Рисование пластилином</vt:lpstr>
      <vt:lpstr>Все расскажем и покажем: вот так раскрывались листики и тянулся к свету росток</vt:lpstr>
      <vt:lpstr>«Вот веселый огород, что здесь только не растет!»</vt:lpstr>
      <vt:lpstr>Заключительный этап</vt:lpstr>
      <vt:lpstr>Результаты мониторинга по проекту</vt:lpstr>
      <vt:lpstr>Экспериментально – исследовательская  работа в логопедической работе:</vt:lpstr>
      <vt:lpstr>Определение глухости и звонкости звука по вибрации голосовых связок и «внутреннего слуха»</vt:lpstr>
      <vt:lpstr>Определение количества слогов в слове по касанию подбородка о руку</vt:lpstr>
      <vt:lpstr>Выводы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Ирина Карелина</cp:lastModifiedBy>
  <cp:revision>25</cp:revision>
  <dcterms:created xsi:type="dcterms:W3CDTF">2018-02-24T13:08:20Z</dcterms:created>
  <dcterms:modified xsi:type="dcterms:W3CDTF">2018-03-23T13:07:47Z</dcterms:modified>
</cp:coreProperties>
</file>