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4" r:id="rId3"/>
    <p:sldId id="257" r:id="rId4"/>
    <p:sldId id="262" r:id="rId5"/>
    <p:sldId id="258" r:id="rId6"/>
    <p:sldId id="260" r:id="rId7"/>
    <p:sldId id="263" r:id="rId8"/>
    <p:sldId id="265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2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0" name="Picture 16" descr="https://www.lepa.su/upload/iblock/97f/97fb4bde6872efac8df912a88c4b0ad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367" y="357166"/>
            <a:ext cx="8813106" cy="607223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71736" y="1285860"/>
            <a:ext cx="4500594" cy="4278094"/>
          </a:xfrm>
          <a:prstGeom prst="rect">
            <a:avLst/>
          </a:prstGeom>
          <a:solidFill>
            <a:srgbClr val="FFFF99">
              <a:alpha val="50196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Окружающий мир</a:t>
            </a:r>
          </a:p>
          <a:p>
            <a:pPr algn="ctr"/>
            <a:endParaRPr lang="ru-RU" dirty="0" smtClean="0"/>
          </a:p>
          <a:p>
            <a:pPr algn="ctr"/>
            <a:r>
              <a:rPr lang="ru-RU" sz="2400" dirty="0" smtClean="0"/>
              <a:t>2 </a:t>
            </a:r>
            <a:r>
              <a:rPr lang="ru-RU" sz="2400" dirty="0" smtClean="0"/>
              <a:t>класс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sz="3200" b="1" i="1" dirty="0" smtClean="0"/>
              <a:t>Россия на карте</a:t>
            </a:r>
            <a:endParaRPr lang="ru-RU" sz="3200" b="1" i="1" dirty="0" smtClean="0"/>
          </a:p>
          <a:p>
            <a:pPr algn="ctr"/>
            <a:endParaRPr lang="ru-RU" sz="2800" b="1" i="1" dirty="0" smtClean="0"/>
          </a:p>
          <a:p>
            <a:pPr algn="ctr"/>
            <a:r>
              <a:rPr lang="ru-RU" b="1" i="1" dirty="0" smtClean="0"/>
              <a:t>Презентацию подготовила</a:t>
            </a:r>
          </a:p>
          <a:p>
            <a:pPr algn="ctr"/>
            <a:r>
              <a:rPr lang="ru-RU" b="1" i="1" dirty="0" smtClean="0"/>
              <a:t>Учитель начальных классов</a:t>
            </a:r>
          </a:p>
          <a:p>
            <a:pPr algn="ctr"/>
            <a:r>
              <a:rPr lang="ru-RU" b="1" i="1" dirty="0" smtClean="0"/>
              <a:t>ГБОУ </a:t>
            </a:r>
            <a:r>
              <a:rPr lang="ru-RU" b="1" i="1" dirty="0" smtClean="0"/>
              <a:t>лицей </a:t>
            </a:r>
            <a:r>
              <a:rPr lang="ru-RU" b="1" i="1" dirty="0" smtClean="0"/>
              <a:t>№ 488 Выборгского района </a:t>
            </a:r>
          </a:p>
          <a:p>
            <a:pPr algn="ctr"/>
            <a:r>
              <a:rPr lang="ru-RU" b="1" i="1" dirty="0" smtClean="0"/>
              <a:t>Санкт – Петербурга</a:t>
            </a:r>
          </a:p>
          <a:p>
            <a:pPr algn="ctr"/>
            <a:endParaRPr lang="ru-RU" b="1" i="1" dirty="0" smtClean="0"/>
          </a:p>
          <a:p>
            <a:pPr algn="ctr"/>
            <a:r>
              <a:rPr lang="ru-RU" sz="2000" b="1" i="1" dirty="0" err="1" smtClean="0"/>
              <a:t>Чепик</a:t>
            </a:r>
            <a:r>
              <a:rPr lang="ru-RU" sz="2000" b="1" i="1" dirty="0" smtClean="0"/>
              <a:t> Елена Геннадьевна</a:t>
            </a:r>
            <a:endParaRPr lang="ru-RU" dirty="0"/>
          </a:p>
        </p:txBody>
      </p:sp>
      <p:sp>
        <p:nvSpPr>
          <p:cNvPr id="1030" name="AutoShape 6" descr="https://rc-today.ru/UserFiles/Image/d7/d7/karta_globen_kn054_rossiya_fizicheskaya_175_kn054_5a8446a1b8b9c_2286_b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s://rc-today.ru/UserFiles/Image/d7/d7/karta_globen_kn054_rossiya_fizicheskaya_175_kn054_5a8446a1b8b9c_2286_b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s://goorus.ru/pictures/product/big/32253_b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https://goorus.ru/pictures/product/big/32253_b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4143380"/>
            <a:ext cx="850112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800" b="1" dirty="0" smtClean="0"/>
              <a:t>Уральские горы протянулись более чем на 2000 км. Урал – это и тундра, и тайга, и степи. Живописные озёра, долины рек в горах Урала являются прекрасными местами для отдыха и туризма.</a:t>
            </a:r>
            <a:endParaRPr lang="ru-RU" sz="2800" b="1" dirty="0"/>
          </a:p>
        </p:txBody>
      </p:sp>
      <p:pic>
        <p:nvPicPr>
          <p:cNvPr id="1027" name="Picture 3" descr="C:\Documents and Settings\admin\Рабочий стол\урок окр мира\MountainsPortalImag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14290"/>
            <a:ext cx="4143404" cy="3107553"/>
          </a:xfrm>
          <a:prstGeom prst="rect">
            <a:avLst/>
          </a:prstGeom>
          <a:noFill/>
        </p:spPr>
      </p:pic>
      <p:pic>
        <p:nvPicPr>
          <p:cNvPr id="5" name="Picture 2" descr="http://cs4.pikabu.ru/images/big_size_comm/2016-06_5/14666829781229771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00562" y="857232"/>
            <a:ext cx="4490600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photos.lifeisphoto.ru/163/0/163899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8572500" cy="40767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4786322"/>
            <a:ext cx="821537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800" b="1" dirty="0" smtClean="0"/>
              <a:t>Волга – река в европейской части России, одна из крупнейших рек на Земле и самая большая в Европе.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admin\Рабочий стол\урок окр мира\Volga_basi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5416361" cy="592935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786446" y="714356"/>
            <a:ext cx="307183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800" b="1" dirty="0" smtClean="0"/>
              <a:t>Волга берёт начало на Валдайской возвышенности, впадает в Каспийское море.</a:t>
            </a:r>
          </a:p>
          <a:p>
            <a:pPr indent="457200" algn="just"/>
            <a:r>
              <a:rPr lang="ru-RU" sz="2800" b="1" dirty="0" smtClean="0"/>
              <a:t>Она принимает около 200 притоков.</a:t>
            </a:r>
          </a:p>
          <a:p>
            <a:pPr indent="457200" algn="just"/>
            <a:r>
              <a:rPr lang="ru-RU" sz="2800" b="1" dirty="0" smtClean="0"/>
              <a:t>В реке обитает около 70 видов рыб.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upload.wikimedia.org/wikipedia/commons/thumb/c/cf/%D0%98%D1%81%D1%82%D0%BE%D0%BA_%D0%92%D0%BE%D0%BB%D0%B3%D0%B8_12.JPG/1280px-%D0%98%D1%81%D1%82%D0%BE%D0%BA_%D0%92%D0%BE%D0%BB%D0%B3%D0%B8_12.JPG"/>
          <p:cNvSpPr>
            <a:spLocks noChangeAspect="1" noChangeArrowheads="1"/>
          </p:cNvSpPr>
          <p:nvPr/>
        </p:nvSpPr>
        <p:spPr bwMode="auto">
          <a:xfrm>
            <a:off x="63500" y="-136525"/>
            <a:ext cx="10601325" cy="7972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https://upload.wikimedia.org/wikipedia/commons/thumb/c/cf/%D0%98%D1%81%D1%82%D0%BE%D0%BA_%D0%92%D0%BE%D0%BB%D0%B3%D0%B8_12.JPG/1280px-%D0%98%D1%81%D1%82%D0%BE%D0%BA_%D0%92%D0%BE%D0%BB%D0%B3%D0%B8_12.JPG"/>
          <p:cNvSpPr>
            <a:spLocks noChangeAspect="1" noChangeArrowheads="1"/>
          </p:cNvSpPr>
          <p:nvPr/>
        </p:nvSpPr>
        <p:spPr bwMode="auto">
          <a:xfrm>
            <a:off x="63500" y="-136525"/>
            <a:ext cx="10601325" cy="7972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https://pbs.twimg.com/media/Ci8xuAwUUAU5B5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https://pbs.twimg.com/media/Ci8xuAwUUAU5B5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4" name="AutoShape 14" descr="https://img-cdn.advisor.travel/fs1956x1304px-Izvor_Volge_16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76" name="Picture 16" descr="http://static.panoramio.com/photos/1920x1280/2711306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142852"/>
            <a:ext cx="6388727" cy="426069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14282" y="4357694"/>
            <a:ext cx="87868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800" b="1" dirty="0" smtClean="0"/>
              <a:t>Река Волга начинается у деревни </a:t>
            </a:r>
            <a:r>
              <a:rPr lang="ru-RU" sz="2800" b="1" dirty="0" err="1" smtClean="0"/>
              <a:t>Волговерховье</a:t>
            </a:r>
            <a:r>
              <a:rPr lang="ru-RU" sz="2800" b="1" dirty="0" smtClean="0"/>
              <a:t>. На окраине болотца имеются несколько родников, объединённых между собой в небольшой водоём, один из которых считается истоком реки Волги.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https://upload.wikimedia.org/wikipedia/commons/thumb/0/09/%D0%98%D1%81%D1%82%D0%BE%D0%BA_%D0%92%D0%BE%D0%BB%D0%B3%D0%B8_01a.jpg/547px-%D0%98%D1%81%D1%82%D0%BE%D0%BA_%D0%92%D0%BE%D0%BB%D0%B3%D0%B8_01a.jpg"/>
          <p:cNvSpPr>
            <a:spLocks noChangeAspect="1" noChangeArrowheads="1"/>
          </p:cNvSpPr>
          <p:nvPr/>
        </p:nvSpPr>
        <p:spPr bwMode="auto">
          <a:xfrm>
            <a:off x="63500" y="-136525"/>
            <a:ext cx="5210175" cy="1495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s://upload.wikimedia.org/wikipedia/commons/thumb/0/09/%D0%98%D1%81%D1%82%D0%BE%D0%BA_%D0%92%D0%BE%D0%BB%D0%B3%D0%B8_01a.jpg/547px-%D0%98%D1%81%D1%82%D0%BE%D0%BA_%D0%92%D0%BE%D0%BB%D0%B3%D0%B8_01a.jpg"/>
          <p:cNvSpPr>
            <a:spLocks noChangeAspect="1" noChangeArrowheads="1"/>
          </p:cNvSpPr>
          <p:nvPr/>
        </p:nvSpPr>
        <p:spPr bwMode="auto">
          <a:xfrm>
            <a:off x="63500" y="-136525"/>
            <a:ext cx="5210175" cy="14954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upload.wikimedia.org/wikipedia/commons/thumb/0/09/%D0%98%D1%81%D1%82%D0%BE%D0%BA_%D0%92%D0%BE%D0%BB%D0%B3%D0%B8_01a.jpg/547px-%D0%98%D1%81%D1%82%D0%BE%D0%BA_%D0%92%D0%BE%D0%BB%D0%B3%D0%B8_01a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5" name="Picture 7" descr="C:\Documents and Settings\admin\Рабочий стол\урок окр мира\Исток_Волги_01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8202464" cy="23542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3429000"/>
            <a:ext cx="850112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800" b="1" dirty="0" smtClean="0"/>
              <a:t>Вокруг родника построена часовня, к которой ведёт мостик. Из водоёма Волга вытекает обыкновенным ручейком шириной 50-100 см и глубиной до 30 см. Вода в ручейке имеет красно-бурый оттенок, в засушливое лето ручей в пределах деревни </a:t>
            </a:r>
            <a:r>
              <a:rPr lang="ru-RU" sz="2800" b="1" dirty="0" err="1" smtClean="0"/>
              <a:t>Волговерховье</a:t>
            </a:r>
            <a:r>
              <a:rPr lang="ru-RU" sz="2800" b="1" dirty="0" smtClean="0"/>
              <a:t> часто пересыхает.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pics.photographer.ru/nonstop/pics/pictures/574/57497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643314"/>
            <a:ext cx="7518648" cy="2795570"/>
          </a:xfrm>
          <a:prstGeom prst="rect">
            <a:avLst/>
          </a:prstGeom>
          <a:noFill/>
        </p:spPr>
      </p:pic>
      <p:pic>
        <p:nvPicPr>
          <p:cNvPr id="1030" name="Picture 6" descr="http://i.gostevoidomlambert.ru/u/e9/08ecba226611e68605ba2a3a40c2ce/-/283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357166"/>
            <a:ext cx="4037868" cy="3031766"/>
          </a:xfrm>
          <a:prstGeom prst="rect">
            <a:avLst/>
          </a:prstGeom>
          <a:noFill/>
        </p:spPr>
      </p:pic>
      <p:pic>
        <p:nvPicPr>
          <p:cNvPr id="1032" name="Picture 8" descr="http://volgo-don-99.users.photofile.ru/photo/volgo-don-99/135178865/xlarge/15921712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6314" y="357166"/>
            <a:ext cx="4032503" cy="3020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commonpoll.com/processed-images/1500x/L8vt2vkiKTfwt7i0ASCTq4uJLV6y0Wbj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1472" y="357166"/>
            <a:ext cx="3790816" cy="2643206"/>
          </a:xfrm>
          <a:prstGeom prst="rect">
            <a:avLst/>
          </a:prstGeom>
          <a:noFill/>
        </p:spPr>
      </p:pic>
      <p:pic>
        <p:nvPicPr>
          <p:cNvPr id="19459" name="Picture 3" descr="C:\Documents and Settings\admin\Рабочий стол\урок окр мира\Gorely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29190" y="357166"/>
            <a:ext cx="3448040" cy="2586030"/>
          </a:xfrm>
          <a:prstGeom prst="rect">
            <a:avLst/>
          </a:prstGeom>
          <a:noFill/>
        </p:spPr>
      </p:pic>
      <p:pic>
        <p:nvPicPr>
          <p:cNvPr id="19460" name="Picture 4" descr="C:\Documents and Settings\admin\Рабочий стол\урок окр мира\Valley_of_the_Geysers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6042" y="3357562"/>
            <a:ext cx="3944455" cy="26160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9124" y="2928934"/>
            <a:ext cx="450059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2800" b="1" dirty="0" smtClean="0"/>
              <a:t>Вулканы</a:t>
            </a:r>
            <a:r>
              <a:rPr lang="ru-RU" sz="2800" dirty="0" smtClean="0"/>
              <a:t> — геологические образования на поверхности Земли , где магма выходит на поверхность, образуя лаву, вулканические газы, камни.</a:t>
            </a:r>
          </a:p>
          <a:p>
            <a:pPr indent="457200" algn="just"/>
            <a:r>
              <a:rPr lang="ru-RU" sz="2800" dirty="0" smtClean="0"/>
              <a:t>Группа вулканов образует горный хребет.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714356"/>
            <a:ext cx="821537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solidFill>
                  <a:prstClr val="black"/>
                </a:solidFill>
              </a:rPr>
              <a:t>Источники</a:t>
            </a:r>
          </a:p>
          <a:p>
            <a:pPr lvl="0" algn="ctr"/>
            <a:endParaRPr lang="ru-RU" sz="2800" dirty="0" smtClean="0">
              <a:solidFill>
                <a:prstClr val="black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solidFill>
                  <a:prstClr val="black"/>
                </a:solidFill>
              </a:rPr>
              <a:t> Плешаков А. А. Окружающий мир. Учебник. </a:t>
            </a:r>
            <a:r>
              <a:rPr lang="ru-RU" sz="2800" dirty="0" smtClean="0">
                <a:solidFill>
                  <a:prstClr val="black"/>
                </a:solidFill>
              </a:rPr>
              <a:t>2 </a:t>
            </a:r>
            <a:r>
              <a:rPr lang="ru-RU" sz="2800" dirty="0" smtClean="0">
                <a:solidFill>
                  <a:prstClr val="black"/>
                </a:solidFill>
              </a:rPr>
              <a:t>класс, Москва, Просвещение.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solidFill>
                  <a:prstClr val="black"/>
                </a:solidFill>
              </a:rPr>
              <a:t> </a:t>
            </a:r>
            <a:r>
              <a:rPr lang="ru-RU" sz="2800" dirty="0" smtClean="0">
                <a:solidFill>
                  <a:prstClr val="black"/>
                </a:solidFill>
              </a:rPr>
              <a:t>Т. Н. Максимова. </a:t>
            </a:r>
            <a:r>
              <a:rPr lang="ru-RU" sz="2800" dirty="0" smtClean="0">
                <a:solidFill>
                  <a:prstClr val="black"/>
                </a:solidFill>
              </a:rPr>
              <a:t>Поурочные разработки по курсу «Окружающий мир», Москва, </a:t>
            </a:r>
            <a:r>
              <a:rPr lang="ru-RU" sz="2800" dirty="0" smtClean="0">
                <a:solidFill>
                  <a:prstClr val="black"/>
                </a:solidFill>
              </a:rPr>
              <a:t>«</a:t>
            </a:r>
            <a:r>
              <a:rPr lang="ru-RU" sz="2800" dirty="0" err="1" smtClean="0">
                <a:solidFill>
                  <a:prstClr val="black"/>
                </a:solidFill>
              </a:rPr>
              <a:t>Вако</a:t>
            </a:r>
            <a:r>
              <a:rPr lang="ru-RU" sz="2800" dirty="0" smtClean="0">
                <a:solidFill>
                  <a:prstClr val="black"/>
                </a:solidFill>
              </a:rPr>
              <a:t>».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solidFill>
                  <a:prstClr val="black"/>
                </a:solidFill>
              </a:rPr>
              <a:t>Е. М. Тихомирова. Поурочные разработки по предмету «Окружающий мир», Москва, «Экзамен».</a:t>
            </a:r>
            <a:endParaRPr lang="ru-RU" sz="2800" dirty="0" smtClean="0">
              <a:solidFill>
                <a:prstClr val="black"/>
              </a:solidFill>
            </a:endParaRP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solidFill>
                  <a:prstClr val="black"/>
                </a:solidFill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hlinkClick r:id="rId2"/>
              </a:rPr>
              <a:t>https://yandex.ru</a:t>
            </a:r>
            <a:r>
              <a:rPr lang="ru-RU" sz="2800" dirty="0" smtClean="0">
                <a:solidFill>
                  <a:prstClr val="black"/>
                </a:solidFill>
              </a:rPr>
              <a:t> Картинки: У</a:t>
            </a:r>
            <a:r>
              <a:rPr lang="ru-RU" sz="2800" dirty="0" smtClean="0">
                <a:solidFill>
                  <a:prstClr val="black"/>
                </a:solidFill>
              </a:rPr>
              <a:t>ральские горы, река Волга, вулканы, города России.</a:t>
            </a:r>
            <a:endParaRPr lang="ru-RU" sz="2800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255</Words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29</cp:revision>
  <dcterms:modified xsi:type="dcterms:W3CDTF">2018-03-23T11:22:23Z</dcterms:modified>
</cp:coreProperties>
</file>