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34" r:id="rId2"/>
  </p:sldMasterIdLst>
  <p:notesMasterIdLst>
    <p:notesMasterId r:id="rId11"/>
  </p:notesMasterIdLst>
  <p:handoutMasterIdLst>
    <p:handoutMasterId r:id="rId12"/>
  </p:handoutMasterIdLst>
  <p:sldIdLst>
    <p:sldId id="269" r:id="rId3"/>
    <p:sldId id="282" r:id="rId4"/>
    <p:sldId id="306" r:id="rId5"/>
    <p:sldId id="298" r:id="rId6"/>
    <p:sldId id="305" r:id="rId7"/>
    <p:sldId id="307" r:id="rId8"/>
    <p:sldId id="301" r:id="rId9"/>
    <p:sldId id="296" r:id="rId10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67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pos="3839">
          <p15:clr>
            <a:srgbClr val="A4A3A4"/>
          </p15:clr>
        </p15:guide>
        <p15:guide id="5" pos="815">
          <p15:clr>
            <a:srgbClr val="A4A3A4"/>
          </p15:clr>
        </p15:guide>
        <p15:guide id="6" pos="6863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4" autoAdjust="0"/>
    <p:restoredTop sz="87627" autoAdjust="0"/>
  </p:normalViewPr>
  <p:slideViewPr>
    <p:cSldViewPr>
      <p:cViewPr>
        <p:scale>
          <a:sx n="73" d="100"/>
          <a:sy n="73" d="100"/>
        </p:scale>
        <p:origin x="-768" y="-204"/>
      </p:cViewPr>
      <p:guideLst>
        <p:guide orient="horz" pos="2160"/>
        <p:guide orient="horz" pos="367"/>
        <p:guide orient="horz" pos="3888"/>
        <p:guide pos="3839"/>
        <p:guide pos="815"/>
        <p:guide pos="686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2" d="100"/>
          <a:sy n="82" d="100"/>
        </p:scale>
        <p:origin x="1200" y="6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CA0844-C266-46EC-A036-E1634F64C44A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B088AA-226D-4237-A99F-5C4B97F43BA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3136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08BCD-7B2F-4BCE-87AF-5D67EFFE4D17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A1353-EEA5-436B-AB14-1D84B195E6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20675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6A1353-EEA5-436B-AB14-1D84B195E669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6675" y="2404534"/>
            <a:ext cx="7764913" cy="1646302"/>
          </a:xfrm>
        </p:spPr>
        <p:txBody>
          <a:bodyPr anchor="b">
            <a:noAutofit/>
          </a:bodyPr>
          <a:lstStyle>
            <a:lvl1pPr algn="r">
              <a:defRPr sz="5398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6675" y="4050834"/>
            <a:ext cx="7764913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93659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609600"/>
            <a:ext cx="8594429" cy="3403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48903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5783" y="3632200"/>
            <a:ext cx="7222643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470400"/>
            <a:ext cx="859442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799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5044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1931988"/>
            <a:ext cx="8594429" cy="2595460"/>
          </a:xfrm>
        </p:spPr>
        <p:txBody>
          <a:bodyPr anchor="b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30070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092" y="609600"/>
            <a:ext cx="809202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1729" y="790378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0695" y="2886556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/>
          <a:p>
            <a:pPr lvl="0"/>
            <a:r>
              <a:rPr lang="en-US" sz="7998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14589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1" y="609600"/>
            <a:ext cx="8585966" cy="3022600"/>
          </a:xfrm>
        </p:spPr>
        <p:txBody>
          <a:bodyPr anchor="ctr">
            <a:normAutofit/>
          </a:bodyPr>
          <a:lstStyle>
            <a:lvl1pPr algn="l">
              <a:defRPr sz="43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156" y="4013200"/>
            <a:ext cx="8594430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399">
                <a:solidFill>
                  <a:schemeClr val="accent1"/>
                </a:solidFill>
              </a:defRPr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8863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89662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5599" y="609600"/>
            <a:ext cx="130440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159" y="609600"/>
            <a:ext cx="7058311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826775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8013" y="914400"/>
            <a:ext cx="4190999" cy="3886200"/>
          </a:xfrm>
        </p:spPr>
        <p:txBody>
          <a:bodyPr>
            <a:normAutofit/>
          </a:bodyPr>
          <a:lstStyle>
            <a:lvl1pPr>
              <a:lnSpc>
                <a:spcPct val="80000"/>
              </a:lnSpc>
              <a:defRPr sz="6000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7799" y="4953000"/>
            <a:ext cx="4201213" cy="990599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4" name="Рисунок 4"/>
          <p:cNvSpPr>
            <a:spLocks noGrp="1"/>
          </p:cNvSpPr>
          <p:nvPr>
            <p:ph type="pic" sz="quarter" idx="13"/>
          </p:nvPr>
        </p:nvSpPr>
        <p:spPr>
          <a:xfrm>
            <a:off x="5180013" y="228600"/>
            <a:ext cx="6781800" cy="5715000"/>
          </a:xfrm>
          <a:prstGeom prst="round1Rect">
            <a:avLst>
              <a:gd name="adj" fmla="val 5636"/>
            </a:avLst>
          </a:prstGeom>
          <a:solidFill>
            <a:schemeClr val="bg2"/>
          </a:solidFill>
        </p:spPr>
        <p:txBody>
          <a:bodyPr tIns="91440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878130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832738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9" y="2700868"/>
            <a:ext cx="8594429" cy="1826581"/>
          </a:xfrm>
        </p:spPr>
        <p:txBody>
          <a:bodyPr anchor="b"/>
          <a:lstStyle>
            <a:lvl1pPr algn="l">
              <a:defRPr sz="3999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9" y="4527448"/>
            <a:ext cx="8594429" cy="860400"/>
          </a:xfrm>
        </p:spPr>
        <p:txBody>
          <a:bodyPr anchor="t"/>
          <a:lstStyle>
            <a:lvl1pPr marL="0" indent="0" algn="l">
              <a:buNone/>
              <a:defRPr sz="1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8997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158" y="2160589"/>
            <a:ext cx="418294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8645" y="2160590"/>
            <a:ext cx="418294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487879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570" y="2160983"/>
            <a:ext cx="4184533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570" y="2737246"/>
            <a:ext cx="418453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7058" y="2160983"/>
            <a:ext cx="4184528" cy="576262"/>
          </a:xfrm>
        </p:spPr>
        <p:txBody>
          <a:bodyPr anchor="b">
            <a:noAutofit/>
          </a:bodyPr>
          <a:lstStyle>
            <a:lvl1pPr marL="0" indent="0">
              <a:buNone/>
              <a:defRPr sz="23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7059" y="2737246"/>
            <a:ext cx="418452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401393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016060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67787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1498604"/>
            <a:ext cx="3853524" cy="1278466"/>
          </a:xfrm>
        </p:spPr>
        <p:txBody>
          <a:bodyPr anchor="b">
            <a:normAutofit/>
          </a:bodyPr>
          <a:lstStyle>
            <a:lvl1pPr>
              <a:defRPr sz="199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222" y="514925"/>
            <a:ext cx="4512366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2777069"/>
            <a:ext cx="3853524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6926" indent="0">
              <a:buNone/>
              <a:defRPr sz="1400"/>
            </a:lvl2pPr>
            <a:lvl3pPr marL="913852" indent="0">
              <a:buNone/>
              <a:defRPr sz="1200"/>
            </a:lvl3pPr>
            <a:lvl4pPr marL="1370778" indent="0">
              <a:buNone/>
              <a:defRPr sz="1000"/>
            </a:lvl4pPr>
            <a:lvl5pPr marL="1827703" indent="0">
              <a:buNone/>
              <a:defRPr sz="1000"/>
            </a:lvl5pPr>
            <a:lvl6pPr marL="2284628" indent="0">
              <a:buNone/>
              <a:defRPr sz="1000"/>
            </a:lvl6pPr>
            <a:lvl7pPr marL="2741554" indent="0">
              <a:buNone/>
              <a:defRPr sz="1000"/>
            </a:lvl7pPr>
            <a:lvl8pPr marL="3198480" indent="0">
              <a:buNone/>
              <a:defRPr sz="1000"/>
            </a:lvl8pPr>
            <a:lvl9pPr marL="3655406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8891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158" y="4800600"/>
            <a:ext cx="8594428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158" y="609600"/>
            <a:ext cx="859442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158" y="5367338"/>
            <a:ext cx="8594428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9F4917-CE56-4645-8050-1555FA0B180B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24DA2-3CE4-45BB-9F6F-628A0CFBDBF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03825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88825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158" y="609600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158" y="2160590"/>
            <a:ext cx="859442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3257" y="6041363"/>
            <a:ext cx="9117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6636D-D922-432D-A958-524484B5923D}" type="datetimeFigureOut">
              <a:rPr lang="ru-RU" smtClean="0"/>
              <a:pPr/>
              <a:t>24.03.2018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158" y="6041363"/>
            <a:ext cx="62959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8426" y="6041363"/>
            <a:ext cx="68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28FB93-0A08-4E7D-8E63-9EFA29F1E09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42481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  <p:sldLayoutId id="2147483748" r:id="rId14"/>
    <p:sldLayoutId id="2147483749" r:id="rId15"/>
    <p:sldLayoutId id="2147483750" r:id="rId16"/>
    <p:sldLayoutId id="2147483751" r:id="rId17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063" rtl="0" eaLnBrk="1" latinLnBrk="0" hangingPunct="1">
        <a:spcBef>
          <a:spcPct val="0"/>
        </a:spcBef>
        <a:buNone/>
        <a:defRPr sz="3599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797" indent="-342797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799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727" indent="-285664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2657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599720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6783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3846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orldskills.ru/media-czentr/novosti/svarochnie-tehnologuu-stalu-samoi-popylyarnoi-kompetencuei-worldskills-v-rossuu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51612" y="914400"/>
            <a:ext cx="5334000" cy="3886200"/>
          </a:xfrm>
        </p:spPr>
        <p:txBody>
          <a:bodyPr>
            <a:normAutofit fontScale="90000"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VI ОТКРЫТЫЙ РЕГИОНАЛЬНЫЙ ЧЕМПИОНАТ «МОЛОДЫЕ ПРОФЕССИОНАЛЫ» (WORLDSKILLS RUSSIA) СВЕРДЛОВСКОЙ ОБЛАСТИ </a:t>
            </a:r>
            <a:br>
              <a:rPr lang="ru-RU" sz="4000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17 февраля-21 февраля 2018 года</a:t>
            </a:r>
            <a:endParaRPr lang="ru-RU" sz="4000" b="0" i="0" dirty="0">
              <a:solidFill>
                <a:srgbClr val="002060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1764" y="4724400"/>
            <a:ext cx="6061247" cy="1981200"/>
          </a:xfrm>
        </p:spPr>
        <p:txBody>
          <a:bodyPr>
            <a:normAutofit/>
          </a:bodyPr>
          <a:lstStyle/>
          <a:p>
            <a:pPr marL="0" indent="0" algn="l">
              <a:spcBef>
                <a:spcPts val="0"/>
              </a:spcBef>
              <a:buNone/>
            </a:pPr>
            <a:r>
              <a:rPr lang="ru-RU" sz="2000" b="1" i="0" dirty="0" smtClean="0">
                <a:solidFill>
                  <a:srgbClr val="FF0000"/>
                </a:solidFill>
              </a:rPr>
              <a:t>Компетенция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СВАРОЧНЫЕ ТЕХНОЛОГИИ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ГБПОУ СО «Нижнетагильский техникум металлообрабатывающих производств и сервиса», г. Нижний Тагил, ул. Юности, 9</a:t>
            </a:r>
            <a:endParaRPr lang="ru-RU" sz="2000" b="0" i="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3212" y="1066800"/>
            <a:ext cx="60928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Из опыта участия в 6 региональном чемпионате "Молодые профессионалы" (</a:t>
            </a:r>
            <a:r>
              <a:rPr lang="ru-RU" sz="3600" dirty="0" err="1" smtClean="0">
                <a:solidFill>
                  <a:srgbClr val="002060"/>
                </a:solidFill>
              </a:rPr>
              <a:t>Worldskills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r>
              <a:rPr lang="ru-RU" sz="3600" dirty="0" err="1" smtClean="0">
                <a:solidFill>
                  <a:srgbClr val="002060"/>
                </a:solidFill>
              </a:rPr>
              <a:t>Russia</a:t>
            </a:r>
            <a:r>
              <a:rPr lang="ru-RU" sz="3600" dirty="0" smtClean="0">
                <a:solidFill>
                  <a:srgbClr val="002060"/>
                </a:solidFill>
              </a:rPr>
              <a:t>) Свердловской области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808308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812" y="152400"/>
            <a:ext cx="11506200" cy="1320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ЧЕМПИОНАТ «МОЛОДЫЕ ПРОФЕССИОНАЛЫ» (WORLDSKILLS RUSSIA)</a:t>
            </a:r>
            <a:endParaRPr lang="ru-RU" sz="4000" b="0" i="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8302625" y="1600200"/>
            <a:ext cx="3886200" cy="3505200"/>
          </a:xfrm>
        </p:spPr>
        <p:txBody>
          <a:bodyPr>
            <a:normAutofit/>
          </a:bodyPr>
          <a:lstStyle/>
          <a:p>
            <a:r>
              <a:rPr lang="ru-RU" sz="2000" b="1" i="0" dirty="0" smtClean="0">
                <a:solidFill>
                  <a:srgbClr val="488E4A">
                    <a:lumMod val="20000"/>
                  </a:srgbClr>
                </a:solidFill>
              </a:rPr>
              <a:t>102 компетенции в перечне </a:t>
            </a:r>
            <a:endParaRPr lang="ru-RU" sz="2000" b="1" dirty="0" smtClean="0"/>
          </a:p>
          <a:p>
            <a:pPr>
              <a:buNone/>
            </a:pPr>
            <a:r>
              <a:rPr lang="en-US" sz="2000" b="1" dirty="0" err="1" smtClean="0">
                <a:solidFill>
                  <a:schemeClr val="tx1"/>
                </a:solidFill>
              </a:rPr>
              <a:t>WorldSkills</a:t>
            </a:r>
            <a:r>
              <a:rPr lang="en-US" sz="2000" b="1" dirty="0" smtClean="0">
                <a:solidFill>
                  <a:schemeClr val="tx1"/>
                </a:solidFill>
              </a:rPr>
              <a:t> Russia</a:t>
            </a:r>
            <a:endParaRPr lang="ru-RU" sz="2000" b="1" dirty="0" smtClean="0">
              <a:solidFill>
                <a:schemeClr val="tx1"/>
              </a:solidFill>
            </a:endParaRPr>
          </a:p>
          <a:p>
            <a:r>
              <a:rPr lang="ru-RU" sz="2000" b="1" dirty="0" smtClean="0">
                <a:solidFill>
                  <a:schemeClr val="tx1"/>
                </a:solidFill>
              </a:rPr>
              <a:t>92 </a:t>
            </a:r>
            <a:r>
              <a:rPr lang="ru-RU" sz="2000" b="1" dirty="0" err="1" smtClean="0">
                <a:solidFill>
                  <a:schemeClr val="tx1"/>
                </a:solidFill>
              </a:rPr>
              <a:t>компетенци</a:t>
            </a:r>
            <a:r>
              <a:rPr lang="ru-RU" sz="2000" b="1" dirty="0" smtClean="0">
                <a:solidFill>
                  <a:schemeClr val="tx1"/>
                </a:solidFill>
              </a:rPr>
              <a:t> в перечне 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VI Открытого Регионального чемпионата «Молодые профессионалы» (</a:t>
            </a:r>
            <a:r>
              <a:rPr lang="ru-RU" sz="1800" b="1" dirty="0" err="1" smtClean="0">
                <a:solidFill>
                  <a:schemeClr val="tx1"/>
                </a:solidFill>
              </a:rPr>
              <a:t>WorldSkills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 err="1" smtClean="0">
                <a:solidFill>
                  <a:schemeClr val="tx1"/>
                </a:solidFill>
              </a:rPr>
              <a:t>Russia</a:t>
            </a:r>
            <a:r>
              <a:rPr lang="ru-RU" sz="1800" b="1" dirty="0" smtClean="0">
                <a:solidFill>
                  <a:schemeClr val="tx1"/>
                </a:solidFill>
              </a:rPr>
              <a:t>) Свердловской области в 2018 году</a:t>
            </a:r>
            <a:endParaRPr lang="ru-RU" sz="2000" b="1" i="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5612" y="1524000"/>
            <a:ext cx="74676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 Самой популярной рабочей профессией </a:t>
            </a:r>
            <a:r>
              <a:rPr lang="ru-RU" sz="2200" dirty="0" smtClean="0"/>
              <a:t>у российской молодежи можно считать сварочное дело. В рамках отбора участников в финал V Национального чемпионата «Молодые профессионалы» WSR  (чемпионат 2017 года) состязания сварщиков  вошли в программы региональных первенств 74 субъекта РФ. Именно соревнования по сварочным технологиям оказались самыми представительными по географии и количеству участников. </a:t>
            </a:r>
          </a:p>
          <a:p>
            <a:pPr>
              <a:buFont typeface="Wingdings" pitchFamily="2" charset="2"/>
              <a:buChar char="ü"/>
            </a:pP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 Следующей </a:t>
            </a:r>
            <a:r>
              <a:rPr lang="ru-RU" sz="2200" dirty="0" smtClean="0"/>
              <a:t>по популярности профессией стало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поварское дело </a:t>
            </a:r>
            <a:r>
              <a:rPr lang="ru-RU" sz="2200" dirty="0" smtClean="0"/>
              <a:t>(соревнования прошли в 73 регионах).</a:t>
            </a:r>
          </a:p>
          <a:p>
            <a:pPr>
              <a:buFont typeface="Wingdings" pitchFamily="2" charset="2"/>
              <a:buChar char="ü"/>
            </a:pPr>
            <a:r>
              <a:rPr lang="ru-RU" sz="2200" dirty="0" smtClean="0"/>
              <a:t> 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Третье место </a:t>
            </a:r>
            <a:r>
              <a:rPr lang="ru-RU" sz="2200" dirty="0" smtClean="0"/>
              <a:t>в рейтинге заняла компетенция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«Дошкольное воспитание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sz="2200" dirty="0" smtClean="0"/>
              <a:t>: соревнования по ней прошли в 67 регионах.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04800"/>
            <a:ext cx="8594429" cy="1320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Конкурсное задание</a:t>
            </a:r>
            <a:endParaRPr lang="ru-RU" sz="4000" b="0" i="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704012" y="1066800"/>
            <a:ext cx="4953000" cy="50292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Задание и чертежи конструкций, такое же как и на чемпионате России.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Третий модуль, а это сварка конструкции из алюминия, был не включен в задание чемпионата. На все задания отведено было 15 часов рабочего времени, работали ребята три дня. Сварочные работы участники чемпионата выполняли четырьмя сварочными процессами: (111) ручной дуговой, (135) механизированной в защитном газе сплошной проволокой, (136) механизированной в защитном газе порошковой проволокой и (141) аргонодуговой сваркой вольфрамовый электродом. 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000" b="0" i="0" dirty="0">
              <a:solidFill>
                <a:srgbClr val="488E4A">
                  <a:lumMod val="20000"/>
                </a:srgb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pic>
        <p:nvPicPr>
          <p:cNvPr id="5122" name="Picture 2" descr="C:\Users\User\Contacts\Pictures\работа Медведева\WS 2017\DSCN1756.JPG"/>
          <p:cNvPicPr>
            <a:picLocks noChangeAspect="1" noChangeArrowheads="1"/>
          </p:cNvPicPr>
          <p:nvPr/>
        </p:nvPicPr>
        <p:blipFill>
          <a:blip r:embed="rId2" cstate="print"/>
          <a:srcRect l="11667" t="18889" r="25000"/>
          <a:stretch>
            <a:fillRect/>
          </a:stretch>
        </p:blipFill>
        <p:spPr bwMode="auto">
          <a:xfrm>
            <a:off x="455612" y="1066800"/>
            <a:ext cx="5791200" cy="55626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94429" cy="1320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Конкурсное задание</a:t>
            </a:r>
            <a:endParaRPr lang="ru-RU" sz="4000" b="0" i="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03212" y="838200"/>
            <a:ext cx="5715000" cy="58674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Первый модуль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Контрольные образцы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Это сборка и сварка пробных образцов из углеродистой стали обыкновенного качества (</a:t>
            </a:r>
            <a:r>
              <a:rPr lang="ru-RU" sz="2400" dirty="0" err="1" smtClean="0">
                <a:solidFill>
                  <a:schemeClr val="tx1"/>
                </a:solidFill>
              </a:rPr>
              <a:t>Ст</a:t>
            </a:r>
            <a:r>
              <a:rPr lang="ru-RU" sz="2400" dirty="0" smtClean="0">
                <a:solidFill>
                  <a:schemeClr val="tx1"/>
                </a:solidFill>
              </a:rPr>
              <a:t> 3). Стыковое соединение из трубы толщиной 10 мм, два стыковых соединения толщиной 10 и 16 мм в вертикальном и горизонтальном положениях и тавровое соединение из пластин толщиной 12 мм. Образцы оценивании специалисты визуального и измерительного контроля корпорации «</a:t>
            </a:r>
            <a:r>
              <a:rPr lang="ru-RU" sz="2400" dirty="0" err="1" smtClean="0">
                <a:solidFill>
                  <a:schemeClr val="tx1"/>
                </a:solidFill>
              </a:rPr>
              <a:t>Уралвагонзавод</a:t>
            </a:r>
            <a:r>
              <a:rPr lang="ru-RU" sz="2400" dirty="0" smtClean="0">
                <a:solidFill>
                  <a:schemeClr val="tx1"/>
                </a:solidFill>
              </a:rPr>
              <a:t>».</a:t>
            </a:r>
            <a:endParaRPr lang="ru-RU" sz="2400" b="0" i="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pic>
        <p:nvPicPr>
          <p:cNvPr id="3074" name="Picture 2" descr="J:\World Skills Russia 2018\4  день\DSC_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5796" y="1752600"/>
            <a:ext cx="5709919" cy="3810000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6399212" cy="1320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Конкурсное задание</a:t>
            </a:r>
            <a:endParaRPr lang="ru-RU" sz="4000" b="0" i="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03212" y="914400"/>
            <a:ext cx="5943600" cy="36576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Модуль второй. Резервуар, работающий под давлением </a:t>
            </a:r>
            <a:r>
              <a:rPr lang="ru-RU" sz="2800" dirty="0" smtClean="0">
                <a:solidFill>
                  <a:schemeClr val="tx1"/>
                </a:solidFill>
              </a:rPr>
              <a:t>– это сборка и сварка сосуда, толщина заготовок 10 мм.  Оценивали ВИК и проводили гидравлические испытания.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US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Четвертый модуль. Конструкция из нержавеющей стали </a:t>
            </a:r>
            <a:r>
              <a:rPr lang="ru-RU" sz="2800" dirty="0" smtClean="0">
                <a:solidFill>
                  <a:schemeClr val="tx1"/>
                </a:solidFill>
              </a:rPr>
              <a:t>– изготовление конструкции из коррозионностойкой стали толщиной 3 миллиметра. </a:t>
            </a:r>
          </a:p>
          <a:p>
            <a:pPr marL="0" indent="0">
              <a:spcBef>
                <a:spcPts val="0"/>
              </a:spcBef>
              <a:buNone/>
            </a:pPr>
            <a:endParaRPr lang="ru-RU" sz="1800" b="0" i="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pic>
        <p:nvPicPr>
          <p:cNvPr id="4102" name="Picture 6" descr="C:\Users\User\Contacts\Pictures\World Skills Russia 2018\4  день\DSC_0020.JPG"/>
          <p:cNvPicPr>
            <a:picLocks noChangeAspect="1" noChangeArrowheads="1"/>
          </p:cNvPicPr>
          <p:nvPr/>
        </p:nvPicPr>
        <p:blipFill>
          <a:blip r:embed="rId2" cstate="print"/>
          <a:srcRect t="40000" b="13333"/>
          <a:stretch>
            <a:fillRect/>
          </a:stretch>
        </p:blipFill>
        <p:spPr bwMode="auto">
          <a:xfrm>
            <a:off x="6475412" y="762000"/>
            <a:ext cx="5713413" cy="502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28600"/>
            <a:ext cx="10287000" cy="12954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Сварочный инвертор «Магма – 315» </a:t>
            </a:r>
            <a:endParaRPr lang="ru-RU" sz="4000" b="0" i="0" dirty="0">
              <a:solidFill>
                <a:schemeClr val="tx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79412" y="914400"/>
            <a:ext cx="4495800" cy="5715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«МАГМА-315» является высокотехнологичным аппаратом с микропроцессорным управлением. Универсальный инверторный сварочный аппарат с током до 350А, аттестован НАКС в соответствии с требованиями РД 03-614-03 и разрешен к применению на опасных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производственных объектах. По техническим параметрам является аналогом </a:t>
            </a:r>
            <a:r>
              <a:rPr lang="ru-RU" sz="2000" dirty="0" err="1" smtClean="0">
                <a:solidFill>
                  <a:schemeClr val="tx1"/>
                </a:solidFill>
              </a:rPr>
              <a:t>Invertec</a:t>
            </a:r>
            <a:r>
              <a:rPr lang="ru-RU" sz="2000" dirty="0" smtClean="0">
                <a:solidFill>
                  <a:schemeClr val="tx1"/>
                </a:solidFill>
              </a:rPr>
              <a:t> V350-Pro.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2000" b="0" i="0" dirty="0">
              <a:solidFill>
                <a:srgbClr val="488E4A">
                  <a:lumMod val="20000"/>
                </a:srgbClr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pic>
        <p:nvPicPr>
          <p:cNvPr id="9218" name="Picture 2" descr="http://svarnoyforum.ucoz.com/_fr/15/587457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6612" y="990600"/>
            <a:ext cx="5486400" cy="5648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1295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3812" y="152400"/>
            <a:ext cx="8594429" cy="1320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0"/>
              </a:spcBef>
            </a:pPr>
            <a:r>
              <a:rPr lang="ru-RU" sz="4000" dirty="0" smtClean="0">
                <a:solidFill>
                  <a:srgbClr val="002060"/>
                </a:solidFill>
              </a:rPr>
              <a:t>Критерии оценки</a:t>
            </a:r>
            <a:endParaRPr lang="ru-RU" sz="4000" b="0" i="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494212" y="2895600"/>
            <a:ext cx="4537075" cy="990600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endParaRPr lang="ru-RU" sz="2000" b="0" i="0" dirty="0">
              <a:solidFill>
                <a:srgbClr val="488E4A">
                  <a:lumMod val="20000"/>
                </a:srgb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55612" y="990600"/>
          <a:ext cx="111252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078480"/>
                <a:gridCol w="2225040"/>
                <a:gridCol w="2225040"/>
                <a:gridCol w="2225040"/>
              </a:tblGrid>
              <a:tr h="615115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Раздел</a:t>
                      </a:r>
                      <a:endParaRPr lang="ru-RU" sz="2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Критерий </a:t>
                      </a:r>
                      <a:endParaRPr lang="ru-RU" sz="2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Оценки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1511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Мнение судей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Объективная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Общая</a:t>
                      </a:r>
                      <a:endParaRPr lang="ru-RU" sz="2400" dirty="0"/>
                    </a:p>
                  </a:txBody>
                  <a:tcPr/>
                </a:tc>
              </a:tr>
              <a:tr h="10612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Визуально – измерительный контроль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3,5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51,50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55,00</a:t>
                      </a:r>
                      <a:endParaRPr lang="ru-RU" sz="2400" dirty="0"/>
                    </a:p>
                  </a:txBody>
                  <a:tcPr/>
                </a:tc>
              </a:tr>
              <a:tr h="10612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Испытания на герметичность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15,00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15,00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61511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Разрушающий контроль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9,00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9,00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10612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Неразрушающий контроль – (УЗК)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-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21,00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21,00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фото закрытие Сварочные технологии\Малыгин WS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48992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484812" y="0"/>
            <a:ext cx="6248400" cy="33528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Тройка популярнейших профессий, по которым проводятся соревнования чемпионатов </a:t>
            </a:r>
            <a:r>
              <a:rPr lang="ru-RU" sz="2400" dirty="0" err="1" smtClean="0">
                <a:solidFill>
                  <a:schemeClr val="tx1"/>
                </a:solidFill>
              </a:rPr>
              <a:t>WorldSkills</a:t>
            </a:r>
            <a:r>
              <a:rPr lang="ru-RU" sz="2400" dirty="0" smtClean="0">
                <a:solidFill>
                  <a:schemeClr val="tx1"/>
                </a:solidFill>
              </a:rPr>
              <a:t>, выглядит так: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парикмахерское искусство </a:t>
            </a:r>
            <a:r>
              <a:rPr lang="ru-RU" sz="2400" dirty="0" smtClean="0">
                <a:solidFill>
                  <a:schemeClr val="tx1"/>
                </a:solidFill>
              </a:rPr>
              <a:t>(в России – 3 место),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ремонт и обслуживание легковых автомобилей </a:t>
            </a:r>
            <a:r>
              <a:rPr lang="ru-RU" sz="2400" dirty="0" smtClean="0">
                <a:solidFill>
                  <a:schemeClr val="tx1"/>
                </a:solidFill>
              </a:rPr>
              <a:t>(в России – 5 место) и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электромонтаж</a:t>
            </a:r>
            <a:r>
              <a:rPr lang="ru-RU" sz="2400" dirty="0" smtClean="0">
                <a:solidFill>
                  <a:schemeClr val="tx1"/>
                </a:solidFill>
              </a:rPr>
              <a:t> (в России – 6 место).</a:t>
            </a:r>
          </a:p>
          <a:p>
            <a:pPr marL="0" indent="0" algn="r">
              <a:spcBef>
                <a:spcPts val="0"/>
              </a:spcBef>
              <a:buNone/>
            </a:pPr>
            <a:endParaRPr lang="ru-RU" sz="2000" b="0" i="0" dirty="0">
              <a:solidFill>
                <a:schemeClr val="tx1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49796" y="5542952"/>
            <a:ext cx="859442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063" rtl="0" eaLnBrk="1" latinLnBrk="0" hangingPunct="1">
              <a:spcBef>
                <a:spcPct val="0"/>
              </a:spcBef>
              <a:buNone/>
              <a:defRPr sz="3599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defTabSz="914400">
              <a:spcBef>
                <a:spcPts val="0"/>
              </a:spcBef>
            </a:pPr>
            <a:endParaRPr lang="ru-RU" sz="4000" dirty="0">
              <a:solidFill>
                <a:schemeClr val="bg1"/>
              </a:solidFill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Cambria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65812" y="5486400"/>
            <a:ext cx="46482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Материал с сайта </a:t>
            </a:r>
            <a:r>
              <a:rPr lang="en-US" sz="1400" dirty="0" smtClean="0"/>
              <a:t>worldskills.ru</a:t>
            </a:r>
            <a:r>
              <a:rPr lang="ru-RU" sz="1400" dirty="0" smtClean="0"/>
              <a:t> ,  от 13.05.2017 </a:t>
            </a:r>
            <a:r>
              <a:rPr lang="en-US" sz="1400" dirty="0" smtClean="0">
                <a:hlinkClick r:id="rId3"/>
              </a:rPr>
              <a:t>http://worldskills.ru/media-czentr/novosti/svarochnie-tehnologuu-stalu-samoi-popylyarnoi-kompetencuei-worldskills-v-rossuu.html</a:t>
            </a:r>
            <a:r>
              <a:rPr lang="ru-RU" sz="1400" dirty="0" smtClean="0"/>
              <a:t>, дата доступа 28.02.2018</a:t>
            </a:r>
            <a:endParaRPr lang="ru-RU" sz="1400" dirty="0"/>
          </a:p>
        </p:txBody>
      </p:sp>
      <p:pic>
        <p:nvPicPr>
          <p:cNvPr id="11" name="Picture 2" descr="J:\World Skills Russia 2018\1 день\DSC_0017.JPG"/>
          <p:cNvPicPr>
            <a:picLocks noChangeAspect="1" noChangeArrowheads="1"/>
          </p:cNvPicPr>
          <p:nvPr/>
        </p:nvPicPr>
        <p:blipFill>
          <a:blip r:embed="rId4" cstate="print"/>
          <a:srcRect t="14757" b="14757"/>
          <a:stretch>
            <a:fillRect/>
          </a:stretch>
        </p:blipFill>
        <p:spPr bwMode="auto">
          <a:xfrm>
            <a:off x="6932611" y="2743200"/>
            <a:ext cx="3137647" cy="2667000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8336" y="5124165"/>
            <a:ext cx="1690489" cy="17338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12953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EcoLiving">
      <a:dk1>
        <a:srgbClr val="404040"/>
      </a:dk1>
      <a:lt1>
        <a:sysClr val="window" lastClr="FFFFFF"/>
      </a:lt1>
      <a:dk2>
        <a:srgbClr val="000000"/>
      </a:dk2>
      <a:lt2>
        <a:srgbClr val="F5EECF"/>
      </a:lt2>
      <a:accent1>
        <a:srgbClr val="488E4A"/>
      </a:accent1>
      <a:accent2>
        <a:srgbClr val="6595BC"/>
      </a:accent2>
      <a:accent3>
        <a:srgbClr val="CB6933"/>
      </a:accent3>
      <a:accent4>
        <a:srgbClr val="D4BC49"/>
      </a:accent4>
      <a:accent5>
        <a:srgbClr val="8F5C31"/>
      </a:accent5>
      <a:accent6>
        <a:srgbClr val="6E7588"/>
      </a:accent6>
      <a:hlink>
        <a:srgbClr val="B1754C"/>
      </a:hlink>
      <a:folHlink>
        <a:srgbClr val="6595BC"/>
      </a:folHlink>
    </a:clrScheme>
    <a:fontScheme name="EcoLiving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5400" cap="flat" cmpd="sng" algn="ctr">
          <a:solidFill>
            <a:schemeClr val="phClr"/>
          </a:solidFill>
          <a:miter lim="800000"/>
        </a:ln>
        <a:ln w="38100" cap="flat" cmpd="sng" algn="ctr">
          <a:solidFill>
            <a:schemeClr val="phClr"/>
          </a:solidFill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EB1F3B8-5C6F-44DE-A24D-C68A470EC5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413</Words>
  <Application>Microsoft Office PowerPoint</Application>
  <PresentationFormat>Произвольный</PresentationFormat>
  <Paragraphs>56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VI ОТКРЫТЫЙ РЕГИОНАЛЬНЫЙ ЧЕМПИОНАТ «МОЛОДЫЕ ПРОФЕССИОНАЛЫ» (WORLDSKILLS RUSSIA) СВЕРДЛОВСКОЙ ОБЛАСТИ  17 февраля-21 февраля 2018 года</vt:lpstr>
      <vt:lpstr>ЧЕМПИОНАТ «МОЛОДЫЕ ПРОФЕССИОНАЛЫ» (WORLDSKILLS RUSSIA)</vt:lpstr>
      <vt:lpstr>Конкурсное задание</vt:lpstr>
      <vt:lpstr>Конкурсное задание</vt:lpstr>
      <vt:lpstr>Конкурсное задание</vt:lpstr>
      <vt:lpstr>Сварочный инвертор «Магма – 315» </vt:lpstr>
      <vt:lpstr>Критерии оценки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2014-07-10T13:42:23Z</dcterms:created>
  <dcterms:modified xsi:type="dcterms:W3CDTF">2018-03-24T07:49:57Z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TC028010969991</vt:lpwstr>
  </property>
</Properties>
</file>