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344" r:id="rId2"/>
    <p:sldId id="374" r:id="rId3"/>
    <p:sldId id="376" r:id="rId4"/>
    <p:sldId id="370" r:id="rId5"/>
    <p:sldId id="373" r:id="rId6"/>
    <p:sldId id="345" r:id="rId7"/>
    <p:sldId id="280" r:id="rId8"/>
    <p:sldId id="367" r:id="rId9"/>
    <p:sldId id="368" r:id="rId10"/>
    <p:sldId id="29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3088" autoAdjust="0"/>
    <p:restoredTop sz="94660"/>
  </p:normalViewPr>
  <p:slideViewPr>
    <p:cSldViewPr>
      <p:cViewPr varScale="1">
        <p:scale>
          <a:sx n="68" d="100"/>
          <a:sy n="68" d="100"/>
        </p:scale>
        <p:origin x="-5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849702C-1B80-4BAE-8FB3-13B8C354DE8E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3664BFC-8B37-4CB5-BCF6-668D713BC009}">
      <dgm:prSet/>
      <dgm:spPr>
        <a:solidFill>
          <a:srgbClr val="92D050"/>
        </a:solidFill>
      </dgm:spPr>
      <dgm:t>
        <a:bodyPr/>
        <a:lstStyle/>
        <a:p>
          <a:pPr rtl="0"/>
          <a:r>
            <a:rPr lang="ru-RU" b="1" dirty="0" smtClean="0"/>
            <a:t>посчитай  круги </a:t>
          </a:r>
          <a:endParaRPr lang="ru-RU" b="1" dirty="0"/>
        </a:p>
      </dgm:t>
    </dgm:pt>
    <dgm:pt modelId="{C9C72EC0-E899-4908-B5A1-24035079F000}" type="parTrans" cxnId="{2BC4A429-588B-496F-BD07-1AF5FB43F41A}">
      <dgm:prSet/>
      <dgm:spPr/>
      <dgm:t>
        <a:bodyPr/>
        <a:lstStyle/>
        <a:p>
          <a:endParaRPr lang="ru-RU"/>
        </a:p>
      </dgm:t>
    </dgm:pt>
    <dgm:pt modelId="{BA668595-38E5-4FF3-A9A1-04211B9B58C1}" type="sibTrans" cxnId="{2BC4A429-588B-496F-BD07-1AF5FB43F41A}">
      <dgm:prSet/>
      <dgm:spPr/>
      <dgm:t>
        <a:bodyPr/>
        <a:lstStyle/>
        <a:p>
          <a:endParaRPr lang="ru-RU"/>
        </a:p>
      </dgm:t>
    </dgm:pt>
    <dgm:pt modelId="{E5DD7703-B1C4-46B2-AC8A-DB53A3FC8001}" type="pres">
      <dgm:prSet presAssocID="{F849702C-1B80-4BAE-8FB3-13B8C354DE8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6721C03-EC03-493E-99DF-F3F3EFA1CD4B}" type="pres">
      <dgm:prSet presAssocID="{13664BFC-8B37-4CB5-BCF6-668D713BC009}" presName="node" presStyleLbl="node1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5959160-4485-45C4-8329-C88765289647}" type="presOf" srcId="{F849702C-1B80-4BAE-8FB3-13B8C354DE8E}" destId="{E5DD7703-B1C4-46B2-AC8A-DB53A3FC8001}" srcOrd="0" destOrd="0" presId="urn:microsoft.com/office/officeart/2005/8/layout/process1"/>
    <dgm:cxn modelId="{A49C5507-C484-4035-A8EF-47921A299FF0}" type="presOf" srcId="{13664BFC-8B37-4CB5-BCF6-668D713BC009}" destId="{86721C03-EC03-493E-99DF-F3F3EFA1CD4B}" srcOrd="0" destOrd="0" presId="urn:microsoft.com/office/officeart/2005/8/layout/process1"/>
    <dgm:cxn modelId="{2BC4A429-588B-496F-BD07-1AF5FB43F41A}" srcId="{F849702C-1B80-4BAE-8FB3-13B8C354DE8E}" destId="{13664BFC-8B37-4CB5-BCF6-668D713BC009}" srcOrd="0" destOrd="0" parTransId="{C9C72EC0-E899-4908-B5A1-24035079F000}" sibTransId="{BA668595-38E5-4FF3-A9A1-04211B9B58C1}"/>
    <dgm:cxn modelId="{291DA705-0D49-45C4-B4DF-E9135E88C4B6}" type="presParOf" srcId="{E5DD7703-B1C4-46B2-AC8A-DB53A3FC8001}" destId="{86721C03-EC03-493E-99DF-F3F3EFA1CD4B}" srcOrd="0" destOrd="0" presId="urn:microsoft.com/office/officeart/2005/8/layout/process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4763D42-7AFE-45A1-B536-B86288418F18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85C443C-62A0-43A3-8767-22CE2C8EE944}">
      <dgm:prSet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scene3d>
          <a:camera prst="perspectiveRelaxedModerately"/>
          <a:lightRig rig="threePt" dir="t">
            <a:rot lat="0" lon="0" rev="1200000"/>
          </a:lightRig>
        </a:scene3d>
        <a:sp3d>
          <a:bevelT w="63500" h="25400"/>
        </a:sp3d>
      </dgm:spPr>
      <dgm:t>
        <a:bodyPr/>
        <a:lstStyle/>
        <a:p>
          <a:pPr algn="ctr" rtl="0"/>
          <a:r>
            <a:rPr lang="ru-RU" dirty="0" smtClean="0">
              <a:solidFill>
                <a:schemeClr val="tx1"/>
              </a:solidFill>
            </a:rPr>
            <a:t>Сколько котят на картинке?</a:t>
          </a:r>
          <a:endParaRPr lang="ru-RU" dirty="0">
            <a:solidFill>
              <a:schemeClr val="tx1"/>
            </a:solidFill>
          </a:endParaRPr>
        </a:p>
      </dgm:t>
    </dgm:pt>
    <dgm:pt modelId="{D562486A-8ACA-4928-87E0-567CDA6E91C2}" type="parTrans" cxnId="{839595ED-9D10-47DE-9568-C936EAD0C5AE}">
      <dgm:prSet/>
      <dgm:spPr/>
      <dgm:t>
        <a:bodyPr/>
        <a:lstStyle/>
        <a:p>
          <a:endParaRPr lang="ru-RU"/>
        </a:p>
      </dgm:t>
    </dgm:pt>
    <dgm:pt modelId="{446E0995-291F-4079-A806-6529CB2725C4}" type="sibTrans" cxnId="{839595ED-9D10-47DE-9568-C936EAD0C5AE}">
      <dgm:prSet/>
      <dgm:spPr/>
      <dgm:t>
        <a:bodyPr/>
        <a:lstStyle/>
        <a:p>
          <a:endParaRPr lang="ru-RU"/>
        </a:p>
      </dgm:t>
    </dgm:pt>
    <dgm:pt modelId="{DCF6F43C-9D9B-447A-BBF8-A5DAE25DB916}" type="pres">
      <dgm:prSet presAssocID="{84763D42-7AFE-45A1-B536-B86288418F1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68AD7C3-96C7-484E-9A3D-A1AFE41C4AE8}" type="pres">
      <dgm:prSet presAssocID="{E85C443C-62A0-43A3-8767-22CE2C8EE944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39595ED-9D10-47DE-9568-C936EAD0C5AE}" srcId="{84763D42-7AFE-45A1-B536-B86288418F18}" destId="{E85C443C-62A0-43A3-8767-22CE2C8EE944}" srcOrd="0" destOrd="0" parTransId="{D562486A-8ACA-4928-87E0-567CDA6E91C2}" sibTransId="{446E0995-291F-4079-A806-6529CB2725C4}"/>
    <dgm:cxn modelId="{BCB05F5C-BB1D-4139-84BD-BEEA66A6DFB5}" type="presOf" srcId="{84763D42-7AFE-45A1-B536-B86288418F18}" destId="{DCF6F43C-9D9B-447A-BBF8-A5DAE25DB916}" srcOrd="0" destOrd="0" presId="urn:microsoft.com/office/officeart/2005/8/layout/vList2"/>
    <dgm:cxn modelId="{CCED52D3-0469-40FE-87D0-0406F33A0A59}" type="presOf" srcId="{E85C443C-62A0-43A3-8767-22CE2C8EE944}" destId="{668AD7C3-96C7-484E-9A3D-A1AFE41C4AE8}" srcOrd="0" destOrd="0" presId="urn:microsoft.com/office/officeart/2005/8/layout/vList2"/>
    <dgm:cxn modelId="{238A959B-F275-43D7-9440-123F25E418B3}" type="presParOf" srcId="{DCF6F43C-9D9B-447A-BBF8-A5DAE25DB916}" destId="{668AD7C3-96C7-484E-9A3D-A1AFE41C4AE8}" srcOrd="0" destOrd="0" presId="urn:microsoft.com/office/officeart/2005/8/layout/vList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913282-B960-4D0E-8AD5-F34C77D34525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6E3C5F-7267-4747-A841-C97B78D7B6A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B954C-A9D5-45C5-B9B3-EAC8D5EC192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9F97C-833C-48F6-983B-7AECD922D2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85340620"/>
      </p:ext>
    </p:extLst>
  </p:cSld>
  <p:clrMapOvr>
    <a:masterClrMapping/>
  </p:clrMapOvr>
  <p:transition>
    <p:checker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B954C-A9D5-45C5-B9B3-EAC8D5EC192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9F97C-833C-48F6-983B-7AECD922D2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52686642"/>
      </p:ext>
    </p:extLst>
  </p:cSld>
  <p:clrMapOvr>
    <a:masterClrMapping/>
  </p:clrMapOvr>
  <p:transition>
    <p:checker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B954C-A9D5-45C5-B9B3-EAC8D5EC192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9F97C-833C-48F6-983B-7AECD922D2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13937430"/>
      </p:ext>
    </p:extLst>
  </p:cSld>
  <p:clrMapOvr>
    <a:masterClrMapping/>
  </p:clrMapOvr>
  <p:transition>
    <p:checker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B954C-A9D5-45C5-B9B3-EAC8D5EC192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9F97C-833C-48F6-983B-7AECD922D2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40019151"/>
      </p:ext>
    </p:extLst>
  </p:cSld>
  <p:clrMapOvr>
    <a:masterClrMapping/>
  </p:clrMapOvr>
  <p:transition>
    <p:checker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B954C-A9D5-45C5-B9B3-EAC8D5EC192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9F97C-833C-48F6-983B-7AECD922D2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69035442"/>
      </p:ext>
    </p:extLst>
  </p:cSld>
  <p:clrMapOvr>
    <a:masterClrMapping/>
  </p:clrMapOvr>
  <p:transition>
    <p:checker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B954C-A9D5-45C5-B9B3-EAC8D5EC192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9F97C-833C-48F6-983B-7AECD922D2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87403110"/>
      </p:ext>
    </p:extLst>
  </p:cSld>
  <p:clrMapOvr>
    <a:masterClrMapping/>
  </p:clrMapOvr>
  <p:transition>
    <p:checker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B954C-A9D5-45C5-B9B3-EAC8D5EC192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9F97C-833C-48F6-983B-7AECD922D2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6467238"/>
      </p:ext>
    </p:extLst>
  </p:cSld>
  <p:clrMapOvr>
    <a:masterClrMapping/>
  </p:clrMapOvr>
  <p:transition>
    <p:checker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B954C-A9D5-45C5-B9B3-EAC8D5EC192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9F97C-833C-48F6-983B-7AECD922D2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11163933"/>
      </p:ext>
    </p:extLst>
  </p:cSld>
  <p:clrMapOvr>
    <a:masterClrMapping/>
  </p:clrMapOvr>
  <p:transition>
    <p:checker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B954C-A9D5-45C5-B9B3-EAC8D5EC192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9F97C-833C-48F6-983B-7AECD922D2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99153451"/>
      </p:ext>
    </p:extLst>
  </p:cSld>
  <p:clrMapOvr>
    <a:masterClrMapping/>
  </p:clrMapOvr>
  <p:transition>
    <p:checker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B954C-A9D5-45C5-B9B3-EAC8D5EC192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9F97C-833C-48F6-983B-7AECD922D2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20028428"/>
      </p:ext>
    </p:extLst>
  </p:cSld>
  <p:clrMapOvr>
    <a:masterClrMapping/>
  </p:clrMapOvr>
  <p:transition>
    <p:checker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DB954C-A9D5-45C5-B9B3-EAC8D5EC192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19F97C-833C-48F6-983B-7AECD922D2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74840838"/>
      </p:ext>
    </p:extLst>
  </p:cSld>
  <p:clrMapOvr>
    <a:masterClrMapping/>
  </p:clrMapOvr>
  <p:transition>
    <p:checker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B954C-A9D5-45C5-B9B3-EAC8D5EC192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19F97C-833C-48F6-983B-7AECD922D2F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55051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checker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20" y="1357298"/>
            <a:ext cx="8358246" cy="1323439"/>
          </a:xfrm>
          <a:prstGeom prst="rect">
            <a:avLst/>
          </a:prstGeom>
          <a:gradFill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lin ang="16200000" scaled="0"/>
          </a:gra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angl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Веселый счет.</a:t>
            </a:r>
          </a:p>
          <a:p>
            <a:pPr algn="ctr"/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«1, 2, 3, 4, 5 –учимся считать»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2714620"/>
            <a:ext cx="91440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Arial" pitchFamily="34" charset="0"/>
                <a:cs typeface="Arial" pitchFamily="34" charset="0"/>
              </a:rPr>
              <a:t>для </a:t>
            </a:r>
            <a:r>
              <a:rPr lang="ru-RU" sz="3200" dirty="0">
                <a:latin typeface="Arial" pitchFamily="34" charset="0"/>
                <a:cs typeface="Arial" pitchFamily="34" charset="0"/>
              </a:rPr>
              <a:t>детей старшего дошкольного возраста</a:t>
            </a:r>
          </a:p>
          <a:p>
            <a:pPr algn="ctr"/>
            <a:endParaRPr lang="ru-RU" sz="2000" dirty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8570" y="0"/>
            <a:ext cx="9115430" cy="17967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Arial Black" pitchFamily="34" charset="0"/>
                <a:ea typeface="+mj-ea"/>
                <a:cs typeface="+mj-cs"/>
              </a:rPr>
              <a:t>Дидактическая игра </a:t>
            </a:r>
            <a:endParaRPr kumimoji="0" lang="ru-RU" sz="60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8" name="Рисунок 7" descr="Все публикации пользователя bagira0110 &quot; Твой календарь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3429000"/>
            <a:ext cx="4033834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2" name="Picture 2" descr="Дошкольник - Коллеция российских мультиков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44" y="3643314"/>
            <a:ext cx="2766907" cy="3071834"/>
          </a:xfrm>
          <a:prstGeom prst="rect">
            <a:avLst/>
          </a:prstGeom>
          <a:noFill/>
        </p:spPr>
      </p:pic>
    </p:spTree>
  </p:cSld>
  <p:clrMapOvr>
    <a:masterClrMapping/>
  </p:clrMapOvr>
  <p:transition>
    <p:checker/>
    <p:sndAc>
      <p:stSnd>
        <p:snd r:embed="rId2" name="drumroll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571604" y="214290"/>
            <a:ext cx="6929486" cy="92333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Игра закончена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5000636"/>
            <a:ext cx="9144000" cy="1754326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Спасибо </a:t>
            </a:r>
            <a:r>
              <a:rPr lang="ru-RU" sz="5400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!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Ты просто умница!</a:t>
            </a:r>
            <a:endParaRPr lang="ru-RU" sz="5400" b="1" spc="50" dirty="0">
              <a:ln w="11430"/>
              <a:solidFill>
                <a:srgbClr val="00B05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+mn-lt"/>
            </a:endParaRPr>
          </a:p>
        </p:txBody>
      </p:sp>
      <p:pic>
        <p:nvPicPr>
          <p:cNvPr id="1028" name="Picture 4" descr="Виды дошкольных образовательных учреждений - Портал профессионального образования Чеченской республик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142984"/>
            <a:ext cx="5699770" cy="400052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checker/>
    <p:sndAc>
      <p:stSnd>
        <p:snd r:embed="rId2" name="applause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Схема 20"/>
          <p:cNvGraphicFramePr/>
          <p:nvPr/>
        </p:nvGraphicFramePr>
        <p:xfrm>
          <a:off x="467544" y="188640"/>
          <a:ext cx="7992888" cy="1584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5-конечная звезда 6"/>
          <p:cNvSpPr/>
          <p:nvPr/>
        </p:nvSpPr>
        <p:spPr>
          <a:xfrm>
            <a:off x="755576" y="2348880"/>
            <a:ext cx="1080120" cy="1008112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5-конечная звезда 7"/>
          <p:cNvSpPr/>
          <p:nvPr/>
        </p:nvSpPr>
        <p:spPr>
          <a:xfrm>
            <a:off x="5000628" y="3000372"/>
            <a:ext cx="1152128" cy="1512168"/>
          </a:xfrm>
          <a:prstGeom prst="star5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3707904" y="2030843"/>
            <a:ext cx="720080" cy="720080"/>
          </a:xfrm>
          <a:prstGeom prst="triangl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омб 12"/>
          <p:cNvSpPr/>
          <p:nvPr/>
        </p:nvSpPr>
        <p:spPr>
          <a:xfrm>
            <a:off x="2786050" y="3500438"/>
            <a:ext cx="1008112" cy="1152128"/>
          </a:xfrm>
          <a:prstGeom prst="diamond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67544" y="5549906"/>
            <a:ext cx="1368152" cy="90343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5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2267744" y="5563934"/>
            <a:ext cx="1296144" cy="889402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 3 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17" name="Блок-схема: альтернативный процесс 16"/>
          <p:cNvSpPr/>
          <p:nvPr/>
        </p:nvSpPr>
        <p:spPr>
          <a:xfrm>
            <a:off x="4055451" y="5549906"/>
            <a:ext cx="1229616" cy="903430"/>
          </a:xfrm>
          <a:prstGeom prst="flowChartAlternateProces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2</a:t>
            </a:r>
            <a:endParaRPr lang="ru-RU" sz="5400" b="1" dirty="0">
              <a:solidFill>
                <a:schemeClr val="tx1"/>
              </a:solidFill>
            </a:endParaRPr>
          </a:p>
        </p:txBody>
      </p:sp>
      <p:sp>
        <p:nvSpPr>
          <p:cNvPr id="15" name="Блок-схема: узел 14"/>
          <p:cNvSpPr/>
          <p:nvPr/>
        </p:nvSpPr>
        <p:spPr>
          <a:xfrm>
            <a:off x="1500166" y="4286256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6286512" y="2214554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2143108" y="2143116"/>
            <a:ext cx="914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Крест 19"/>
          <p:cNvSpPr/>
          <p:nvPr/>
        </p:nvSpPr>
        <p:spPr>
          <a:xfrm>
            <a:off x="6929454" y="4500570"/>
            <a:ext cx="914400" cy="914400"/>
          </a:xfrm>
          <a:prstGeom prst="pl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Месяц 21"/>
          <p:cNvSpPr/>
          <p:nvPr/>
        </p:nvSpPr>
        <p:spPr>
          <a:xfrm>
            <a:off x="8001024" y="2928934"/>
            <a:ext cx="642942" cy="1143008"/>
          </a:xfrm>
          <a:prstGeom prst="moon">
            <a:avLst>
              <a:gd name="adj" fmla="val 7076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23038849"/>
      </p:ext>
    </p:extLst>
  </p:cSld>
  <p:clrMapOvr>
    <a:masterClrMapping/>
  </p:clrMapOvr>
  <p:transition>
    <p:checker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Горизонтальный свиток 1"/>
          <p:cNvSpPr/>
          <p:nvPr/>
        </p:nvSpPr>
        <p:spPr>
          <a:xfrm>
            <a:off x="500034" y="0"/>
            <a:ext cx="8136904" cy="1512168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 </a:t>
            </a:r>
            <a:r>
              <a:rPr lang="ru-RU" sz="6000" b="1" cap="all" dirty="0" smtClean="0">
                <a:ln/>
                <a:solidFill>
                  <a:schemeClr val="accent1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посчитай утят</a:t>
            </a:r>
            <a:endParaRPr lang="ru-RU" sz="6000" b="1" cap="all" dirty="0">
              <a:ln/>
              <a:solidFill>
                <a:schemeClr val="accent1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4" name="Сердце 3"/>
          <p:cNvSpPr/>
          <p:nvPr/>
        </p:nvSpPr>
        <p:spPr>
          <a:xfrm>
            <a:off x="616921" y="1844824"/>
            <a:ext cx="1728192" cy="1620180"/>
          </a:xfrm>
          <a:prstGeom prst="hear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7</a:t>
            </a:r>
            <a:endParaRPr lang="ru-RU" sz="4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6" name="8-конечная звезда 5"/>
          <p:cNvSpPr/>
          <p:nvPr/>
        </p:nvSpPr>
        <p:spPr>
          <a:xfrm>
            <a:off x="565684" y="4005064"/>
            <a:ext cx="1944216" cy="1728192"/>
          </a:xfrm>
          <a:prstGeom prst="star8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6</a:t>
            </a:r>
            <a:endParaRPr lang="ru-RU" sz="6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33794" name="Picture 2" descr="Художник-иллюстратор Jim Talbot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3240" y="1928802"/>
            <a:ext cx="5715000" cy="46005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945492082"/>
      </p:ext>
    </p:extLst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3929090" cy="1714512"/>
          </a:xfrm>
          <a:scene3d>
            <a:camera prst="perspectiveAbove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Сколько здесь звездочек?</a:t>
            </a:r>
            <a:endParaRPr lang="ru-RU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ердце 3"/>
          <p:cNvSpPr/>
          <p:nvPr/>
        </p:nvSpPr>
        <p:spPr>
          <a:xfrm>
            <a:off x="7929586" y="5000636"/>
            <a:ext cx="785818" cy="785818"/>
          </a:xfrm>
          <a:prstGeom prst="hear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Улыбающееся лицо 4"/>
          <p:cNvSpPr/>
          <p:nvPr/>
        </p:nvSpPr>
        <p:spPr>
          <a:xfrm>
            <a:off x="5000628" y="1214422"/>
            <a:ext cx="857256" cy="928694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Молния 5"/>
          <p:cNvSpPr/>
          <p:nvPr/>
        </p:nvSpPr>
        <p:spPr>
          <a:xfrm rot="19919329">
            <a:off x="6693875" y="2172329"/>
            <a:ext cx="1000132" cy="1071570"/>
          </a:xfrm>
          <a:prstGeom prst="lightningBol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блако 6"/>
          <p:cNvSpPr/>
          <p:nvPr/>
        </p:nvSpPr>
        <p:spPr>
          <a:xfrm>
            <a:off x="2571736" y="4071942"/>
            <a:ext cx="1000132" cy="1071570"/>
          </a:xfrm>
          <a:prstGeom prst="cloud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олнце 7"/>
          <p:cNvSpPr/>
          <p:nvPr/>
        </p:nvSpPr>
        <p:spPr>
          <a:xfrm>
            <a:off x="3071802" y="2214554"/>
            <a:ext cx="1000132" cy="1000132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олнце 9"/>
          <p:cNvSpPr/>
          <p:nvPr/>
        </p:nvSpPr>
        <p:spPr>
          <a:xfrm>
            <a:off x="7000892" y="785794"/>
            <a:ext cx="1143008" cy="107157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олнце 10"/>
          <p:cNvSpPr/>
          <p:nvPr/>
        </p:nvSpPr>
        <p:spPr>
          <a:xfrm>
            <a:off x="7858148" y="3143248"/>
            <a:ext cx="1000132" cy="1143008"/>
          </a:xfrm>
          <a:prstGeom prst="sun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Месяц 12"/>
          <p:cNvSpPr/>
          <p:nvPr/>
        </p:nvSpPr>
        <p:spPr>
          <a:xfrm>
            <a:off x="5143504" y="4214818"/>
            <a:ext cx="857256" cy="1000132"/>
          </a:xfrm>
          <a:prstGeom prst="mo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лыбающееся лицо 13"/>
          <p:cNvSpPr/>
          <p:nvPr/>
        </p:nvSpPr>
        <p:spPr>
          <a:xfrm>
            <a:off x="428596" y="4071942"/>
            <a:ext cx="571504" cy="571504"/>
          </a:xfrm>
          <a:prstGeom prst="smileyFac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1428728" y="6072206"/>
            <a:ext cx="13573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6572264" y="5500702"/>
            <a:ext cx="714380" cy="1015663"/>
          </a:xfrm>
          <a:prstGeom prst="rect">
            <a:avLst/>
          </a:prstGeom>
          <a:scene3d>
            <a:camera prst="isometricOffAxis2Left"/>
            <a:lightRig rig="threePt" dir="t"/>
          </a:scene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6000" dirty="0" smtClean="0">
                <a:latin typeface="Arial" pitchFamily="34" charset="0"/>
                <a:cs typeface="Arial" pitchFamily="34" charset="0"/>
              </a:rPr>
              <a:t>5</a:t>
            </a:r>
            <a:endParaRPr lang="ru-RU" sz="6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00562" y="5572140"/>
            <a:ext cx="714380" cy="923330"/>
          </a:xfrm>
          <a:prstGeom prst="rect">
            <a:avLst/>
          </a:prstGeom>
          <a:scene3d>
            <a:camera prst="isometricOffAxis2Left"/>
            <a:lightRig rig="threePt" dir="t"/>
          </a:scene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5400" dirty="0" smtClean="0">
                <a:latin typeface="Arial" pitchFamily="34" charset="0"/>
                <a:cs typeface="Arial" pitchFamily="34" charset="0"/>
              </a:rPr>
              <a:t>8</a:t>
            </a:r>
            <a:endParaRPr lang="ru-RU" sz="5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2428860" y="5572140"/>
            <a:ext cx="642942" cy="923330"/>
          </a:xfrm>
          <a:prstGeom prst="rect">
            <a:avLst/>
          </a:prstGeom>
          <a:scene3d>
            <a:camera prst="isometricOffAxis2Left"/>
            <a:lightRig rig="threePt" dir="t"/>
          </a:scene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5400" dirty="0" smtClean="0">
                <a:latin typeface="Arial" pitchFamily="34" charset="0"/>
                <a:cs typeface="Arial" pitchFamily="34" charset="0"/>
              </a:rPr>
              <a:t>3</a:t>
            </a:r>
            <a:endParaRPr lang="ru-RU" sz="5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5-конечная звезда 22"/>
          <p:cNvSpPr/>
          <p:nvPr/>
        </p:nvSpPr>
        <p:spPr>
          <a:xfrm>
            <a:off x="571472" y="557214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5-конечная звезда 23"/>
          <p:cNvSpPr/>
          <p:nvPr/>
        </p:nvSpPr>
        <p:spPr>
          <a:xfrm>
            <a:off x="357158" y="2357430"/>
            <a:ext cx="914400" cy="914400"/>
          </a:xfrm>
          <a:prstGeom prst="star5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олнце 24"/>
          <p:cNvSpPr/>
          <p:nvPr/>
        </p:nvSpPr>
        <p:spPr>
          <a:xfrm>
            <a:off x="1357290" y="3714752"/>
            <a:ext cx="928694" cy="928694"/>
          </a:xfrm>
          <a:prstGeom prst="sun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5-конечная звезда 26"/>
          <p:cNvSpPr/>
          <p:nvPr/>
        </p:nvSpPr>
        <p:spPr>
          <a:xfrm>
            <a:off x="6357950" y="414338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5-конечная звезда 27"/>
          <p:cNvSpPr/>
          <p:nvPr/>
        </p:nvSpPr>
        <p:spPr>
          <a:xfrm>
            <a:off x="5857884" y="357166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5-конечная звезда 28"/>
          <p:cNvSpPr/>
          <p:nvPr/>
        </p:nvSpPr>
        <p:spPr>
          <a:xfrm>
            <a:off x="4572000" y="2714620"/>
            <a:ext cx="914400" cy="914400"/>
          </a:xfrm>
          <a:prstGeom prst="star5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xit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0">
                                          <p:val>
                                            <p:strVal val="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ppt_h/2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0">
                                          <p:val>
                                            <p:strVal val="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0" presetClass="exit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3643338" cy="1143000"/>
          </a:xfrm>
          <a:scene3d>
            <a:camera prst="perspectiveRelaxedModerately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Какая это фигура?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4857752" y="1000108"/>
            <a:ext cx="3071834" cy="3286148"/>
          </a:xfrm>
          <a:prstGeom prst="ellipse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571472" y="2285992"/>
            <a:ext cx="1928826" cy="928694"/>
          </a:xfrm>
          <a:prstGeom prst="horizontalScroll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Овал</a:t>
            </a:r>
            <a:endParaRPr lang="ru-RU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6357950" y="5357826"/>
            <a:ext cx="2286016" cy="928694"/>
          </a:xfrm>
          <a:prstGeom prst="horizontalScroll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Треугольник</a:t>
            </a: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Горизонтальный свиток 8"/>
          <p:cNvSpPr/>
          <p:nvPr/>
        </p:nvSpPr>
        <p:spPr>
          <a:xfrm>
            <a:off x="3143240" y="5286388"/>
            <a:ext cx="2571768" cy="928694"/>
          </a:xfrm>
          <a:prstGeom prst="horizontalScroll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Круг</a:t>
            </a:r>
            <a:endParaRPr lang="ru-RU" sz="2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Горизонтальный свиток 9"/>
          <p:cNvSpPr/>
          <p:nvPr/>
        </p:nvSpPr>
        <p:spPr>
          <a:xfrm>
            <a:off x="571472" y="3857628"/>
            <a:ext cx="2071702" cy="928694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Прямоугольник</a:t>
            </a: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Горизонтальный свиток 10"/>
          <p:cNvSpPr/>
          <p:nvPr/>
        </p:nvSpPr>
        <p:spPr>
          <a:xfrm>
            <a:off x="642910" y="5214950"/>
            <a:ext cx="1928826" cy="928694"/>
          </a:xfrm>
          <a:prstGeom prst="horizontalScroll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Квадрат</a:t>
            </a:r>
            <a:endParaRPr lang="ru-RU" sz="2400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77778E-6 3.19149E-6 C 0.00538 -0.04163 0.01094 -0.08326 0.01858 -0.10245 C 0.02621 -0.12165 0.02084 -0.10916 0.04618 -0.11471 C 0.07154 -0.12026 0.14758 -0.12442 0.17084 -0.13529 C 0.1941 -0.14616 0.18351 -0.17276 0.18612 -0.18039 " pathEditMode="relative" ptsTypes="aaaaA"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xit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strips(downLef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4)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285852" y="357166"/>
            <a:ext cx="7000924" cy="954107"/>
          </a:xfrm>
          <a:prstGeom prst="rect">
            <a:avLst/>
          </a:prstGeom>
          <a:scene3d>
            <a:camera prst="perspectiveRelaxedModerately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Arial Black" pitchFamily="34" charset="0"/>
              </a:rPr>
              <a:t>Сколько снегирей изображено на картинке?</a:t>
            </a:r>
            <a:endParaRPr lang="ru-RU" sz="2800" dirty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42910" y="4214818"/>
            <a:ext cx="1357322" cy="1428760"/>
          </a:xfrm>
          <a:prstGeom prst="ellipse">
            <a:avLst/>
          </a:prstGeom>
          <a:solidFill>
            <a:srgbClr val="00B050"/>
          </a:solidFill>
          <a:scene3d>
            <a:camera prst="perspectiveHeroicExtremeLef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lang="ru-RU" sz="7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2786050" y="5143512"/>
            <a:ext cx="1276360" cy="1366846"/>
          </a:xfrm>
          <a:prstGeom prst="ellipse">
            <a:avLst/>
          </a:prstGeom>
          <a:solidFill>
            <a:srgbClr val="00B050"/>
          </a:solidFill>
          <a:scene3d>
            <a:camera prst="perspectiveHeroicExtremeLef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  <a:endParaRPr lang="ru-RU" sz="7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143504" y="5286388"/>
            <a:ext cx="1338274" cy="1376370"/>
          </a:xfrm>
          <a:prstGeom prst="ellipse">
            <a:avLst/>
          </a:prstGeom>
          <a:solidFill>
            <a:srgbClr val="00B050"/>
          </a:solidFill>
          <a:scene3d>
            <a:camera prst="perspectiveHeroicExtremeLef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ru-RU" sz="7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7215206" y="4357694"/>
            <a:ext cx="1428760" cy="1357322"/>
          </a:xfrm>
          <a:prstGeom prst="ellipse">
            <a:avLst/>
          </a:prstGeom>
          <a:solidFill>
            <a:srgbClr val="00B050"/>
          </a:solidFill>
          <a:scene3d>
            <a:camera prst="perspectiveHeroicExtremeLeftFacing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7</a:t>
            </a:r>
            <a:endParaRPr lang="ru-RU" sz="7200" dirty="0"/>
          </a:p>
        </p:txBody>
      </p:sp>
      <p:pic>
        <p:nvPicPr>
          <p:cNvPr id="26628" name="Picture 4" descr="http://i052.radikal.ru/1302/e8/3ab282bc8e1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571612"/>
            <a:ext cx="1642467" cy="1525883"/>
          </a:xfrm>
          <a:prstGeom prst="rect">
            <a:avLst/>
          </a:prstGeom>
          <a:noFill/>
        </p:spPr>
      </p:pic>
      <p:pic>
        <p:nvPicPr>
          <p:cNvPr id="13" name="Picture 4" descr="http://i052.radikal.ru/1302/e8/3ab282bc8e1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3071810"/>
            <a:ext cx="1642467" cy="1525883"/>
          </a:xfrm>
          <a:prstGeom prst="rect">
            <a:avLst/>
          </a:prstGeom>
          <a:noFill/>
        </p:spPr>
      </p:pic>
      <p:pic>
        <p:nvPicPr>
          <p:cNvPr id="14" name="Picture 4" descr="http://i052.radikal.ru/1302/e8/3ab282bc8e1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1571612"/>
            <a:ext cx="1642467" cy="1525883"/>
          </a:xfrm>
          <a:prstGeom prst="rect">
            <a:avLst/>
          </a:prstGeom>
          <a:noFill/>
        </p:spPr>
      </p:pic>
      <p:pic>
        <p:nvPicPr>
          <p:cNvPr id="15" name="Picture 4" descr="http://i052.radikal.ru/1302/e8/3ab282bc8e1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92" y="1714488"/>
            <a:ext cx="1642467" cy="1525883"/>
          </a:xfrm>
          <a:prstGeom prst="rect">
            <a:avLst/>
          </a:prstGeom>
          <a:noFill/>
        </p:spPr>
      </p:pic>
      <p:pic>
        <p:nvPicPr>
          <p:cNvPr id="18" name="Picture 4" descr="http://i052.radikal.ru/1302/e8/3ab282bc8e14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80" y="3143248"/>
            <a:ext cx="1642467" cy="1525883"/>
          </a:xfrm>
          <a:prstGeom prst="rect">
            <a:avLst/>
          </a:prstGeom>
          <a:noFill/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/>
        </p:nvGraphicFramePr>
        <p:xfrm>
          <a:off x="827584" y="34618"/>
          <a:ext cx="6794360" cy="8940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0" name="Овал 9"/>
          <p:cNvSpPr/>
          <p:nvPr/>
        </p:nvSpPr>
        <p:spPr>
          <a:xfrm>
            <a:off x="7092280" y="1052736"/>
            <a:ext cx="1800200" cy="108012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5</a:t>
            </a:r>
            <a:endParaRPr lang="ru-RU" sz="4000" dirty="0">
              <a:solidFill>
                <a:srgbClr val="FFC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7201377" y="2708920"/>
            <a:ext cx="1800200" cy="108012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4</a:t>
            </a:r>
            <a:endParaRPr lang="ru-RU" sz="4000" dirty="0">
              <a:solidFill>
                <a:srgbClr val="00B05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7143768" y="4286256"/>
            <a:ext cx="1800200" cy="108012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>
                <a:solidFill>
                  <a:schemeClr val="tx2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</a:p>
        </p:txBody>
      </p:sp>
      <p:pic>
        <p:nvPicPr>
          <p:cNvPr id="21506" name="Picture 2" descr="Весёлые истории из жизни зверушек ;) &quot; SkorpiNet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1428736"/>
            <a:ext cx="6657975" cy="5010154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="" xmlns:p14="http://schemas.microsoft.com/office/powerpoint/2010/main" val="306958075"/>
      </p:ext>
    </p:extLst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0"/>
            <a:ext cx="7886680" cy="1071546"/>
          </a:xfrm>
          <a:scene3d>
            <a:camera prst="perspectiveRelaxedModerately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tx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Найдите цифры 1, 2, 3</a:t>
            </a:r>
            <a:b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tx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tx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по величине</a:t>
            </a:r>
            <a:endParaRPr lang="ru-RU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tx1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Овал 5"/>
          <p:cNvSpPr/>
          <p:nvPr/>
        </p:nvSpPr>
        <p:spPr>
          <a:xfrm rot="981527">
            <a:off x="3024694" y="885180"/>
            <a:ext cx="1584176" cy="1512168"/>
          </a:xfrm>
          <a:prstGeom prst="ellipse">
            <a:avLst/>
          </a:prstGeom>
          <a:solidFill>
            <a:srgbClr val="00800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Arial" pitchFamily="34" charset="0"/>
                <a:cs typeface="Arial" pitchFamily="34" charset="0"/>
              </a:rPr>
              <a:t>2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Равнобедренный треугольник 6"/>
          <p:cNvSpPr/>
          <p:nvPr/>
        </p:nvSpPr>
        <p:spPr>
          <a:xfrm rot="21226665">
            <a:off x="1067793" y="805468"/>
            <a:ext cx="2183876" cy="1893730"/>
          </a:xfrm>
          <a:prstGeom prst="triangl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Arial" pitchFamily="34" charset="0"/>
                <a:cs typeface="Arial" pitchFamily="34" charset="0"/>
              </a:rPr>
              <a:t>1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20972202">
            <a:off x="926765" y="5513271"/>
            <a:ext cx="1440160" cy="1224136"/>
          </a:xfrm>
          <a:prstGeom prst="triangl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Arial" pitchFamily="34" charset="0"/>
                <a:cs typeface="Arial" pitchFamily="34" charset="0"/>
              </a:rPr>
              <a:t>1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Равнобедренный треугольник 8"/>
          <p:cNvSpPr/>
          <p:nvPr/>
        </p:nvSpPr>
        <p:spPr>
          <a:xfrm rot="537191">
            <a:off x="2405574" y="4521061"/>
            <a:ext cx="1152128" cy="936104"/>
          </a:xfrm>
          <a:prstGeom prst="triangl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dirty="0" smtClean="0">
                <a:latin typeface="Arial" pitchFamily="34" charset="0"/>
                <a:cs typeface="Arial" pitchFamily="34" charset="0"/>
              </a:rPr>
              <a:t>1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372073">
            <a:off x="2811097" y="2934706"/>
            <a:ext cx="1584176" cy="129614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Arial" pitchFamily="34" charset="0"/>
                <a:cs typeface="Arial" pitchFamily="34" charset="0"/>
              </a:rPr>
              <a:t>3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Овал 3"/>
          <p:cNvSpPr/>
          <p:nvPr/>
        </p:nvSpPr>
        <p:spPr>
          <a:xfrm rot="627045">
            <a:off x="1143385" y="2977633"/>
            <a:ext cx="1224136" cy="1296144"/>
          </a:xfrm>
          <a:prstGeom prst="ellipse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bg1">
                    <a:lumMod val="95000"/>
                  </a:schemeClr>
                </a:solidFill>
                <a:latin typeface="Arial" pitchFamily="34" charset="0"/>
                <a:cs typeface="Arial" pitchFamily="34" charset="0"/>
              </a:rPr>
              <a:t>2</a:t>
            </a:r>
            <a:endParaRPr lang="ru-RU" sz="4000" dirty="0">
              <a:solidFill>
                <a:schemeClr val="bg1">
                  <a:lumMod val="9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Овал 4"/>
          <p:cNvSpPr/>
          <p:nvPr/>
        </p:nvSpPr>
        <p:spPr>
          <a:xfrm rot="19609391">
            <a:off x="3921738" y="5047452"/>
            <a:ext cx="1008112" cy="1056833"/>
          </a:xfrm>
          <a:prstGeom prst="ellipse">
            <a:avLst/>
          </a:prstGeom>
          <a:solidFill>
            <a:srgbClr val="008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Arial" pitchFamily="34" charset="0"/>
                <a:cs typeface="Arial" pitchFamily="34" charset="0"/>
              </a:rPr>
              <a:t>2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861757">
            <a:off x="1076680" y="4412893"/>
            <a:ext cx="1089918" cy="984546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Arial" pitchFamily="34" charset="0"/>
                <a:cs typeface="Arial" pitchFamily="34" charset="0"/>
              </a:rPr>
              <a:t>3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 rot="20798216">
            <a:off x="3206997" y="6051701"/>
            <a:ext cx="712739" cy="733869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latin typeface="Arial" pitchFamily="34" charset="0"/>
                <a:cs typeface="Arial" pitchFamily="34" charset="0"/>
              </a:rPr>
              <a:t>3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962 0.09251 C 0.02188 0.15888 0.02431 0.22549 0.10122 0.24838 C 0.17813 0.27128 0.41667 0.23219 0.48125 0.22988 " pathEditMode="relative" rAng="0" ptsTypes="aaA"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1" y="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2014 0.06522 -0.04028 0.13067 0.08003 0.13945 C 0.20035 0.14824 0.61736 0.06684 0.72153 0.05319 C 0.82569 0.03955 0.70573 0.05712 0.70469 0.05735 C 0.70364 0.05759 0.71562 0.0562 0.71545 0.05527 C 0.71528 0.05435 0.7092 0.05273 0.70312 0.05134 " pathEditMode="relative" ptsTypes="aaaaaA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8107 0.01411 0.16232 0.02844 0.22621 0.00624 C 0.2901 -0.01596 0.35364 -0.10222 0.38316 -0.13321 C 0.41267 -0.1642 0.40781 -0.1723 0.40312 -0.18039 " pathEditMode="relative" ptsTypes="aaaA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781 0.05758 0.01562 0.11517 0.08455 0.14755 C 0.15347 0.17992 0.28368 0.18733 0.41389 0.19473 " pathEditMode="relative" ptsTypes="aaA">
                                      <p:cBhvr>
                                        <p:cTn id="18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-0.01423 0.05735 -0.02847 0.11471 0.07847 0.12095 C 0.18542 0.1272 0.41337 0.0821 0.64149 0.037 " pathEditMode="relative" ptsTypes="aaA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6875 0.02082 0.1375 0.04186 0.2092 0.02452 C 0.2809 0.00717 0.35573 -0.04879 0.43073 -0.10453 " pathEditMode="relative" ptsTypes="aaA">
                                      <p:cBhvr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1.94265E-6 L 0.64983 -0.05967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5" y="-3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649 0.08442 L 0.01649 -0.15541 C 0.01649 -0.26295 0.175 -0.39523 0.30417 -0.39523 L 0.59202 -0.39523 " pathEditMode="relative" rAng="0" ptsTypes="FfFF">
                                      <p:cBhvr>
                                        <p:cTn id="3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8" y="-2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857 -0.02058 L -0.01857 -0.32216 C -0.01857 -0.45745 0.18247 -0.6235 0.34619 -0.6235 L 0.71094 -0.6235 " pathEditMode="relative" rAng="0" ptsTypes="FfFF">
                                      <p:cBhvr>
                                        <p:cTn id="4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5" y="-3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1" grpId="0" animBg="1"/>
      <p:bldP spid="4" grpId="0" animBg="1"/>
      <p:bldP spid="5" grpId="0" animBg="1"/>
      <p:bldP spid="10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428728"/>
          </a:xfrm>
        </p:spPr>
        <p:txBody>
          <a:bodyPr>
            <a:normAutofit fontScale="90000"/>
            <a:scene3d>
              <a:camera prst="perspectiveRelaxedModerately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Ты  молодец, все задания выполнил!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 descr="МБДОУ &quot;Детский сад с. Генеральское&quot; - Для воспитателей детских садов - Мааам.ру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1714488"/>
            <a:ext cx="6972349" cy="47149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622780176"/>
      </p:ext>
    </p:extLst>
  </p:cSld>
  <p:clrMapOvr>
    <a:masterClrMapping/>
  </p:clrMapOvr>
  <p:transition>
    <p:checker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1185</TotalTime>
  <Words>101</Words>
  <Application>Microsoft Office PowerPoint</Application>
  <PresentationFormat>Экран (4:3)</PresentationFormat>
  <Paragraphs>44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Сколько здесь звездочек?</vt:lpstr>
      <vt:lpstr>Какая это фигура?</vt:lpstr>
      <vt:lpstr>Слайд 6</vt:lpstr>
      <vt:lpstr>Слайд 7</vt:lpstr>
      <vt:lpstr>Найдите цифры 1, 2, 3 по величине</vt:lpstr>
      <vt:lpstr>Ты  молодец, все задания выполнил!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ГБПОУ КК КПК</dc:title>
  <dc:creator>admin</dc:creator>
  <cp:lastModifiedBy>Windows User</cp:lastModifiedBy>
  <cp:revision>153</cp:revision>
  <dcterms:created xsi:type="dcterms:W3CDTF">2014-05-12T08:44:56Z</dcterms:created>
  <dcterms:modified xsi:type="dcterms:W3CDTF">2014-11-30T14:56:56Z</dcterms:modified>
</cp:coreProperties>
</file>