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7" r:id="rId1"/>
  </p:sldMasterIdLst>
  <p:sldIdLst>
    <p:sldId id="310" r:id="rId2"/>
    <p:sldId id="296" r:id="rId3"/>
    <p:sldId id="291" r:id="rId4"/>
    <p:sldId id="292" r:id="rId5"/>
    <p:sldId id="260" r:id="rId6"/>
    <p:sldId id="261" r:id="rId7"/>
    <p:sldId id="263" r:id="rId8"/>
    <p:sldId id="295" r:id="rId9"/>
    <p:sldId id="293" r:id="rId10"/>
    <p:sldId id="294" r:id="rId11"/>
    <p:sldId id="268" r:id="rId12"/>
    <p:sldId id="265" r:id="rId13"/>
    <p:sldId id="297" r:id="rId14"/>
    <p:sldId id="298" r:id="rId15"/>
    <p:sldId id="269" r:id="rId16"/>
    <p:sldId id="284" r:id="rId17"/>
    <p:sldId id="272" r:id="rId18"/>
    <p:sldId id="305" r:id="rId19"/>
    <p:sldId id="306" r:id="rId20"/>
    <p:sldId id="302" r:id="rId21"/>
    <p:sldId id="304" r:id="rId22"/>
    <p:sldId id="303" r:id="rId23"/>
    <p:sldId id="301" r:id="rId24"/>
    <p:sldId id="299" r:id="rId25"/>
    <p:sldId id="285" r:id="rId26"/>
    <p:sldId id="273" r:id="rId27"/>
    <p:sldId id="279" r:id="rId28"/>
    <p:sldId id="277" r:id="rId29"/>
    <p:sldId id="276" r:id="rId30"/>
    <p:sldId id="280" r:id="rId31"/>
    <p:sldId id="289" r:id="rId32"/>
    <p:sldId id="288" r:id="rId33"/>
    <p:sldId id="287" r:id="rId34"/>
    <p:sldId id="286" r:id="rId35"/>
    <p:sldId id="281" r:id="rId36"/>
    <p:sldId id="282" r:id="rId37"/>
    <p:sldId id="283" r:id="rId38"/>
    <p:sldId id="278" r:id="rId39"/>
    <p:sldId id="274" r:id="rId40"/>
    <p:sldId id="275" r:id="rId41"/>
    <p:sldId id="307" r:id="rId42"/>
    <p:sldId id="308" r:id="rId43"/>
    <p:sldId id="309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90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1" d="100"/>
        <a:sy n="91" d="100"/>
      </p:scale>
      <p:origin x="0" y="15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46752-7CCB-49C1-9997-A3769684AEBD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73415-2028-4A03-962A-1D2FB91100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0916D-C4C4-4C7A-8F28-8BA57C668909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E9605-8BBF-4E34-BAF1-F35176ED73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8626C0-BEBE-408C-95A0-0C0478F0A563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271BF-5C96-4278-BAF8-A33A73D803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6070-6B2E-49A2-8B36-CFE8679E3AF8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91C77-1C5D-4315-86BF-061F4D180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2B6E70-D3F7-4AD0-8DB5-8983042DA163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C4EF6-6F35-4179-BEA9-226C68F658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53A34-1741-41F5-BD4A-A5D42F99E55E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3A7E2-61DA-4C23-A57B-182F1AE86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C3C53-EB8B-4362-AEA8-0725543F7214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8925A-40FA-491D-BE17-FB314BAA58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6C175-6A6F-4A1E-B3A3-AB19C2748E91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2AFED-3058-45C7-BBDF-595B1BE85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C2597-90D8-424F-96A4-39918C731B2E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3161F-C2DA-4B33-B19F-9CF4316F2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88BF7E-BEDF-4E1C-A154-2268E94EA60F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F5D05-000E-4933-9E71-B3AA96CF2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EC660-87F4-474F-A0F0-1F20F7E40140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CEA28-4DD1-4B6F-B00B-4715DB641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A029D880-A197-4CF3-8E5B-50E0DFB994BA}" type="datetimeFigureOut">
              <a:rPr lang="ru-RU"/>
              <a:pPr>
                <a:defRPr/>
              </a:pPr>
              <a:t>24.03.2018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F49FCF2-3E62-4C09-A972-C4374F3BB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35" r:id="rId4"/>
    <p:sldLayoutId id="2147483841" r:id="rId5"/>
    <p:sldLayoutId id="2147483836" r:id="rId6"/>
    <p:sldLayoutId id="2147483842" r:id="rId7"/>
    <p:sldLayoutId id="2147483843" r:id="rId8"/>
    <p:sldLayoutId id="2147483844" r:id="rId9"/>
    <p:sldLayoutId id="2147483837" r:id="rId10"/>
    <p:sldLayoutId id="21474838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Georgia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41.xml"/><Relationship Id="rId3" Type="http://schemas.openxmlformats.org/officeDocument/2006/relationships/slide" Target="slide24.xml"/><Relationship Id="rId7" Type="http://schemas.openxmlformats.org/officeDocument/2006/relationships/slide" Target="slide34.xml"/><Relationship Id="rId12" Type="http://schemas.openxmlformats.org/officeDocument/2006/relationships/slide" Target="slide16.xml"/><Relationship Id="rId17" Type="http://schemas.openxmlformats.org/officeDocument/2006/relationships/slide" Target="slide30.xml"/><Relationship Id="rId2" Type="http://schemas.openxmlformats.org/officeDocument/2006/relationships/slide" Target="slide23.xml"/><Relationship Id="rId16" Type="http://schemas.openxmlformats.org/officeDocument/2006/relationships/slide" Target="slide21.xml"/><Relationship Id="rId1" Type="http://schemas.openxmlformats.org/officeDocument/2006/relationships/slideLayout" Target="../slideLayouts/slideLayout4.xml"/><Relationship Id="rId6" Type="http://schemas.openxmlformats.org/officeDocument/2006/relationships/slide" Target="slide33.xml"/><Relationship Id="rId11" Type="http://schemas.openxmlformats.org/officeDocument/2006/relationships/slide" Target="slide42.xml"/><Relationship Id="rId5" Type="http://schemas.openxmlformats.org/officeDocument/2006/relationships/slide" Target="slide29.xml"/><Relationship Id="rId15" Type="http://schemas.openxmlformats.org/officeDocument/2006/relationships/slide" Target="slide38.xml"/><Relationship Id="rId10" Type="http://schemas.openxmlformats.org/officeDocument/2006/relationships/slide" Target="slide43.xml"/><Relationship Id="rId4" Type="http://schemas.openxmlformats.org/officeDocument/2006/relationships/slide" Target="slide22.xml"/><Relationship Id="rId9" Type="http://schemas.openxmlformats.org/officeDocument/2006/relationships/slide" Target="slide40.xml"/><Relationship Id="rId14" Type="http://schemas.openxmlformats.org/officeDocument/2006/relationships/slide" Target="slide3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" Target="slide26.xml"/><Relationship Id="rId3" Type="http://schemas.openxmlformats.org/officeDocument/2006/relationships/slide" Target="slide28.xml"/><Relationship Id="rId7" Type="http://schemas.openxmlformats.org/officeDocument/2006/relationships/slide" Target="slide27.xml"/><Relationship Id="rId12" Type="http://schemas.openxmlformats.org/officeDocument/2006/relationships/slide" Target="slide31.xml"/><Relationship Id="rId2" Type="http://schemas.openxmlformats.org/officeDocument/2006/relationships/slide" Target="slide37.xml"/><Relationship Id="rId1" Type="http://schemas.openxmlformats.org/officeDocument/2006/relationships/slideLayout" Target="../slideLayouts/slideLayout4.xml"/><Relationship Id="rId6" Type="http://schemas.openxmlformats.org/officeDocument/2006/relationships/slide" Target="slide20.xml"/><Relationship Id="rId11" Type="http://schemas.openxmlformats.org/officeDocument/2006/relationships/slide" Target="slide32.xml"/><Relationship Id="rId5" Type="http://schemas.openxmlformats.org/officeDocument/2006/relationships/slide" Target="slide35.xml"/><Relationship Id="rId10" Type="http://schemas.openxmlformats.org/officeDocument/2006/relationships/slide" Target="slide17.xml"/><Relationship Id="rId4" Type="http://schemas.openxmlformats.org/officeDocument/2006/relationships/slide" Target="slide18.xml"/><Relationship Id="rId9" Type="http://schemas.openxmlformats.org/officeDocument/2006/relationships/slide" Target="slide1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slide" Target="slide1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0375" y="4071938"/>
            <a:ext cx="5849938" cy="1600200"/>
          </a:xfrm>
        </p:spPr>
        <p:txBody>
          <a:bodyPr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200" b="1" i="1" dirty="0"/>
              <a:t>Сидорова Наталья Игоревна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 dirty="0"/>
              <a:t>Учитель-логопед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1800" b="1" i="1"/>
              <a:t>Первая </a:t>
            </a:r>
            <a:r>
              <a:rPr lang="ru-RU" sz="1800" b="1" i="1" dirty="0"/>
              <a:t>квалификационная категория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68313" y="404813"/>
            <a:ext cx="8208962" cy="136842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sz="1600" b="1" i="1" dirty="0">
                <a:latin typeface="Times New Roman" pitchFamily="18" charset="0"/>
              </a:rPr>
              <a:t>ГОСУДАРСТВЕННОЕ БЮДЖЕТНОЕ УЧРЕЖДЕНИЕ ДОПОЛНИТЕЛЬНОГО ОБРАЗОВАНИЯ </a:t>
            </a:r>
            <a:br>
              <a:rPr lang="ru-RU" sz="1600" b="1" i="1" dirty="0">
                <a:latin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</a:rPr>
              <a:t>ЦЕНТР ПСИХОЛОГО-МЕДИКО-СЩЦИАЛЬНОГО СОПРОВОЖДЕНИЯ КРАСНОСЕЛЬСКОГО РАЙОНА </a:t>
            </a:r>
            <a:br>
              <a:rPr lang="en-US" sz="1600" b="1" i="1" dirty="0">
                <a:latin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</a:rPr>
              <a:t>САНКТ-ПЕТЕРБУРГА</a:t>
            </a:r>
            <a:br>
              <a:rPr lang="ru-RU" sz="1600" b="1" i="1" dirty="0">
                <a:latin typeface="Times New Roman" pitchFamily="18" charset="0"/>
              </a:rPr>
            </a:br>
            <a:endParaRPr lang="ru-RU" sz="1600" b="1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" name="Содержимое 3"/>
          <p:cNvSpPr txBox="1">
            <a:spLocks/>
          </p:cNvSpPr>
          <p:nvPr/>
        </p:nvSpPr>
        <p:spPr bwMode="auto">
          <a:xfrm>
            <a:off x="285750" y="2286000"/>
            <a:ext cx="8715375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buClr>
                <a:schemeClr val="accent1"/>
              </a:buClr>
              <a:buSzPct val="70000"/>
              <a:defRPr/>
            </a:pPr>
            <a:r>
              <a:rPr lang="ru-RU" sz="3200" b="1" dirty="0">
                <a:solidFill>
                  <a:srgbClr val="C00000"/>
                </a:solidFill>
                <a:latin typeface="+mn-lt"/>
              </a:rPr>
              <a:t>Комплекс игр и </a:t>
            </a:r>
            <a:r>
              <a:rPr lang="ru-RU" sz="3200" b="1">
                <a:solidFill>
                  <a:srgbClr val="C00000"/>
                </a:solidFill>
                <a:latin typeface="+mn-lt"/>
              </a:rPr>
              <a:t>упражнений </a:t>
            </a:r>
            <a:br>
              <a:rPr lang="ru-RU" sz="3200" b="1">
                <a:solidFill>
                  <a:srgbClr val="C00000"/>
                </a:solidFill>
                <a:latin typeface="+mn-lt"/>
              </a:rPr>
            </a:br>
            <a:r>
              <a:rPr lang="ru-RU" sz="3200" b="1">
                <a:solidFill>
                  <a:srgbClr val="C00000"/>
                </a:solidFill>
                <a:latin typeface="+mn-lt"/>
              </a:rPr>
              <a:t>для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детей дошкольного </a:t>
            </a:r>
            <a:r>
              <a:rPr lang="ru-RU" sz="3200" b="1">
                <a:solidFill>
                  <a:srgbClr val="C00000"/>
                </a:solidFill>
                <a:latin typeface="+mn-lt"/>
              </a:rPr>
              <a:t>возраста </a:t>
            </a:r>
            <a:br>
              <a:rPr lang="ru-RU" sz="3200" b="1">
                <a:solidFill>
                  <a:srgbClr val="C00000"/>
                </a:solidFill>
                <a:latin typeface="+mn-lt"/>
              </a:rPr>
            </a:br>
            <a:r>
              <a:rPr lang="ru-RU" sz="3200" b="1">
                <a:solidFill>
                  <a:srgbClr val="C00000"/>
                </a:solidFill>
                <a:latin typeface="+mn-lt"/>
              </a:rPr>
              <a:t>на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развитие мелкой  моторики и координации движений </a:t>
            </a:r>
            <a:r>
              <a:rPr lang="ru-RU" sz="3200" b="1">
                <a:solidFill>
                  <a:srgbClr val="C00000"/>
                </a:solidFill>
                <a:latin typeface="+mn-lt"/>
              </a:rPr>
              <a:t>рук </a:t>
            </a:r>
            <a:endParaRPr lang="ru-RU" sz="3200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" name="Содержимое 4" descr="DSC034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28596" y="4929198"/>
            <a:ext cx="2607410" cy="17395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714375" y="196850"/>
            <a:ext cx="7091363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4. Нейропсихологическое расслабление: </a:t>
            </a:r>
            <a:endParaRPr lang="en-US">
              <a:latin typeface="Arial Narrow" pitchFamily="34" charset="0"/>
            </a:endParaRP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массаж;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упражнения для удержания позы: работа в тетрадях в клетку, рисование точек по образцу;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упражнения на переключение позы: “зайчик, коза, кольцо, бинокль, кулак, ребро, стол, стул, гнездо, яичко в гнезде, чашка, цветок, и др. 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выкладывание палочек различными пальцами;</a:t>
            </a:r>
          </a:p>
          <a:p>
            <a:pPr lvl="1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посыпание песочка: горстью, щепоткой, разными пальцами;</a:t>
            </a:r>
          </a:p>
          <a:p>
            <a:pPr>
              <a:lnSpc>
                <a:spcPct val="150000"/>
              </a:lnSpc>
            </a:pPr>
            <a:endParaRPr lang="en-US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714375" y="196850"/>
            <a:ext cx="7091363" cy="668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В нашей группе развитию мелкой моторики уделяется специальное внимание. Обычно острую необходимость в этом испытывают дети подготовительной группы к школе, готовящиеся к освоению сложнейшего навыка – навыка письма.  Ежедневно, за 3–5 минут до обеда, мы играем с детьми в пальчиковые игры. При выполнении многих упражнений все дети вначале испытывают затруднения. Но когда их проводишь регулярно, и используешь разнообразные приемы, то она становится мощным средством повышения работоспособности коры головного мозга, стимулирующим развитие мышления ребенка. </a:t>
            </a:r>
          </a:p>
          <a:p>
            <a:pPr algn="ctr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 </a:t>
            </a:r>
            <a:r>
              <a:rPr lang="ru-RU" b="1">
                <a:latin typeface="Arial Narrow" pitchFamily="34" charset="0"/>
              </a:rPr>
              <a:t>В ходе работы были поставлены следующие задачи:</a:t>
            </a:r>
            <a:endParaRPr lang="ru-RU">
              <a:latin typeface="Arial Narrow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1. Сочетать игры и упражнения для тренировки пальцев с речью детей.</a:t>
            </a:r>
          </a:p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2. Сделать работу по совершенствованию пальчиковой моторики регулярной, выделив для неё специальное время.</a:t>
            </a:r>
          </a:p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3. Повысить у детей интерес к подобным упражнениям, превратив их в занимательную игру.</a:t>
            </a:r>
          </a:p>
          <a:p>
            <a:pPr algn="just"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642938" y="785813"/>
            <a:ext cx="785812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>
                <a:latin typeface="Arial Narrow" pitchFamily="34" charset="0"/>
                <a:cs typeface="Arial" charset="0"/>
              </a:rPr>
              <a:t>Все логопедические игры на развитие мелкой моторики представляют собой комплекс упражнений, в который входят: самомассаж</a:t>
            </a:r>
            <a:r>
              <a:rPr lang="ru-RU" sz="2000" b="1">
                <a:latin typeface="Arial Narrow" pitchFamily="34" charset="0"/>
                <a:cs typeface="Arial" charset="0"/>
              </a:rPr>
              <a:t> </a:t>
            </a:r>
            <a:r>
              <a:rPr lang="ru-RU" sz="2000">
                <a:latin typeface="Arial Narrow" pitchFamily="34" charset="0"/>
                <a:cs typeface="Arial" charset="0"/>
              </a:rPr>
              <a:t>кисти и пальцев рук, упражнения на расслабление кисти и пальцев рук, задания на удержание позы кисти рук )</a:t>
            </a:r>
          </a:p>
          <a:p>
            <a:pPr algn="just">
              <a:lnSpc>
                <a:spcPct val="150000"/>
              </a:lnSpc>
            </a:pPr>
            <a:r>
              <a:rPr lang="ru-RU" sz="2000">
                <a:latin typeface="Arial Narrow" pitchFamily="34" charset="0"/>
                <a:cs typeface="Arial" charset="0"/>
              </a:rPr>
              <a:t>Все упражнения проводятся в игровой форме. Сложность их должна выбираться вами в зависимости от уровня развития тонкой моторики рук вашего ребенка. Необходимо и полезно использовать игры и упражнения для тренировки пальцев в сочетании с речью детей. Эффективны упражнения для мелкой моторики в сочетании с потешками. </a:t>
            </a:r>
          </a:p>
        </p:txBody>
      </p:sp>
    </p:spTree>
  </p:cSld>
  <p:clrMapOvr>
    <a:masterClrMapping/>
  </p:clrMapOvr>
  <p:transition spd="med">
    <p:circl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/>
              <a:t>Примерный  лексический материал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304800" y="1600200"/>
          <a:ext cx="4191000" cy="4440238"/>
        </p:xfrm>
        <a:graphic>
          <a:graphicData uri="http://schemas.openxmlformats.org/drawingml/2006/table">
            <a:tbl>
              <a:tblPr/>
              <a:tblGrid>
                <a:gridCol w="41910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2" action="ppaction://hlinksldjump"/>
                        </a:rPr>
                        <a:t>Овощи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3" action="ppaction://hlinksldjump"/>
                        </a:rPr>
                        <a:t>Фрукты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4" action="ppaction://hlinksldjump"/>
                        </a:rPr>
                        <a:t>Лес. Грибы. Ягоды.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5" action="ppaction://hlinksldjump"/>
                        </a:rPr>
                        <a:t>Деревья.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54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6" action="ppaction://hlinksldjump"/>
                        </a:rPr>
                        <a:t> Дикие животные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7" action="ppaction://hlinksldjump"/>
                        </a:rPr>
                        <a:t>Домашние животные</a:t>
                      </a: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8" action="ppaction://hlinksldjump"/>
                        </a:rPr>
                        <a:t>Домашние птицы.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9" action="ppaction://hlinksldjump"/>
                        </a:rPr>
                        <a:t>Птицы.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43923" marR="43923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343400" cy="3627438"/>
        </p:xfrm>
        <a:graphic>
          <a:graphicData uri="http://schemas.openxmlformats.org/drawingml/2006/table">
            <a:tbl>
              <a:tblPr/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10" action="ppaction://hlinksldjump"/>
                        </a:rPr>
                        <a:t>Осень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12795" marR="11279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11" action="ppaction://hlinksldjump"/>
                        </a:rPr>
                        <a:t>Одежда, обувь, головные уборы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12795" marR="11279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12" action="ppaction://hlinksldjump"/>
                        </a:rPr>
                        <a:t>Зимние забавы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12795" marR="11279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hlinkClick r:id="rId13" action="ppaction://hlinksldjump"/>
                        </a:rPr>
                        <a:t>Хвойные деревья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12795" marR="11279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hlinkClick r:id="rId14" action="ppaction://hlinksldjump"/>
                        </a:rPr>
                        <a:t>Новый год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112795" marR="11279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hlinkClick r:id="rId15" action="ppaction://hlinksldjump"/>
                        </a:rPr>
                        <a:t>Времена года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4597" marR="84597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16" action="ppaction://hlinksldjump"/>
                        </a:rPr>
                        <a:t>Мебель.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4597" marR="84597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hlinkClick r:id="rId17" action="ppaction://hlinksldjump"/>
                        </a:rPr>
                        <a:t>Посуда. Труд повара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84597" marR="84597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4445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500063" y="1643063"/>
          <a:ext cx="3521075" cy="36861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5210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16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cs typeface="Arial" pitchFamily="34" charset="0"/>
                          <a:hlinkClick r:id="rId2" action="ppaction://hlinksldjump"/>
                        </a:rPr>
                        <a:t>Зима. 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cs typeface="Arial" pitchFamily="34" charset="0"/>
                        </a:rPr>
                        <a:t>Мамин праздник.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 Narrow" pitchFamily="34" charset="0"/>
                          <a:cs typeface="Arial" pitchFamily="34" charset="0"/>
                          <a:hlinkClick r:id="rId3" action="ppaction://hlinksldjump"/>
                        </a:rPr>
                        <a:t>Весна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600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cs typeface="Arial" pitchFamily="34" charset="0"/>
                          <a:hlinkClick r:id="rId4" action="ppaction://hlinksldjump"/>
                        </a:rPr>
                        <a:t>Семья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8378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cs typeface="Arial" pitchFamily="34" charset="0"/>
                          <a:hlinkClick r:id="rId5" action="ppaction://hlinksldjump"/>
                        </a:rPr>
                        <a:t>Я - человек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  <a:hlinkClick r:id="rId6" action="ppaction://hlinksldjump"/>
                        </a:rPr>
                        <a:t>Дом.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46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cs typeface="Arial" pitchFamily="34" charset="0"/>
                          <a:hlinkClick r:id="rId7" action="ppaction://hlinksldjump"/>
                        </a:rPr>
                        <a:t>Профессии. Орудия труда. Обобщение.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Narrow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4648200" y="1600200"/>
          <a:ext cx="4343400" cy="41148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  <a:hlinkClick r:id="rId8" action="ppaction://hlinksldjump"/>
                        </a:rPr>
                        <a:t>Рыбы.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400" dirty="0">
                        <a:latin typeface="Arial Narrow" pitchFamily="34" charset="0"/>
                      </a:endParaRPr>
                    </a:p>
                  </a:txBody>
                  <a:tcPr marL="112795" marR="11279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" pitchFamily="34" charset="0"/>
                          <a:cs typeface="Arial" pitchFamily="34" charset="0"/>
                          <a:hlinkClick r:id="rId9" action="ppaction://hlinksldjump"/>
                        </a:rPr>
                        <a:t>Наш город. 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ru-RU" sz="2400" dirty="0">
                        <a:latin typeface="Arial Narrow" pitchFamily="34" charset="0"/>
                      </a:endParaRPr>
                    </a:p>
                  </a:txBody>
                  <a:tcPr marL="112795" marR="11279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hlinkClick r:id="rId10" action="ppaction://hlinksldjump"/>
                        </a:rPr>
                        <a:t>Насекомые</a:t>
                      </a:r>
                      <a:endParaRPr kumimoji="0" lang="ru-RU" sz="2400" u="none" strike="noStrike" cap="none" normalizeH="0" baseline="0" dirty="0">
                        <a:ln>
                          <a:noFill/>
                        </a:ln>
                        <a:effectLst/>
                        <a:latin typeface="Arial Narrow" pitchFamily="34" charset="0"/>
                      </a:endParaRPr>
                    </a:p>
                    <a:p>
                      <a:endParaRPr lang="ru-RU" sz="2400" dirty="0">
                        <a:latin typeface="Arial Narrow" pitchFamily="34" charset="0"/>
                      </a:endParaRPr>
                    </a:p>
                  </a:txBody>
                  <a:tcPr marL="112795" marR="11279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hlinkClick r:id="rId11" action="ppaction://hlinksldjump"/>
                        </a:rPr>
                        <a:t>Транспорт. Профессии</a:t>
                      </a:r>
                      <a:endParaRPr kumimoji="0" lang="ru-RU" sz="2400" u="none" strike="noStrike" cap="none" normalizeH="0" baseline="0" dirty="0">
                        <a:ln>
                          <a:noFill/>
                        </a:ln>
                        <a:effectLst/>
                        <a:latin typeface="Arial Narrow" pitchFamily="34" charset="0"/>
                      </a:endParaRPr>
                    </a:p>
                    <a:p>
                      <a:endParaRPr lang="ru-RU" sz="2400" dirty="0">
                        <a:latin typeface="Arial Narrow" pitchFamily="34" charset="0"/>
                      </a:endParaRPr>
                    </a:p>
                  </a:txBody>
                  <a:tcPr marL="112795" marR="11279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u="none" strike="noStrike" cap="none" normalizeH="0" baseline="0" dirty="0">
                          <a:ln>
                            <a:noFill/>
                          </a:ln>
                          <a:effectLst/>
                          <a:latin typeface="Arial Narrow" pitchFamily="34" charset="0"/>
                          <a:hlinkClick r:id="rId12" action="ppaction://hlinksldjump"/>
                        </a:rPr>
                        <a:t>Цветы.</a:t>
                      </a:r>
                      <a:endParaRPr kumimoji="0" lang="ru-RU" sz="2400" u="none" strike="noStrike" cap="none" normalizeH="0" baseline="0" dirty="0">
                        <a:ln>
                          <a:noFill/>
                        </a:ln>
                        <a:effectLst/>
                        <a:latin typeface="Arial Narrow" pitchFamily="34" charset="0"/>
                      </a:endParaRPr>
                    </a:p>
                    <a:p>
                      <a:endParaRPr lang="ru-RU" sz="2400" dirty="0">
                        <a:latin typeface="Arial Narrow" pitchFamily="34" charset="0"/>
                      </a:endParaRPr>
                    </a:p>
                  </a:txBody>
                  <a:tcPr marL="112795" marR="11279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Домашние птицы</a:t>
            </a:r>
          </a:p>
        </p:txBody>
      </p:sp>
      <p:sp>
        <p:nvSpPr>
          <p:cNvPr id="21507" name="Текст 2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14438"/>
            <a:ext cx="6543675" cy="4611687"/>
          </a:xfrm>
        </p:spPr>
        <p:txBody>
          <a:bodyPr>
            <a:normAutofit fontScale="70000" lnSpcReduction="20000"/>
          </a:bodyPr>
          <a:lstStyle/>
          <a:p>
            <a:pPr marL="274320" indent="-274320" algn="ctr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b="1" dirty="0"/>
              <a:t>ПЯТЬ УТЯТ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r>
              <a:rPr lang="ru-RU" i="1" dirty="0"/>
              <a:t>Одна из рук - "мама утка". Стоит на столе, опираясь на локоть. Пальцы сложены щепоткой. Вторая рука - утята. Выполняют волнообразные движения по направлению от "мамы-утки" и к ней. Количество разогнутых пальцев соответствует количеству утят (постепенно пальцы загибаются).</a:t>
            </a:r>
            <a:br>
              <a:rPr lang="ru-RU" dirty="0"/>
            </a:br>
            <a:r>
              <a:rPr lang="ru-RU" b="1" dirty="0"/>
              <a:t>Пять утят плывут вперёд,</a:t>
            </a:r>
            <a:br>
              <a:rPr lang="ru-RU" b="1" dirty="0"/>
            </a:br>
            <a:r>
              <a:rPr lang="ru-RU" b="1" dirty="0"/>
              <a:t>На берегу их мама ждёт,</a:t>
            </a:r>
            <a:br>
              <a:rPr lang="ru-RU" dirty="0"/>
            </a:br>
            <a:r>
              <a:rPr lang="ru-RU" i="1" dirty="0"/>
              <a:t>"Киваем" кистью руки ("мамой-уткой")</a:t>
            </a:r>
            <a:br>
              <a:rPr lang="ru-RU" dirty="0"/>
            </a:br>
            <a:r>
              <a:rPr lang="ru-RU" b="1" dirty="0"/>
              <a:t>Но только четверо утят</a:t>
            </a:r>
            <a:br>
              <a:rPr lang="ru-RU" b="1" dirty="0"/>
            </a:br>
            <a:r>
              <a:rPr lang="ru-RU" b="1" dirty="0"/>
              <a:t>Вернулись к мамочке назад.</a:t>
            </a:r>
            <a:br>
              <a:rPr lang="ru-RU" b="1" dirty="0"/>
            </a:br>
            <a:r>
              <a:rPr lang="ru-RU" b="1" dirty="0"/>
              <a:t>Четверо утят плывут...</a:t>
            </a:r>
            <a:br>
              <a:rPr lang="ru-RU" b="1" dirty="0"/>
            </a:br>
            <a:r>
              <a:rPr lang="ru-RU" b="1" dirty="0"/>
              <a:t>Трое утят плывут...</a:t>
            </a:r>
            <a:br>
              <a:rPr lang="ru-RU" b="1" dirty="0"/>
            </a:br>
            <a:r>
              <a:rPr lang="ru-RU" b="1" dirty="0"/>
              <a:t>Двое утят плывут...</a:t>
            </a:r>
            <a:br>
              <a:rPr lang="ru-RU" b="1" dirty="0"/>
            </a:br>
            <a:r>
              <a:rPr lang="ru-RU" b="1" dirty="0"/>
              <a:t>Вот один плывёт вперёд,</a:t>
            </a:r>
            <a:br>
              <a:rPr lang="ru-RU" b="1" dirty="0"/>
            </a:br>
            <a:r>
              <a:rPr lang="ru-RU" b="1" dirty="0"/>
              <a:t>На берегу его мама ждёт,</a:t>
            </a:r>
            <a:br>
              <a:rPr lang="ru-RU" b="1" dirty="0"/>
            </a:br>
            <a:r>
              <a:rPr lang="ru-RU" b="1" dirty="0"/>
              <a:t>И сразу пятеро утят</a:t>
            </a:r>
            <a:br>
              <a:rPr lang="ru-RU" b="1" dirty="0"/>
            </a:br>
            <a:r>
              <a:rPr lang="ru-RU" b="1" dirty="0"/>
              <a:t>Вернулись к мамочке назад.</a:t>
            </a:r>
            <a:endParaRPr lang="ru-RU" dirty="0"/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Char char=""/>
              <a:defRPr/>
            </a:pPr>
            <a:endParaRPr lang="ru-RU" dirty="0"/>
          </a:p>
        </p:txBody>
      </p:sp>
      <p:sp>
        <p:nvSpPr>
          <p:cNvPr id="6" name="Управляющая кнопка: возврат 5">
            <a:hlinkClick r:id="" action="ppaction://hlinkshowjump?jump=lastslideviewed" highlightClick="1"/>
          </p:cNvPr>
          <p:cNvSpPr/>
          <p:nvPr/>
        </p:nvSpPr>
        <p:spPr>
          <a:xfrm>
            <a:off x="7286625" y="6215063"/>
            <a:ext cx="571500" cy="428625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8006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Зимние забавы</a:t>
            </a:r>
          </a:p>
        </p:txBody>
      </p:sp>
      <p:sp>
        <p:nvSpPr>
          <p:cNvPr id="22531" name="Текст 2"/>
          <p:cNvSpPr>
            <a:spLocks noGrp="1"/>
          </p:cNvSpPr>
          <p:nvPr>
            <p:ph type="body" idx="1"/>
          </p:nvPr>
        </p:nvSpPr>
        <p:spPr>
          <a:xfrm>
            <a:off x="280988" y="666750"/>
            <a:ext cx="4291012" cy="639763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214438"/>
            <a:ext cx="8401050" cy="4611687"/>
          </a:xfrm>
        </p:spPr>
        <p:txBody>
          <a:bodyPr anchorCtr="1">
            <a:normAutofit/>
          </a:bodyPr>
          <a:lstStyle/>
          <a:p>
            <a:pPr marL="2160000" indent="0"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sz="2000" dirty="0">
                <a:latin typeface="Verdana" pitchFamily="34" charset="0"/>
              </a:rPr>
              <a:t>Мы едем на лыжах,</a:t>
            </a:r>
            <a:br>
              <a:rPr lang="ru-RU" sz="2000" dirty="0">
                <a:latin typeface="Verdana" pitchFamily="34" charset="0"/>
              </a:rPr>
            </a:br>
            <a:r>
              <a:rPr lang="ru-RU" sz="2000" dirty="0">
                <a:latin typeface="Verdana" pitchFamily="34" charset="0"/>
              </a:rPr>
              <a:t>мы мчимся с горы,</a:t>
            </a:r>
            <a:br>
              <a:rPr lang="ru-RU" sz="2000" dirty="0">
                <a:latin typeface="Verdana" pitchFamily="34" charset="0"/>
              </a:rPr>
            </a:br>
            <a:r>
              <a:rPr lang="ru-RU" sz="2000" dirty="0">
                <a:latin typeface="Verdana" pitchFamily="34" charset="0"/>
              </a:rPr>
              <a:t>Мы любим забавы</a:t>
            </a:r>
            <a:br>
              <a:rPr lang="ru-RU" sz="2000" dirty="0">
                <a:latin typeface="Verdana" pitchFamily="34" charset="0"/>
              </a:rPr>
            </a:br>
            <a:r>
              <a:rPr lang="ru-RU" sz="2000" dirty="0">
                <a:latin typeface="Verdana" pitchFamily="34" charset="0"/>
              </a:rPr>
              <a:t>холодной поры!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r>
              <a:rPr lang="ru-RU" dirty="0"/>
              <a:t>	</a:t>
            </a:r>
            <a:r>
              <a:rPr lang="ru-RU" sz="1600" dirty="0"/>
              <a:t>Две пробки от пластиковых бутылок кладем на столе резьбой вверх. Это – «лыжи». Указательный и средний пальцы встают в них «как ноги». Двигаемся на «лыжах», делая по шагу на каждый ударный слог.</a:t>
            </a:r>
            <a:endParaRPr lang="ru-RU" dirty="0"/>
          </a:p>
        </p:txBody>
      </p:sp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>
            <a:off x="8215313" y="6072188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насекомые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5138738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18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ПЧЁЛКИ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Одна из рук стоит на столе, опираясь на локоть, пальцы </a:t>
                      </a: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растопырены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 (ёлка) На второй руке пальцы смыкаются в кольцо (улей). "Улей" прижат к "ёлке".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31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Домик маленький на ёлке,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Дом для пчёл, а где же пчёлки?</a:t>
                      </a: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Заглядываем в "улей".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8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Надо в дом постучать,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Раз, два, три, четыре, пять.</a:t>
                      </a: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Сжимаем кулачки, стучим ими друг о друга.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4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Я стучу, стучу по ёлке,</a:t>
                      </a:r>
                      <a:b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Где же, Где же эти пчёлки?</a:t>
                      </a:r>
                      <a:b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Стучим кулаками друг о друга, чередуя руки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76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Стали вдруг вылетать:</a:t>
                      </a:r>
                      <a:b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Раз два, три, четыре, пять!</a:t>
                      </a: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Разводим руками, растопыриваем пальцы и шевелим ими (пчёлки летают)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143625"/>
            <a:ext cx="571500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Семья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3463925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4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Моя семья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7999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 пальчик - дедушка,</a:t>
                      </a:r>
                      <a:b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 пальчик - бабушка,</a:t>
                      </a:r>
                      <a:b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 пальчик - папочка,</a:t>
                      </a:r>
                      <a:b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 пальчик - мамочка,</a:t>
                      </a:r>
                      <a:b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Этот пальчик - я.</a:t>
                      </a:r>
                      <a:b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0" lang="ru-RU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Вот и вся моя семья</a:t>
                      </a:r>
                      <a:r>
                        <a:rPr kumimoji="0" 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br>
                        <a:rPr kumimoji="0" 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endParaRPr kumimoji="0" lang="ru-RU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Используются «забавные узелки» на веревке (12 шт.). Перебирать узелки пальцами, на каждый узелок называть членов своей семьи.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143625"/>
            <a:ext cx="571500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Наш город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4140200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4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</a:rPr>
                        <a:t>На закате тучки тают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На закате тучки тают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kern="120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Соединить округленные пальцы обеих рук,  постепенно соединить</a:t>
                      </a:r>
                      <a:r>
                        <a:rPr kumimoji="0" lang="ru-RU" sz="1400" kern="1200" baseline="0" dirty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их большими.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Ходит ветер круговой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Круговые движения кистями рук.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Чайки легкие летают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Над холодною Невой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Сцепить большими пальцами кисти рук и выполнять ладонями движения вверх-вниз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143625"/>
            <a:ext cx="571500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642938" y="785813"/>
            <a:ext cx="8143875" cy="563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>
                <a:latin typeface="Arial Narrow" pitchFamily="34" charset="0"/>
                <a:cs typeface="Arial" charset="0"/>
              </a:rPr>
              <a:t>Развитие и совершенствование мелкой моторики кисти и пальцев рук является одним из основных направлений коррекционной работы по воспитанию у ребёнка здоровой речи. Речь – это результат согласованной деятельности многих областей головного мозга. </a:t>
            </a:r>
          </a:p>
          <a:p>
            <a:pPr algn="just">
              <a:lnSpc>
                <a:spcPct val="150000"/>
              </a:lnSpc>
            </a:pPr>
            <a:r>
              <a:rPr lang="ru-RU" sz="2000">
                <a:latin typeface="Arial Narrow" pitchFamily="34" charset="0"/>
                <a:cs typeface="Arial" charset="0"/>
              </a:rPr>
              <a:t>Исследованиями института физиологии детей и подростков АПН установлено, что уровень развития речи детей находится в прямой зависимости от степени сформированности тонких движений пальцев рук (М. М. Кольцова). </a:t>
            </a:r>
          </a:p>
          <a:p>
            <a:pPr algn="just">
              <a:lnSpc>
                <a:spcPct val="150000"/>
              </a:lnSpc>
            </a:pPr>
            <a:r>
              <a:rPr lang="ru-RU" sz="2000">
                <a:latin typeface="Arial Narrow" pitchFamily="34" charset="0"/>
                <a:cs typeface="Arial" charset="0"/>
              </a:rPr>
              <a:t>Выявлена следующая закономерность: если развитие движений пальцев рук соответствует возрасту, то и речевое развитие находится в пределах нормы. Если же развитие движений пальцев отстаёт, то задерживается и речевое развитие, хотя общая моторика при этом может быть нормальной и даже выше нормы (Л. В. Фомина).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Стройка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5232400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Дом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Стук, стук, постук,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Раздается где-то стук.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Молоточки стучат, 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Строят домик для зайчат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кулачками друг о друга стучим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Вот с такою крышей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ладошки над головой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Вот с такими стенами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ладошки около щечек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Вот с такими окнами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ладошки перед лицом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Вот с такою дверью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одна ладошка перед лицом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двери висит замок.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Кто его открыть бы мог?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сцепили ручки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Повертели,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Покрутили,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Круговые движения сцепленными кистями вправо-влево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Постучали,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Пальцы сцеплены, постукивание подушечками ладоней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– открыли!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расцепили ручки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072188"/>
            <a:ext cx="785812" cy="5000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Мебель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5102225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975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Много мебели в квартире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Раз, два, три, четыре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Загибают пальчики, начиная с большого, на обеих руках.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Много мебели в квартире.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Сжимают и разжимают кулачки.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шкаф повесим мы рубашку,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Соединенные ребрами  ладони перед собой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в буфет поставим чашку.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Одна кисть выгнута пальцами вверх, другая – пальцы собраны в кольцо. Соединить обе руки – «чашка»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Чтобы ножки отдохнули,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Посидим чуть-чуть на стуле.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Соединить ребрами кисти рук: одна кисть вертикально, другая - горизонтально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когда мы крепко спали,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 кровати мы лежали.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Поглаживающее движение  кистей друг о друга.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8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А потом мы с котом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Посидели за столом,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Положить кисти рук одна на другую, ладонями вниз. Пальцы кисти, оказавшейся внизу отвести вниз.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Чай с вареньем дружно пили.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Много мебели в квартире!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eorgia" pitchFamily="18" charset="0"/>
                          <a:cs typeface="Times New Roman" pitchFamily="18" charset="0"/>
                        </a:rPr>
                        <a:t>Попеременно хлопать в ладоши и стучать кулачками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072188"/>
            <a:ext cx="576262" cy="4318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Лес. Ягоды.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3311525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77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За ягодами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Раз, два, три, четыре, пять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Georg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Пальчики обеих рук «здороваются», начиная с больших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 лес идем мы погулять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Обе руки «идут» указательными и средними пальцами по  клеточкам на листе бумаги.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03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черникой,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малиной,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брусникой,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 калиной.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Землянику мы найдем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И братишке отнесем.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Загибают пальчики, начиная с большого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072188"/>
            <a:ext cx="785812" cy="5000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Овощи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5143500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690782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У Лариски – две редиски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Перед детьми лежит рассыпанная фасоль. На название каждого овоща ребята откладывают двумя пальчиками по одной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фасолинке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  <a:cs typeface="Times New Roman" pitchFamily="18" charset="0"/>
                        </a:rPr>
                        <a:t> (можно предложить захватывать фасоль одновременно двумя руками) </a:t>
                      </a:r>
                      <a:endParaRPr kumimoji="0" 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27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 Лариски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Две редиски.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 Алешки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Две картошки.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 Сережки-сорванца –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Два зеленых огурца.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у Вовки –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Две морковки.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Да еще у Петьки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Две хвостатых редьки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 очереди перекладывают фасоль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000750"/>
            <a:ext cx="571500" cy="5715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Фрукты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4643438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800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Компот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Будем мы варить компот,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Фруктов нужно много. Вот:</a:t>
                      </a:r>
                      <a:endParaRPr kumimoji="0" lang="ru-RU" sz="105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Левую ладошку держим «ковшиком», указательным пальцем правой руки «мешаем"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Будем яблоки  крошить.</a:t>
                      </a:r>
                      <a:b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</a:b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Имитирующие движения кистью – пальцы направлены от себя.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Грушу будем мы рубить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Имитирующие движения кистью – пальцы направлены  в сторону.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Отожмем лимонный сок,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</a:b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 силой сжимаем и разжимаем кулачки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Слив положим и песок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Потереть кончики пальцев – «сластим компот»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92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Варим, варим мы компот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Угостим честной народ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Опять «варим» и «мешаем»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Выгнутая вниз стрелка 4">
            <a:hlinkClick r:id="rId2" action="ppaction://hlinksldjump"/>
          </p:cNvPr>
          <p:cNvSpPr/>
          <p:nvPr/>
        </p:nvSpPr>
        <p:spPr>
          <a:xfrm>
            <a:off x="7643813" y="6000750"/>
            <a:ext cx="714375" cy="5000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675"/>
            <a:ext cx="7242175" cy="6477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71563" y="1285875"/>
          <a:ext cx="6500812" cy="5105400"/>
        </p:xfrm>
        <a:graphic>
          <a:graphicData uri="http://schemas.openxmlformats.org/drawingml/2006/table">
            <a:tbl>
              <a:tblPr/>
              <a:tblGrid>
                <a:gridCol w="32908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09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031875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rebuchet MS" pitchFamily="34" charset="0"/>
                        </a:rPr>
                        <a:t>Здравствуй!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Здравствуй, солнце золотое!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Сделать круг руками на верху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Здравствуй, небо </a:t>
                      </a:r>
                      <a:r>
                        <a:rPr kumimoji="0" lang="ru-RU" sz="1400" b="1" kern="1200" dirty="0" err="1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голубое</a:t>
                      </a: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! </a:t>
                      </a:r>
                    </a:p>
                    <a:p>
                      <a:endParaRPr kumimoji="0" lang="ru-RU" sz="1400" b="1" kern="1200" dirty="0">
                        <a:solidFill>
                          <a:schemeClr val="tx1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Махи кистями рук над головой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88975">
                <a:tc>
                  <a:txBody>
                    <a:bodyPr/>
                    <a:lstStyle/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Здравствуй, вольный ветерок,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Сильные раскачивания руками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Здравствуй, маленький дубок!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Присесть, кисть одной руки поставить вертикально вверх, другой – накрыть с округленными пальцами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Мы живем в одном краю —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Развести руки в стороны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1" kern="1200" dirty="0">
                          <a:solidFill>
                            <a:schemeClr val="tx1"/>
                          </a:solidFill>
                          <a:latin typeface="Verdana" pitchFamily="34" charset="0"/>
                          <a:ea typeface="+mn-ea"/>
                          <a:cs typeface="+mn-cs"/>
                        </a:rPr>
                        <a:t>Всех я вас приветствую!</a:t>
                      </a:r>
                    </a:p>
                    <a:p>
                      <a:endParaRPr kumimoji="0" lang="ru-RU" sz="1400" b="1" kern="1200" dirty="0">
                        <a:solidFill>
                          <a:schemeClr val="tx1"/>
                        </a:solidFill>
                        <a:latin typeface="Verdana" pitchFamily="34" charset="0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Улыбнуться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Рыбы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000125"/>
          <a:ext cx="7072312" cy="5427663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Рыбки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Ладони сомкнуты и чуть-чуть округлены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Пять маленьких рыбок играли в реке,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Выполняем волнообразные движения в воздухе.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Лежало большое бревно на песке,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Руки прижаты друг к другу. Переворачиваем их с боку на бок.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рыбка сказала: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"Нырять здесь легко !"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Ладони сомкнуты, чуть округлены. Выполняем ими "ныряющее" движение.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Вторая сказала: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"Ведь здесь глубоко."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Качаем сомкнутыми ладонями (отрицательный жест).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третья сказала: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"Мне хочется спать !"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Ладони поворачиваются на тыльную сторону одной из рук (рыбка спит).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Четвёртая стала чуть-чуть замерзать.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Быстро качаем ладонями (дрожь).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пятая крикнула: 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"Здесь крокодил!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Запястья соединены. Ладони раскрываются и соединяются (рот).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Плывите отсюда, чтобы не проглотил!"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Быстрые волнообразные движения сомкнутыми ладонями (уплывают).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072438" y="6215063"/>
            <a:ext cx="714375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Строитель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000125"/>
          <a:ext cx="7072312" cy="5384800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Дом на горе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горе мы видим дом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сложите домик из ладоней: все пальцы соприкасаются кончиками – «крыша» дома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Много зелени кругом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сделайте волнообразные движения руками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деревья, вот кусты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изобразите деревья и кусты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душистые цветы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сделайте из ладоней «бутон»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Окружает все забор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нарисовать пальцем в воздухе зигзагообразную линию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 забором – чистый двор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погладьте ладонями стол </a:t>
                      </a: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или воздух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Мы ворота открываем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изобразите открывающиеся ворота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 дому быстро подбегаем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пальцы «побежали» по столу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дверь стучимся: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тук-тук-тук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кулаками по столу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Кто-то к нам идет на стук?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приложите ладонь к уху, как будто прислушиваетесь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гости к другу мы пришли</a:t>
                      </a:r>
                      <a:b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гостинцы принесли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вытяните руки вперед, как будто что-то несете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63" y="6000750"/>
            <a:ext cx="642937" cy="5715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Весна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000125"/>
          <a:ext cx="7072312" cy="4926013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Дождик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Раз, два, три, четыре, пять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1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Удары по столу пальчиками обеих рук. Левая начинает с мизинца, правая – с большого.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Вышел дождик погулять.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Беспорядочные удары по столу пальцами обеих рук.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Шел неспешно, по привычке,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куда ему спешить?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«Шагают» средним и указательным пальцами обеих рук.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Вдруг читает на табличке: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«По газону не ходить!»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Ритмично ударяют то ладонями, то кулачками по столу.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Дождь вздохнул тихонько: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Часто и ритмично бьют в ладоши.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- Ох!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Один хлопок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 ушел.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Газон засох.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1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Ритмичные хлопки по столу.</a:t>
                      </a:r>
                      <a:endParaRPr kumimoji="0" lang="ru-RU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000750"/>
            <a:ext cx="642938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Деревья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071937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Ветер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Ветер по лесу летал,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Ветер листики считал: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Плавные, волнообразные движения ладонями.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дубовый,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кленовый,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рябиновый резной,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с березки -  золотой,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последний лист с осинки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Загибают по одному пальчику на обеих руках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Ветер бросил на тропинку.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Спокойно укладывают ладони на стол.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072438" y="6072188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86800" cy="838200"/>
          </a:xfrm>
        </p:spPr>
        <p:txBody>
          <a:bodyPr anchor="t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dirty="0"/>
              <a:t>Критерии </a:t>
            </a:r>
            <a:br>
              <a:rPr lang="ru-RU" sz="2000" dirty="0"/>
            </a:br>
            <a:r>
              <a:rPr lang="ru-RU" sz="2000" dirty="0"/>
              <a:t>нормального развития функции речи и руки.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50" y="1285875"/>
          <a:ext cx="8686801" cy="4591050"/>
        </p:xfrm>
        <a:graphic>
          <a:graphicData uri="http://schemas.openxmlformats.org/drawingml/2006/table">
            <a:tbl>
              <a:tblPr/>
              <a:tblGrid>
                <a:gridCol w="1251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2013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342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Возраст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Навыки поведения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Речевая активность.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(экспрессивная речь)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месяца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Предречевые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вокализации: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гуканье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гуление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вскрири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363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 месяцев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Слоговой лепет устойчив, оформлен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год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Большой палец может быть отодвинут на 90 градусов.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Полная артикуляция слогов.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Самостоятельно говорит слова.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год 6 мес. 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год 7 мес.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Полностью развивается хватательная функция, кубик берёт 5 пальцами сверху. Ставит друг на друга от 2 до 6 кубиков.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Скачок в формировании экспрессивной речи: обращаясь к взрослому, называет предметы, активно подражает речи взрослого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 – 2 года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Держит два предмета в одной руке; чертит карандашом, переворачивает страницы книги.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Складывает предложения.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Словарный запас 100 – 300 слов (к концу 2 года)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 – 3 года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Берёт кубик первыми тремя пальцами.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Открывает ящик и опрокидывает всё содержимое. Играет с песком и глиной. Открывает крышки, использует ножницы, красит пальцем. Нанизывает бусы.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07950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Возникает описательная речь; умеет ответить на вопрос; запоминает множество двустиший, концовки песен, повторяет их.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38437" marR="38437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2313" name="Текст 4"/>
          <p:cNvSpPr>
            <a:spLocks noGrp="1"/>
          </p:cNvSpPr>
          <p:nvPr>
            <p:ph type="body" idx="4294967295"/>
          </p:nvPr>
        </p:nvSpPr>
        <p:spPr>
          <a:xfrm>
            <a:off x="0" y="6143625"/>
            <a:ext cx="7643813" cy="938213"/>
          </a:xfrm>
        </p:spPr>
        <p:txBody>
          <a:bodyPr anchor="b">
            <a:spAutoFit/>
          </a:bodyPr>
          <a:lstStyle/>
          <a:p>
            <a:pPr algn="just" eaLnBrk="1" hangingPunct="1">
              <a:buFont typeface="Wingdings 2" pitchFamily="18" charset="2"/>
              <a:buNone/>
            </a:pPr>
            <a:r>
              <a:rPr lang="ru-RU" sz="1200">
                <a:solidFill>
                  <a:schemeClr val="tx1"/>
                </a:solidFill>
                <a:latin typeface="Arial Narrow" pitchFamily="34" charset="0"/>
              </a:rPr>
              <a:t>Примечание: когда функции пальцев рук развиты достаточно хорошо, кубик берётся 2 пальцами, за грани, </a:t>
            </a:r>
            <a:r>
              <a:rPr lang="ru-RU" sz="1000">
                <a:solidFill>
                  <a:schemeClr val="tx1"/>
                </a:solidFill>
                <a:latin typeface="Arial Narrow" pitchFamily="34" charset="0"/>
              </a:rPr>
              <a:t>можно</a:t>
            </a:r>
            <a:r>
              <a:rPr lang="ru-RU" sz="1200">
                <a:solidFill>
                  <a:schemeClr val="tx1"/>
                </a:solidFill>
                <a:latin typeface="Arial Narrow" pitchFamily="34" charset="0"/>
              </a:rPr>
              <a:t> считать, что у ребёнка полностью открылась функция речи в головном мозге</a:t>
            </a:r>
            <a:r>
              <a:rPr lang="ru-RU" sz="2000">
                <a:solidFill>
                  <a:schemeClr val="tx1"/>
                </a:solidFill>
                <a:latin typeface="Arial Narrow" pitchFamily="34" charset="0"/>
              </a:rPr>
              <a:t>. </a:t>
            </a:r>
          </a:p>
          <a:p>
            <a:pPr eaLnBrk="1" hangingPunct="1">
              <a:buFont typeface="Wingdings 2" pitchFamily="18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Посуда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259262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Помощники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Раз, два, три, четыре,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Мы посуду перемыли:</a:t>
                      </a:r>
                    </a:p>
                  </a:txBody>
                  <a:tcPr marL="68580" marR="68580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Сжимать и разжимать кулачки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Чайник, чашку, ковшик, ложку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 большую поварешку.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Загибать пальцы на каждое название посуды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Мы посуду перемыли,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Тереть ладонь об ладонь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Только чашку мы разбили, 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Округленные ладони раскрыть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Ковшик тоже  развалился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Одна рука приставлена к углубленной ладони - ковшик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Нос у чайника отбился.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Руки «замочком», указательный палец одной руки поднят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Ложку мы чуть-чуть сломали –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</a:b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Имитация движения ложкой ко рту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Так мы маме помогали.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прямых руках похлопывание ладони о ладонь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5929313"/>
            <a:ext cx="642938" cy="5000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Цветы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289425"/>
        </p:xfrm>
        <a:graphic>
          <a:graphicData uri="http://schemas.openxmlformats.org/drawingml/2006/table">
            <a:tbl>
              <a:tblPr/>
              <a:tblGrid>
                <a:gridCol w="3000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19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Цветки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Наши алые цветки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Ладони соединить лодочкой перед собой («молитвенная» поза)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Распускают лепестки,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 очереди, начиная с большого, развести пальцы в стороны. Запястья оставить соединенными.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Ветерок чуть дышит,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Подуть на руки-«цветки»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Лепестки колышет.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Подвигать пальцами вперед-назад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Наши алые цветки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Закрывают лепестки,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 очереди сложить пальцы, соединив ладони лодочкой («молитвенная» поза)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Головой качают,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Покачать ладонями вправо-влево.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528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Тихо засыпают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Положить голову на сложенные ладони.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Так мы маме помогали.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На прямых руках похлопывание ладони о ладонь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072438" y="6072188"/>
            <a:ext cx="642937" cy="50006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Транспорт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197350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385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Кораблик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По реке плывет кораблик,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Он плывет издалека.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Ладони соединить лодочкой. Выполнять волнообразные движения руками.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На кораблике четыре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Очень храбрых моряка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Показать одновременно по 4 пальца на каждой руке.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У них ушки на макушке.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Сложить обе ладони к макушке.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У них длинные хвосты.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Пальцы рук сложить в щепотку и развести в стороны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4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И страшны им только кошки,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Только кошки да коты.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Растопыренными пальцами обеих рук совершать царапающие движения.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63" y="5929313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Дикие животные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3036887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Ёжик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колкий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Ёжик, ёжик колкий,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Покажи иголки. 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Пальцы двух рук сплетены в замок. Движения кистями вправо и влево.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Вот они Вот они. Вот они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Пальцы выпрямлены (кисти сложены в замок)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Ёжик, ёжик колкий,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Спрячь свои иголки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Движения кистями (с выпрямленными пальцами вправо-влево)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20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+mn-cs"/>
                        </a:rPr>
                        <a:t>Раз, и нет иголок.</a:t>
                      </a: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Пальцы складываются в замок.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072462" y="6000768"/>
            <a:ext cx="642942" cy="428628"/>
          </a:xfrm>
          <a:prstGeom prst="curvedUp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Домашние животные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1812925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Котята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Во дворе у брата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Бегали котята.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ударный слог щелчки, поочередно всеми пальцами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2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Испугавшись щелчка,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Разбежались кто куда.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Щелчки на другой руке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Выгнутая вниз стрелка 5">
            <a:hlinkClick r:id="rId2" action="ppaction://hlinksldjump"/>
          </p:cNvPr>
          <p:cNvSpPr/>
          <p:nvPr/>
        </p:nvSpPr>
        <p:spPr>
          <a:xfrm>
            <a:off x="8001000" y="6072188"/>
            <a:ext cx="500063" cy="35718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Части тела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6997700" cy="4335462"/>
        </p:xfrm>
        <a:graphic>
          <a:graphicData uri="http://schemas.openxmlformats.org/drawingml/2006/table">
            <a:tbl>
              <a:tblPr/>
              <a:tblGrid>
                <a:gridCol w="300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9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утром!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утром, глазки!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 проснулись?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Указательными пальцами поглаживать глаза. Сделать из пальцев "бинокль" посмотреть в него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утром, ушки!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 проснулись?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Ладонями поглаживать уши. Приложить ладони к ушам -"Чебурашка"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утром, ручки!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 проснулись? 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Поглаживать то одну, то другую ручки 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Хлопки в ладоши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утром, ножки!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Вы проснулись? 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Поглаживание коленок </a:t>
                      </a:r>
                      <a:b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Потопать ногами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 добрым утром, солнце! 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Я - проснулся!(проснулась) 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Поднять руки вверх, посмотреть на солнце (посмотреть вверх) 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143875" y="6215063"/>
            <a:ext cx="571500" cy="357187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Новый год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6997700" cy="3938587"/>
        </p:xfrm>
        <a:graphic>
          <a:graphicData uri="http://schemas.openxmlformats.org/drawingml/2006/table">
            <a:tbl>
              <a:tblPr/>
              <a:tblGrid>
                <a:gridCol w="300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9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Подарки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Дед Мороз принес подарки: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Шагают пальчиками по столу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Буквари, альбомы, марки,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Кукол, мишек и машины,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Попугая и пингвина,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Шоколадок полмешка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пушистого щенка!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каждое название подарка загибают по одному пальчику на правой, потом на левой руке.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Гав! Гав!</a:t>
                      </a: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Делают из пальчиков мордочку щенка (пальцы в кулак, а указательный и средний – вверх. Это ушки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)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8001000" y="5929313"/>
            <a:ext cx="571500" cy="5715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Зима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6997700" cy="3956050"/>
        </p:xfrm>
        <a:graphic>
          <a:graphicData uri="http://schemas.openxmlformats.org/drawingml/2006/table">
            <a:tbl>
              <a:tblPr/>
              <a:tblGrid>
                <a:gridCol w="3000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9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596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Пирог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Падал снег на порог.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Два раза медленно опустить ладони на стол.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Кот слепил себе пирог.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пока лепил и пек,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Прижимать ладонь к ладони, показывая, как лепят пирог.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Ручейком пирог утек.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«Бегут» пальчиками обеих рук по столу.</a:t>
                      </a: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Пирожки себе пеки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Не из снега – из муки.</a:t>
                      </a: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Опять показывают, как пекут пирог.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63" y="6000750"/>
            <a:ext cx="642937" cy="5000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Времена года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3135312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2388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Круглый год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89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Круглый год,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Круглый год!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Сжимают в кулачок пальцы правой руки и вращают большим пальцем.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2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За зимой весна идет,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за весною следом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Торопится к нам лето.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 у кого не спросим -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Идет за летом осень.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А за осенью сама</a:t>
                      </a:r>
                      <a:b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Вновь идет, спешит зима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Поочередно соединяют большой палец с остальными (на каждое время года). Повторяют другой рукой.</a:t>
                      </a:r>
                      <a:endParaRPr kumimoji="0" 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929563" y="6000750"/>
            <a:ext cx="642937" cy="50006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насекомые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976812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УЛИТКА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Одна из рук - "цветочек". Она стоит на столе, опираясь на локоть. Пальцы полусогнуты, растопырены. Ладошка - чашечка цветка. Вторая рука - улитка. Большой, средний и безымянный пальцы соприкасаются кончиками. Указательный и мизинец вытянуты вперёд (рога улитки).</a:t>
                      </a: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домике она сидит,</a:t>
                      </a:r>
                      <a:b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Рожки высунув, молчит.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"Улитка" раскачивается из стороны в сторону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Вот улиточка ползёт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Потихонечку вперёд.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Ползёт вперёд по столу,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цветочек заползёт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"Улитка" заползает на "цветочек"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Лепесточки погрызёт.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"Улитка" поочерёдно обхватывает пальцы (лепесточки) второй руки (цветочка).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Рожки в голову втянула,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Рука "улитка" "втягивает рожки" (сворачивается в кулак)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 домик спряталась, заснула.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"Цветочек" (вторая рука) закрывается, пряча "улитку в бутоне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Текст 6"/>
          <p:cNvSpPr>
            <a:spLocks noGrp="1"/>
          </p:cNvSpPr>
          <p:nvPr>
            <p:ph type="body" idx="2"/>
          </p:nvPr>
        </p:nvSpPr>
        <p:spPr>
          <a:xfrm>
            <a:off x="214313" y="3786188"/>
            <a:ext cx="7572375" cy="20716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spcBef>
                <a:spcPct val="0"/>
              </a:spcBef>
            </a:pPr>
            <a:r>
              <a:rPr lang="ru-RU" sz="1800">
                <a:latin typeface="Arial Narrow" pitchFamily="34" charset="0"/>
              </a:rPr>
              <a:t>По</a:t>
            </a:r>
            <a:r>
              <a:rPr lang="ru-RU" sz="1600">
                <a:latin typeface="Arial Narrow" pitchFamily="34" charset="0"/>
              </a:rPr>
              <a:t> мере совершенствования тонких движений пальцев рук идёт развитие речевой функции. Тренировку пальцев рук врачи-неврологи рекомендуют начинать проводить с 6 месяцев в виде массажа кисти рук и каждого пальчика его фаланги. Разминание и поглаживание рекомендуется проводить ежедневно в течение 2–3 минут. </a:t>
            </a:r>
          </a:p>
          <a:p>
            <a:pPr eaLnBrk="1" hangingPunct="1">
              <a:spcBef>
                <a:spcPct val="0"/>
              </a:spcBef>
            </a:pPr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half" idx="1"/>
          </p:nvPr>
        </p:nvGraphicFramePr>
        <p:xfrm>
          <a:off x="214313" y="571500"/>
          <a:ext cx="7239000" cy="3070226"/>
        </p:xfrm>
        <a:graphic>
          <a:graphicData uri="http://schemas.openxmlformats.org/drawingml/2006/table">
            <a:tbl>
              <a:tblPr/>
              <a:tblGrid>
                <a:gridCol w="104298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004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9557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74688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Возраст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Навыки поведения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Речевая активность.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  <a:p>
                      <a:pPr marL="0" marR="0" lvl="0" indent="449263" algn="ctr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(экспрессивная речь)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662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3 - 4 года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Держит карандаш пальцами, копирует формы несколькими чертами. Собирает и строит постройки из 9 кубиков.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Словарный запас возрастает в 3 – 4 раза. Может рассказать наизусть небольшую сказку. 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891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 – 5 лет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Рисует карандашами или цветными мелками. Строит постройки более чем из 9 кубиков. Складывает бумагу более чем 1 раз. Определяет предметы в мешке на ощупь, лепит из пластилина (от 2 до 3 частей), шнурует ботинки. </a:t>
                      </a:r>
                      <a:endParaRPr kumimoji="0" lang="ru-RU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Звуковая сторона речи усвоена полностью, дифференцирует на слух и в произношении. Практически усваиваются все частные грамматические формы.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Calibri" pitchFamily="34" charset="0"/>
                      </a:endParaRPr>
                    </a:p>
                  </a:txBody>
                  <a:tcPr marL="66675" marR="66675" marT="66675" marB="66675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Птицы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3736975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93713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Птички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3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Эта птичка-соловей,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Эта птичка – воробей,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Эта птичка – совушка,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Сонная головушка.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Эта птичка – свиристель,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Эта птичка – коростель.</a:t>
                      </a:r>
                      <a:endParaRPr kumimoji="0" lang="ru-RU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Дети загибают по одному пальчику на обеих руках.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Эта птичка – злой орлан.</a:t>
                      </a:r>
                      <a:endParaRPr kumimoji="0" 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Машут сложенными накрест ладонями.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39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Птички, птички, по домам.</a:t>
                      </a:r>
                      <a:endParaRPr kumimoji="0" lang="ru-RU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Машут обеими руками, как крыльями.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143625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Хвойные деревья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3143250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744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Колкие иголки 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558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У сосны, у пихты, елки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Очень колкие иголки.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Но еще сильней, чем ельник,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Вас уколет можжевельник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Ребенок надавливает пальчиками на каждый ударный слог на колючий коврик или щетку.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143625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Обувь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4575175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744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Новые кроссовки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Как у нашей кошки</a:t>
                      </a:r>
                      <a:b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На ногах сапожки.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Проталкивать по одному пальчику сквозь сомкнутые пальцы другой руки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Как у нашей свинки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На ногах ботинки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А у пса на лапках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Голубые</a:t>
                      </a: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 тапки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А козленок маленький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Обувает валенки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А сыночек Вовка – 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Новые кроссовки.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Вот так, вот так,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Новые кроссовки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«Шагают» по столу указательным и средним пальцем обеих рук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143625"/>
            <a:ext cx="642937" cy="428625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648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/>
              <a:t>Осень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42938" y="1214438"/>
          <a:ext cx="7072312" cy="3279775"/>
        </p:xfrm>
        <a:graphic>
          <a:graphicData uri="http://schemas.openxmlformats.org/drawingml/2006/table">
            <a:tbl>
              <a:tblPr/>
              <a:tblGrid>
                <a:gridCol w="35353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369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8744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Листья осенние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Листья осенние тихо кружатся</a:t>
                      </a:r>
                      <a:endParaRPr kumimoji="0" lang="ru-RU" sz="2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Круговые движения кистями рук.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Листья нам под ноги</a:t>
                      </a:r>
                      <a:b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</a:b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Тихо ложатся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Сложить кисти одна на другую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И под ногами шуршат, шелестят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Потереть большим пальцем  об остальные на обеих руках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+mn-ea"/>
                          <a:cs typeface="Times New Roman" pitchFamily="18" charset="0"/>
                        </a:rPr>
                        <a:t>Будто опять закружиться хотят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cs typeface="Times New Roman" pitchFamily="18" charset="0"/>
                        </a:rPr>
                        <a:t>Круговые движения кистями рук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Выгнутая вниз стрелка 3">
            <a:hlinkClick r:id="rId2" action="ppaction://hlinksldjump"/>
          </p:cNvPr>
          <p:cNvSpPr/>
          <p:nvPr/>
        </p:nvSpPr>
        <p:spPr>
          <a:xfrm>
            <a:off x="7786688" y="6143625"/>
            <a:ext cx="576262" cy="468313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"/>
          <p:cNvSpPr>
            <a:spLocks noChangeArrowheads="1"/>
          </p:cNvSpPr>
          <p:nvPr/>
        </p:nvSpPr>
        <p:spPr bwMode="auto">
          <a:xfrm>
            <a:off x="571500" y="474663"/>
            <a:ext cx="7072313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В раннем и младшем дошкольном возрасте нужно выполнять простые упражнения, сопровождаемые стихотворным текстом, не забывать о развитии элементарных навыков самообслуживания: застегивать и расстегивать пуговицы, завязывать шнурки и т. д. </a:t>
            </a:r>
            <a:br>
              <a:rPr lang="ru-RU">
                <a:latin typeface="Arial Narrow" pitchFamily="34" charset="0"/>
              </a:rPr>
            </a:br>
            <a:br>
              <a:rPr lang="ru-RU">
                <a:latin typeface="Arial Narrow" pitchFamily="34" charset="0"/>
              </a:rPr>
            </a:br>
            <a:r>
              <a:rPr lang="ru-RU">
                <a:latin typeface="Arial Narrow" pitchFamily="34" charset="0"/>
              </a:rPr>
              <a:t>И, конечно, в старшем дошкольном возрасте работа по развитию мелкой моторики и координации движений руки должна стать важной частью подготовки к школе, в частности, к письму. </a:t>
            </a:r>
          </a:p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Почему так важно для детей развитие тонкой моторики рук? Дело в том, что в головном мозге человека центры, отвечающие за речь и движения пальцев рук расположены очень близко. Стимулируя тонкую моторику и активизируя тем самым соответсвующие отделы мозга, мы активизируем и соседние зоны, отвечающие за речь.</a:t>
            </a:r>
          </a:p>
          <a:p>
            <a:pPr algn="just">
              <a:lnSpc>
                <a:spcPct val="150000"/>
              </a:lnSpc>
            </a:pPr>
            <a:endParaRPr lang="en-US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Прямоугольник 1"/>
          <p:cNvSpPr>
            <a:spLocks noChangeArrowheads="1"/>
          </p:cNvSpPr>
          <p:nvPr/>
        </p:nvSpPr>
        <p:spPr bwMode="auto">
          <a:xfrm>
            <a:off x="714375" y="196850"/>
            <a:ext cx="7091363" cy="128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br>
              <a:rPr lang="ru-RU">
                <a:latin typeface="Trebuchet MS" pitchFamily="34" charset="0"/>
              </a:rPr>
            </a:br>
            <a:br>
              <a:rPr lang="ru-RU">
                <a:latin typeface="Trebuchet MS" pitchFamily="34" charset="0"/>
              </a:rPr>
            </a:br>
            <a:endParaRPr lang="ru-RU">
              <a:latin typeface="Trebuchet MS" pitchFamily="34" charset="0"/>
            </a:endParaRP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571500" y="500063"/>
            <a:ext cx="80010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Если мелкая моторика пальцев рук развита недостаточно, то с первых дней занятий в школе могут наблюдаться такие явления, как: </a:t>
            </a:r>
          </a:p>
          <a:p>
            <a:pPr>
              <a:lnSpc>
                <a:spcPct val="150000"/>
              </a:lnSpc>
            </a:pPr>
            <a:r>
              <a:rPr lang="ru-RU" b="1">
                <a:latin typeface="Arial Narrow" pitchFamily="34" charset="0"/>
              </a:rPr>
              <a:t>гипотония </a:t>
            </a:r>
            <a:r>
              <a:rPr lang="ru-RU">
                <a:latin typeface="Arial Narrow" pitchFamily="34" charset="0"/>
              </a:rPr>
              <a:t>- слабое сжатие ручки;</a:t>
            </a:r>
          </a:p>
          <a:p>
            <a:pPr>
              <a:lnSpc>
                <a:spcPct val="150000"/>
              </a:lnSpc>
            </a:pPr>
            <a:r>
              <a:rPr lang="ru-RU" b="1">
                <a:latin typeface="Arial Narrow" pitchFamily="34" charset="0"/>
              </a:rPr>
              <a:t>гипертония - </a:t>
            </a:r>
            <a:r>
              <a:rPr lang="ru-RU">
                <a:latin typeface="Arial Narrow" pitchFamily="34" charset="0"/>
              </a:rPr>
              <a:t>сильное сжатие ручки;</a:t>
            </a:r>
          </a:p>
          <a:p>
            <a:pPr>
              <a:lnSpc>
                <a:spcPct val="150000"/>
              </a:lnSpc>
            </a:pPr>
            <a:r>
              <a:rPr lang="ru-RU" b="1">
                <a:latin typeface="Arial Narrow" pitchFamily="34" charset="0"/>
              </a:rPr>
              <a:t>макро и микрография </a:t>
            </a:r>
            <a:r>
              <a:rPr lang="ru-RU">
                <a:latin typeface="Arial Narrow" pitchFamily="34" charset="0"/>
              </a:rPr>
              <a:t>- когда ребёнок не видит строки. </a:t>
            </a:r>
          </a:p>
          <a:p>
            <a:pPr>
              <a:lnSpc>
                <a:spcPct val="150000"/>
              </a:lnSpc>
            </a:pPr>
            <a:r>
              <a:rPr lang="ru-RU" u="sng">
                <a:latin typeface="Arial Narrow" pitchFamily="34" charset="0"/>
              </a:rPr>
              <a:t>Примечание: </a:t>
            </a:r>
            <a:r>
              <a:rPr lang="ru-RU">
                <a:latin typeface="Arial Narrow" pitchFamily="34" charset="0"/>
              </a:rPr>
              <a:t>когда ребёнок производит ритмическое движение пальцами рук, то в лобной и височных долях головного мозга возникает усиление электрических колебаний и как следствие - развитие речевых функций. 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хлопки;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постукивание палочками;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ритмичные щелчки;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специальные упражнения без речевого сопровождения (пальчиковая гимнастика);</a:t>
            </a:r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игры с пальчиками, сопровождающиеся стишками и потешками. </a:t>
            </a:r>
          </a:p>
          <a:p>
            <a:pPr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рямоугольник 1"/>
          <p:cNvSpPr>
            <a:spLocks noChangeArrowheads="1"/>
          </p:cNvSpPr>
          <p:nvPr/>
        </p:nvSpPr>
        <p:spPr bwMode="auto">
          <a:xfrm>
            <a:off x="714375" y="196850"/>
            <a:ext cx="7091363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b="1" u="sng">
                <a:latin typeface="Arial Narrow" pitchFamily="34" charset="0"/>
              </a:rPr>
              <a:t>Пальчиковая гимнастика</a:t>
            </a:r>
            <a:r>
              <a:rPr lang="ru-RU">
                <a:latin typeface="Arial Narrow" pitchFamily="34" charset="0"/>
              </a:rPr>
              <a:t> позволяет установить тесную связь между речевой функцией и общей двигательной системой. Совокупность движений тела и речевых органов способствует:</a:t>
            </a:r>
            <a:endParaRPr lang="en-US"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 снятию напряженности, монотонности речи, </a:t>
            </a:r>
            <a:endParaRPr lang="en-US"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соблюдению речевых пауз, </a:t>
            </a:r>
            <a:endParaRPr lang="en-US"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учит управлять своим дыханием (у ребенка до 7 лет еще наблюдается дыхательная аритмия),</a:t>
            </a:r>
            <a:endParaRPr lang="en-US"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 формированию правильного произношения,</a:t>
            </a:r>
            <a:endParaRPr lang="en-US">
              <a:latin typeface="Arial Narrow" pitchFamily="34" charset="0"/>
            </a:endParaRP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 а подключение к работе тактильных ощущений улучшит и ускорит запоминание стихотворного текста.</a:t>
            </a:r>
          </a:p>
          <a:p>
            <a:pPr algn="just"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</p:txBody>
      </p:sp>
      <p:sp>
        <p:nvSpPr>
          <p:cNvPr id="16387" name="Прямоугольник 2"/>
          <p:cNvSpPr>
            <a:spLocks noChangeArrowheads="1"/>
          </p:cNvSpPr>
          <p:nvPr/>
        </p:nvSpPr>
        <p:spPr bwMode="auto">
          <a:xfrm>
            <a:off x="642938" y="4429125"/>
            <a:ext cx="8072437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Все эти упражнения приносят тройную пользу ребенку: 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Кисти рук приобретают хорошую подвижность, гибкость, исчезает скованность движений руки, подготавливают к овладению письмом;</a:t>
            </a:r>
          </a:p>
          <a:p>
            <a:pPr algn="just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формируют у него художественный вкус, что полезно в любом возрасте;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714375" y="196850"/>
            <a:ext cx="7091363" cy="133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en-US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Trebuchet MS" pitchFamily="34" charset="0"/>
            </a:endParaRPr>
          </a:p>
        </p:txBody>
      </p:sp>
      <p:sp>
        <p:nvSpPr>
          <p:cNvPr id="17411" name="Прямоугольник 7"/>
          <p:cNvSpPr>
            <a:spLocks noChangeArrowheads="1"/>
          </p:cNvSpPr>
          <p:nvPr/>
        </p:nvSpPr>
        <p:spPr bwMode="auto">
          <a:xfrm>
            <a:off x="785813" y="357188"/>
            <a:ext cx="7715250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Учитывая важность проблемы, возникла необходимость разработать технологию по развитию мелкой мускулатуры пальцев рук у детей, выделив для этого время на занятиях и в режимных моментах </a:t>
            </a:r>
          </a:p>
          <a:p>
            <a:pPr>
              <a:lnSpc>
                <a:spcPct val="150000"/>
              </a:lnSpc>
            </a:pPr>
            <a:r>
              <a:rPr lang="ru-RU">
                <a:latin typeface="Arial Narrow" pitchFamily="34" charset="0"/>
              </a:rPr>
              <a:t>Система коррекционной работы</a:t>
            </a:r>
            <a:r>
              <a:rPr lang="ru-RU" b="1">
                <a:latin typeface="Arial Narrow" pitchFamily="34" charset="0"/>
              </a:rPr>
              <a:t>  </a:t>
            </a:r>
            <a:r>
              <a:rPr lang="ru-RU">
                <a:latin typeface="Arial Narrow" pitchFamily="34" charset="0"/>
              </a:rPr>
              <a:t>проводится</a:t>
            </a:r>
            <a:r>
              <a:rPr lang="ru-RU" b="1">
                <a:latin typeface="Arial Narrow" pitchFamily="34" charset="0"/>
              </a:rPr>
              <a:t> </a:t>
            </a:r>
            <a:r>
              <a:rPr lang="ru-RU">
                <a:latin typeface="Arial Narrow" pitchFamily="34" charset="0"/>
              </a:rPr>
              <a:t>по следующим направлениям: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 Развитие кинестетического праксиса (удерживание позы);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Развитие динамического праксиса (переключение с одного движения на другое);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Смысловая организация движений (проговаривание). 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357188" y="196850"/>
            <a:ext cx="8496300" cy="715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u="sng">
                <a:latin typeface="Arial Narrow" pitchFamily="34" charset="0"/>
              </a:rPr>
              <a:t>Рекомендуется проводить следующие упражнения</a:t>
            </a:r>
            <a:r>
              <a:rPr lang="ru-RU" sz="2000">
                <a:latin typeface="Arial Narrow" pitchFamily="34" charset="0"/>
              </a:rPr>
              <a:t>:</a:t>
            </a:r>
          </a:p>
          <a:p>
            <a:pPr algn="ctr"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 Упражнения на отработку силы пальцев и кисти рук (с использованием пластилина, прищепок, эспандера, щелчков разными пальцами);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 Упражнения на расслабление (“погладим котёнка”, “маляр” и др.);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 Упражнения на ритмическую организацию движений. </a:t>
            </a:r>
          </a:p>
          <a:p>
            <a:pPr marL="800100" lvl="1" indent="-342900">
              <a:lnSpc>
                <a:spcPct val="150000"/>
              </a:lnSpc>
              <a:buFont typeface="Georgia" pitchFamily="18" charset="0"/>
              <a:buAutoNum type="arabicPeriod"/>
            </a:pPr>
            <a:r>
              <a:rPr lang="ru-RU">
                <a:latin typeface="Arial Narrow" pitchFamily="34" charset="0"/>
              </a:rPr>
              <a:t> Нейропсихологическое расслабление: </a:t>
            </a:r>
            <a:endParaRPr lang="en-US">
              <a:latin typeface="Arial Narrow" pitchFamily="34" charset="0"/>
            </a:endParaRPr>
          </a:p>
          <a:p>
            <a:pPr lvl="2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массаж;</a:t>
            </a:r>
          </a:p>
          <a:p>
            <a:pPr lvl="2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упражнения для удержания позы: работа в тетрадях в клетку, рисование точек по образцу;</a:t>
            </a:r>
          </a:p>
          <a:p>
            <a:pPr lvl="2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упражнения на переключение позы: “зайчик, коза, кольцо, бинокль, кулак,  и др. </a:t>
            </a:r>
          </a:p>
          <a:p>
            <a:pPr lvl="2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выкладывание палочек различными пальцами;</a:t>
            </a:r>
          </a:p>
          <a:p>
            <a:pPr lvl="2">
              <a:lnSpc>
                <a:spcPct val="150000"/>
              </a:lnSpc>
              <a:buFont typeface="Arial" charset="0"/>
              <a:buChar char="•"/>
            </a:pPr>
            <a:r>
              <a:rPr lang="ru-RU">
                <a:latin typeface="Arial Narrow" pitchFamily="34" charset="0"/>
              </a:rPr>
              <a:t>посыпание песочка: горстью, щепоткой, разными пальцами;</a:t>
            </a:r>
          </a:p>
          <a:p>
            <a:pPr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en-US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ru-RU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614138"/>
      </a:hlink>
      <a:folHlink>
        <a:srgbClr val="E36363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Другая 1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614138"/>
    </a:hlink>
    <a:folHlink>
      <a:srgbClr val="E3636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1190</TotalTime>
  <Words>3296</Words>
  <Application>Microsoft Office PowerPoint</Application>
  <PresentationFormat>Экран (4:3)</PresentationFormat>
  <Paragraphs>490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2" baseType="lpstr">
      <vt:lpstr>Arial</vt:lpstr>
      <vt:lpstr>Arial Narrow</vt:lpstr>
      <vt:lpstr>Calibri</vt:lpstr>
      <vt:lpstr>Georgia</vt:lpstr>
      <vt:lpstr>Times New Roman</vt:lpstr>
      <vt:lpstr>Trebuchet MS</vt:lpstr>
      <vt:lpstr>Verdana</vt:lpstr>
      <vt:lpstr>Wingdings 2</vt:lpstr>
      <vt:lpstr>Трек</vt:lpstr>
      <vt:lpstr>Презентация PowerPoint</vt:lpstr>
      <vt:lpstr>Презентация PowerPoint</vt:lpstr>
      <vt:lpstr>Критерии  нормального развития функции речи и руки.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Примерный  лексический материал</vt:lpstr>
      <vt:lpstr>Презентация PowerPoint</vt:lpstr>
      <vt:lpstr>Домашние птицы</vt:lpstr>
      <vt:lpstr>Зимние забавы</vt:lpstr>
      <vt:lpstr>насекомые</vt:lpstr>
      <vt:lpstr>Семья</vt:lpstr>
      <vt:lpstr>Наш город</vt:lpstr>
      <vt:lpstr>Стройка</vt:lpstr>
      <vt:lpstr>Мебель</vt:lpstr>
      <vt:lpstr>Лес. Ягоды.</vt:lpstr>
      <vt:lpstr>Овощи</vt:lpstr>
      <vt:lpstr>Фрукты</vt:lpstr>
      <vt:lpstr>Презентация PowerPoint</vt:lpstr>
      <vt:lpstr>Рыбы</vt:lpstr>
      <vt:lpstr>Строитель </vt:lpstr>
      <vt:lpstr>Весна</vt:lpstr>
      <vt:lpstr>Деревья</vt:lpstr>
      <vt:lpstr>Посуда</vt:lpstr>
      <vt:lpstr>Цветы</vt:lpstr>
      <vt:lpstr>Транспорт</vt:lpstr>
      <vt:lpstr>Дикие животные</vt:lpstr>
      <vt:lpstr>Домашние животные</vt:lpstr>
      <vt:lpstr>Части тела</vt:lpstr>
      <vt:lpstr>Новый год</vt:lpstr>
      <vt:lpstr>Зима</vt:lpstr>
      <vt:lpstr>Времена года</vt:lpstr>
      <vt:lpstr>насекомые</vt:lpstr>
      <vt:lpstr>Птицы</vt:lpstr>
      <vt:lpstr>Хвойные деревья</vt:lpstr>
      <vt:lpstr>Обувь</vt:lpstr>
      <vt:lpstr>Осень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светлана муравьева</cp:lastModifiedBy>
  <cp:revision>99</cp:revision>
  <dcterms:created xsi:type="dcterms:W3CDTF">2009-03-27T15:05:50Z</dcterms:created>
  <dcterms:modified xsi:type="dcterms:W3CDTF">2018-03-24T20:16:08Z</dcterms:modified>
</cp:coreProperties>
</file>