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2" r:id="rId5"/>
    <p:sldId id="259" r:id="rId6"/>
    <p:sldId id="261" r:id="rId7"/>
    <p:sldId id="263" r:id="rId8"/>
    <p:sldId id="264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500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34BB3C-E3F0-4733-83A2-A6D98E895C23}" type="datetimeFigureOut">
              <a:rPr lang="ru-RU" smtClean="0"/>
              <a:t>16.03.2018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C435F6-A4DA-46FC-ABF9-A0F04C5F9D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23782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34BB3C-E3F0-4733-83A2-A6D98E895C23}" type="datetimeFigureOut">
              <a:rPr lang="ru-RU" smtClean="0"/>
              <a:t>16.03.2018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C435F6-A4DA-46FC-ABF9-A0F04C5F9D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12660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34BB3C-E3F0-4733-83A2-A6D98E895C23}" type="datetimeFigureOut">
              <a:rPr lang="ru-RU" smtClean="0"/>
              <a:t>16.03.2018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C435F6-A4DA-46FC-ABF9-A0F04C5F9D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02168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34BB3C-E3F0-4733-83A2-A6D98E895C23}" type="datetimeFigureOut">
              <a:rPr lang="ru-RU" smtClean="0"/>
              <a:t>16.03.2018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C435F6-A4DA-46FC-ABF9-A0F04C5F9D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22385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34BB3C-E3F0-4733-83A2-A6D98E895C23}" type="datetimeFigureOut">
              <a:rPr lang="ru-RU" smtClean="0"/>
              <a:t>16.03.2018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C435F6-A4DA-46FC-ABF9-A0F04C5F9D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71951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34BB3C-E3F0-4733-83A2-A6D98E895C23}" type="datetimeFigureOut">
              <a:rPr lang="ru-RU" smtClean="0"/>
              <a:t>16.03.2018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C435F6-A4DA-46FC-ABF9-A0F04C5F9D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32474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34BB3C-E3F0-4733-83A2-A6D98E895C23}" type="datetimeFigureOut">
              <a:rPr lang="ru-RU" smtClean="0"/>
              <a:t>16.03.2018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C435F6-A4DA-46FC-ABF9-A0F04C5F9D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83513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34BB3C-E3F0-4733-83A2-A6D98E895C23}" type="datetimeFigureOut">
              <a:rPr lang="ru-RU" smtClean="0"/>
              <a:t>16.03.2018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C435F6-A4DA-46FC-ABF9-A0F04C5F9D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87345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34BB3C-E3F0-4733-83A2-A6D98E895C23}" type="datetimeFigureOut">
              <a:rPr lang="ru-RU" smtClean="0"/>
              <a:t>16.03.2018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C435F6-A4DA-46FC-ABF9-A0F04C5F9D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08556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34BB3C-E3F0-4733-83A2-A6D98E895C23}" type="datetimeFigureOut">
              <a:rPr lang="ru-RU" smtClean="0"/>
              <a:t>16.03.2018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C435F6-A4DA-46FC-ABF9-A0F04C5F9D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95522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34BB3C-E3F0-4733-83A2-A6D98E895C23}" type="datetimeFigureOut">
              <a:rPr lang="ru-RU" smtClean="0"/>
              <a:t>16.03.2018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C435F6-A4DA-46FC-ABF9-A0F04C5F9D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99311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34BB3C-E3F0-4733-83A2-A6D98E895C23}" type="datetimeFigureOut">
              <a:rPr lang="ru-RU" smtClean="0"/>
              <a:t>16.03.2018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C435F6-A4DA-46FC-ABF9-A0F04C5F9D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35252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sz="6700" b="1" dirty="0" err="1" smtClean="0"/>
              <a:t>Мымриков</a:t>
            </a:r>
            <a:r>
              <a:rPr lang="ru-RU" sz="6700" b="1" dirty="0" smtClean="0"/>
              <a:t> и Горохов.</a:t>
            </a:r>
            <a:br>
              <a:rPr lang="ru-RU" sz="6700" b="1" dirty="0" smtClean="0"/>
            </a:br>
            <a:r>
              <a:rPr lang="ru-RU" sz="6700" b="1" dirty="0" smtClean="0"/>
              <a:t>Что за птицы</a:t>
            </a:r>
            <a:r>
              <a:rPr lang="ru-RU" sz="7300" b="1" dirty="0" smtClean="0"/>
              <a:t>?</a:t>
            </a: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915816" y="3933056"/>
            <a:ext cx="6400800" cy="1752600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Чертков Егор</a:t>
            </a:r>
            <a:endParaRPr lang="ru-RU" dirty="0" smtClean="0">
              <a:solidFill>
                <a:srgbClr val="FF0000"/>
              </a:solidFill>
            </a:endParaRPr>
          </a:p>
          <a:p>
            <a:r>
              <a:rPr lang="ru-RU" b="1" dirty="0" smtClean="0">
                <a:solidFill>
                  <a:srgbClr val="FF0000"/>
                </a:solidFill>
              </a:rPr>
              <a:t>3 </a:t>
            </a:r>
            <a:r>
              <a:rPr lang="ru-RU" b="1" dirty="0" smtClean="0">
                <a:solidFill>
                  <a:srgbClr val="FF0000"/>
                </a:solidFill>
              </a:rPr>
              <a:t>«Г» </a:t>
            </a:r>
            <a:r>
              <a:rPr lang="ru-RU" b="1" dirty="0" smtClean="0">
                <a:solidFill>
                  <a:srgbClr val="FF0000"/>
                </a:solidFill>
              </a:rPr>
              <a:t>класс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771800" y="143054"/>
            <a:ext cx="30529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ГБОУ лицей № 144</a:t>
            </a:r>
            <a:endParaRPr lang="ru-RU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3851920" y="6058289"/>
            <a:ext cx="175721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2015-2016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4243834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39552" y="836712"/>
            <a:ext cx="8064895" cy="46474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b="0" i="0" dirty="0" smtClean="0">
                <a:solidFill>
                  <a:srgbClr val="000000"/>
                </a:solidFill>
                <a:effectLst/>
                <a:latin typeface="Arial"/>
              </a:rPr>
              <a:t>Рано утром Мама - </a:t>
            </a:r>
            <a:r>
              <a:rPr lang="ru-RU" sz="2800" b="0" i="0" dirty="0" err="1" smtClean="0">
                <a:solidFill>
                  <a:srgbClr val="000000"/>
                </a:solidFill>
                <a:effectLst/>
                <a:latin typeface="Arial"/>
              </a:rPr>
              <a:t>квочка</a:t>
            </a:r>
            <a:endParaRPr lang="ru-RU" sz="2800" b="0" i="0" dirty="0" smtClean="0">
              <a:solidFill>
                <a:srgbClr val="000000"/>
              </a:solidFill>
              <a:effectLst/>
              <a:latin typeface="Arial"/>
            </a:endParaRPr>
          </a:p>
          <a:p>
            <a:pPr algn="just"/>
            <a:r>
              <a:rPr lang="ru-RU" sz="2800" b="0" i="0" dirty="0" smtClean="0">
                <a:solidFill>
                  <a:srgbClr val="000000"/>
                </a:solidFill>
                <a:effectLst/>
                <a:latin typeface="Arial"/>
              </a:rPr>
              <a:t>В класс отправила сыночка.</a:t>
            </a:r>
          </a:p>
          <a:p>
            <a:pPr algn="just"/>
            <a:r>
              <a:rPr lang="ru-RU" sz="2800" b="0" i="0" dirty="0" smtClean="0">
                <a:solidFill>
                  <a:srgbClr val="000000"/>
                </a:solidFill>
                <a:effectLst/>
                <a:latin typeface="Arial"/>
              </a:rPr>
              <a:t>Говорила: - Не дерись,</a:t>
            </a:r>
          </a:p>
          <a:p>
            <a:pPr algn="just"/>
            <a:r>
              <a:rPr lang="ru-RU" sz="2800" b="0" i="0" dirty="0" smtClean="0">
                <a:solidFill>
                  <a:srgbClr val="000000"/>
                </a:solidFill>
                <a:effectLst/>
                <a:latin typeface="Arial"/>
              </a:rPr>
              <a:t>Не дразнись, не петушись.</a:t>
            </a:r>
          </a:p>
          <a:p>
            <a:pPr algn="just"/>
            <a:r>
              <a:rPr lang="ru-RU" sz="2800" b="0" i="0" dirty="0" smtClean="0">
                <a:solidFill>
                  <a:srgbClr val="000000"/>
                </a:solidFill>
                <a:effectLst/>
                <a:latin typeface="Arial"/>
              </a:rPr>
              <a:t>Поспеши, уже пора, ну, ни пуха ни пера!</a:t>
            </a:r>
          </a:p>
          <a:p>
            <a:pPr algn="just"/>
            <a:r>
              <a:rPr lang="ru-RU" sz="2800" b="0" i="0" dirty="0" smtClean="0">
                <a:solidFill>
                  <a:srgbClr val="000000"/>
                </a:solidFill>
                <a:effectLst/>
                <a:latin typeface="Arial"/>
              </a:rPr>
              <a:t>Через час едва живой Петушок идёт домой.</a:t>
            </a:r>
          </a:p>
          <a:p>
            <a:pPr algn="just"/>
            <a:r>
              <a:rPr lang="ru-RU" sz="2800" b="0" i="0" dirty="0" smtClean="0">
                <a:solidFill>
                  <a:srgbClr val="000000"/>
                </a:solidFill>
                <a:effectLst/>
                <a:latin typeface="Arial"/>
              </a:rPr>
              <a:t>Ковыляет еле – еле он со школьного двора,</a:t>
            </a:r>
          </a:p>
          <a:p>
            <a:pPr algn="just"/>
            <a:r>
              <a:rPr lang="ru-RU" sz="2800" b="0" i="0" dirty="0" smtClean="0">
                <a:solidFill>
                  <a:srgbClr val="000000"/>
                </a:solidFill>
                <a:effectLst/>
                <a:latin typeface="Arial"/>
              </a:rPr>
              <a:t>А на нём и в самом деле нет ни пуха ни пера</a:t>
            </a:r>
            <a:r>
              <a:rPr lang="ru-RU" b="0" i="0" dirty="0" smtClean="0">
                <a:solidFill>
                  <a:srgbClr val="000000"/>
                </a:solidFill>
                <a:effectLst/>
                <a:latin typeface="Arial"/>
              </a:rPr>
              <a:t>!</a:t>
            </a:r>
          </a:p>
          <a:p>
            <a:pPr algn="just"/>
            <a:r>
              <a:rPr lang="ru-RU" sz="3600" b="1" dirty="0" smtClean="0">
                <a:solidFill>
                  <a:srgbClr val="000000"/>
                </a:solidFill>
                <a:latin typeface="Arial"/>
              </a:rPr>
              <a:t>                                         В. Орлов</a:t>
            </a:r>
            <a:endParaRPr lang="ru-RU" sz="3600" b="1" i="0" dirty="0" smtClean="0">
              <a:solidFill>
                <a:srgbClr val="000000"/>
              </a:solidFill>
              <a:effectLst/>
              <a:latin typeface="Arial"/>
            </a:endParaRPr>
          </a:p>
          <a:p>
            <a:r>
              <a:rPr lang="ru-RU" b="0" i="0" dirty="0" smtClean="0">
                <a:solidFill>
                  <a:srgbClr val="000000"/>
                </a:solidFill>
                <a:effectLst/>
                <a:latin typeface="Arial"/>
              </a:rPr>
              <a:t/>
            </a:r>
            <a:br>
              <a:rPr lang="ru-RU" b="0" i="0" dirty="0" smtClean="0">
                <a:solidFill>
                  <a:srgbClr val="000000"/>
                </a:solidFill>
                <a:effectLst/>
                <a:latin typeface="Arial"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14053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15616" y="1268760"/>
            <a:ext cx="7272808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5400" b="1" i="1" dirty="0" smtClean="0">
                <a:solidFill>
                  <a:srgbClr val="000000"/>
                </a:solidFill>
                <a:effectLst/>
                <a:latin typeface="Arial"/>
              </a:rPr>
              <a:t>ломал голову</a:t>
            </a:r>
            <a:endParaRPr lang="ru-RU" sz="5400" b="0" i="0" dirty="0" smtClean="0">
              <a:solidFill>
                <a:srgbClr val="000000"/>
              </a:solidFill>
              <a:effectLst/>
              <a:latin typeface="Arial"/>
            </a:endParaRPr>
          </a:p>
          <a:p>
            <a:pPr algn="just"/>
            <a:r>
              <a:rPr lang="ru-RU" sz="5400" b="1" i="1" dirty="0" smtClean="0">
                <a:solidFill>
                  <a:srgbClr val="000000"/>
                </a:solidFill>
                <a:effectLst/>
                <a:latin typeface="Arial"/>
              </a:rPr>
              <a:t>голыми руками</a:t>
            </a:r>
            <a:endParaRPr lang="ru-RU" sz="5400" b="0" i="0" dirty="0" smtClean="0">
              <a:solidFill>
                <a:srgbClr val="000000"/>
              </a:solidFill>
              <a:effectLst/>
              <a:latin typeface="Arial"/>
            </a:endParaRPr>
          </a:p>
          <a:p>
            <a:pPr algn="just"/>
            <a:r>
              <a:rPr lang="ru-RU" sz="5400" b="1" i="1" dirty="0" smtClean="0">
                <a:solidFill>
                  <a:srgbClr val="000000"/>
                </a:solidFill>
                <a:effectLst/>
                <a:latin typeface="Arial"/>
              </a:rPr>
              <a:t>что он за птица</a:t>
            </a:r>
            <a:endParaRPr lang="ru-RU" sz="5400" b="0" i="0" dirty="0">
              <a:solidFill>
                <a:srgbClr val="000000"/>
              </a:solidFill>
              <a:effectLst/>
              <a:latin typeface="Arial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403648" y="332656"/>
            <a:ext cx="654725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Зачем эти фразеологизмы в повести?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861496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29747" y="648176"/>
            <a:ext cx="4572000" cy="267765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dirty="0">
                <a:latin typeface="Arial"/>
              </a:rPr>
              <a:t>Севка </a:t>
            </a:r>
            <a:r>
              <a:rPr lang="ru-RU" sz="2400" dirty="0" err="1">
                <a:latin typeface="Arial"/>
              </a:rPr>
              <a:t>Мымриков</a:t>
            </a:r>
            <a:r>
              <a:rPr lang="ru-RU" sz="2400" dirty="0">
                <a:latin typeface="Arial"/>
              </a:rPr>
              <a:t/>
            </a:r>
            <a:br>
              <a:rPr lang="ru-RU" sz="2400" dirty="0">
                <a:latin typeface="Arial"/>
              </a:rPr>
            </a:br>
            <a:r>
              <a:rPr lang="ru-RU" sz="2400" dirty="0">
                <a:latin typeface="Arial"/>
              </a:rPr>
              <a:t>1)отстающий ученик</a:t>
            </a:r>
            <a:br>
              <a:rPr lang="ru-RU" sz="2400" dirty="0">
                <a:latin typeface="Arial"/>
              </a:rPr>
            </a:br>
            <a:r>
              <a:rPr lang="ru-RU" sz="2400" dirty="0">
                <a:latin typeface="Arial"/>
              </a:rPr>
              <a:t>2)долго не скучает</a:t>
            </a:r>
            <a:br>
              <a:rPr lang="ru-RU" sz="2400" dirty="0">
                <a:latin typeface="Arial"/>
              </a:rPr>
            </a:br>
            <a:r>
              <a:rPr lang="ru-RU" sz="2400" dirty="0">
                <a:latin typeface="Arial"/>
              </a:rPr>
              <a:t>3)сладкоежка</a:t>
            </a:r>
            <a:br>
              <a:rPr lang="ru-RU" sz="2400" dirty="0">
                <a:latin typeface="Arial"/>
              </a:rPr>
            </a:br>
            <a:r>
              <a:rPr lang="ru-RU" sz="2400" dirty="0">
                <a:latin typeface="Arial"/>
              </a:rPr>
              <a:t>4)грязнуля</a:t>
            </a:r>
            <a:br>
              <a:rPr lang="ru-RU" sz="2400" dirty="0">
                <a:latin typeface="Arial"/>
              </a:rPr>
            </a:br>
            <a:r>
              <a:rPr lang="ru-RU" sz="2400" dirty="0">
                <a:latin typeface="Arial"/>
              </a:rPr>
              <a:t>5)первый шалопай</a:t>
            </a:r>
            <a:br>
              <a:rPr lang="ru-RU" sz="2400" dirty="0">
                <a:latin typeface="Arial"/>
              </a:rPr>
            </a:br>
            <a:r>
              <a:rPr lang="ru-RU" sz="2400" dirty="0">
                <a:latin typeface="Arial"/>
              </a:rPr>
              <a:t>6)хороший артист</a:t>
            </a:r>
            <a:r>
              <a:rPr lang="ru-RU" dirty="0">
                <a:solidFill>
                  <a:srgbClr val="666666"/>
                </a:solidFill>
                <a:latin typeface="Arial"/>
              </a:rPr>
              <a:t>.</a:t>
            </a:r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11560" y="3573015"/>
            <a:ext cx="7636894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/>
              <a:t>В русский слово «мымра» пришло из коми-пермяцкого, где была </a:t>
            </a:r>
            <a:r>
              <a:rPr lang="ru-RU" sz="2000" dirty="0" err="1"/>
              <a:t>мынырой</a:t>
            </a:r>
            <a:r>
              <a:rPr lang="ru-RU" sz="2000" dirty="0"/>
              <a:t> и означала “угрюмый”, попав сначала в качестве экспрессивного ругательства в областные говоры. А затем из народной речи уже в XIX веке мымра усвоилась и литературным языком.</a:t>
            </a:r>
          </a:p>
          <a:p>
            <a:r>
              <a:rPr lang="ru-RU" sz="2000" dirty="0"/>
              <a:t>Даль: Мымра –малосообразительная, угрюмая, вялая ( о женщине)  От него: МУМЛИТЬ, </a:t>
            </a:r>
            <a:r>
              <a:rPr lang="ru-RU" sz="2000" dirty="0" err="1"/>
              <a:t>мумрить</a:t>
            </a:r>
            <a:r>
              <a:rPr lang="ru-RU" sz="2000" dirty="0"/>
              <a:t>, </a:t>
            </a:r>
            <a:r>
              <a:rPr lang="ru-RU" sz="2000" dirty="0" err="1"/>
              <a:t>мымрить</a:t>
            </a:r>
            <a:r>
              <a:rPr lang="ru-RU" sz="2000" dirty="0"/>
              <a:t>, (вост.) сосать, </a:t>
            </a:r>
            <a:r>
              <a:rPr lang="ru-RU" sz="2000" dirty="0" err="1"/>
              <a:t>мочкать</a:t>
            </a:r>
            <a:r>
              <a:rPr lang="ru-RU" sz="2000" dirty="0"/>
              <a:t>, чавкать, жевать, как беззубый;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355" t="38825" r="59190" b="11936"/>
          <a:stretch/>
        </p:blipFill>
        <p:spPr bwMode="auto">
          <a:xfrm>
            <a:off x="940552" y="520400"/>
            <a:ext cx="1334088" cy="28140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47201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65200" y="437263"/>
            <a:ext cx="4572000" cy="618630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3600" b="0" i="0" dirty="0" smtClean="0">
                <a:effectLst/>
                <a:latin typeface="Arial"/>
              </a:rPr>
              <a:t>Костя Горохов</a:t>
            </a:r>
          </a:p>
          <a:p>
            <a:r>
              <a:rPr lang="ru-RU" sz="3600" b="0" i="0" dirty="0" smtClean="0">
                <a:effectLst/>
                <a:latin typeface="Arial"/>
              </a:rPr>
              <a:t/>
            </a:r>
            <a:br>
              <a:rPr lang="ru-RU" sz="3600" b="0" i="0" dirty="0" smtClean="0">
                <a:effectLst/>
                <a:latin typeface="Arial"/>
              </a:rPr>
            </a:br>
            <a:r>
              <a:rPr lang="ru-RU" sz="3600" b="0" i="0" dirty="0" smtClean="0">
                <a:effectLst/>
                <a:latin typeface="Arial"/>
              </a:rPr>
              <a:t>1)не любит ссор</a:t>
            </a:r>
            <a:br>
              <a:rPr lang="ru-RU" sz="3600" b="0" i="0" dirty="0" smtClean="0">
                <a:effectLst/>
                <a:latin typeface="Arial"/>
              </a:rPr>
            </a:br>
            <a:r>
              <a:rPr lang="ru-RU" sz="3600" b="0" i="0" dirty="0" smtClean="0">
                <a:effectLst/>
                <a:latin typeface="Arial"/>
              </a:rPr>
              <a:t>2)внимательный</a:t>
            </a:r>
            <a:br>
              <a:rPr lang="ru-RU" sz="3600" b="0" i="0" dirty="0" smtClean="0">
                <a:effectLst/>
                <a:latin typeface="Arial"/>
              </a:rPr>
            </a:br>
            <a:r>
              <a:rPr lang="ru-RU" sz="3600" b="0" i="0" dirty="0" smtClean="0">
                <a:effectLst/>
                <a:latin typeface="Arial"/>
              </a:rPr>
              <a:t>3)изобретательный</a:t>
            </a:r>
            <a:br>
              <a:rPr lang="ru-RU" sz="3600" b="0" i="0" dirty="0" smtClean="0">
                <a:effectLst/>
                <a:latin typeface="Arial"/>
              </a:rPr>
            </a:br>
            <a:r>
              <a:rPr lang="ru-RU" sz="3600" b="0" i="0" dirty="0" smtClean="0">
                <a:effectLst/>
                <a:latin typeface="Arial"/>
              </a:rPr>
              <a:t>4)старательный</a:t>
            </a:r>
            <a:br>
              <a:rPr lang="ru-RU" sz="3600" b="0" i="0" dirty="0" smtClean="0">
                <a:effectLst/>
                <a:latin typeface="Arial"/>
              </a:rPr>
            </a:br>
            <a:r>
              <a:rPr lang="ru-RU" sz="3600" b="0" i="0" dirty="0" smtClean="0">
                <a:effectLst/>
                <a:latin typeface="Arial"/>
              </a:rPr>
              <a:t>5)аккуратный</a:t>
            </a:r>
            <a:br>
              <a:rPr lang="ru-RU" sz="3600" b="0" i="0" dirty="0" smtClean="0">
                <a:effectLst/>
                <a:latin typeface="Arial"/>
              </a:rPr>
            </a:br>
            <a:r>
              <a:rPr lang="ru-RU" sz="3600" b="0" i="0" dirty="0" smtClean="0">
                <a:effectLst/>
                <a:latin typeface="Arial"/>
              </a:rPr>
              <a:t>6)добрый.</a:t>
            </a:r>
          </a:p>
          <a:p>
            <a:r>
              <a:rPr lang="ru-RU" b="0" i="0" dirty="0" smtClean="0">
                <a:solidFill>
                  <a:srgbClr val="666666"/>
                </a:solidFill>
                <a:effectLst/>
                <a:latin typeface="Arial"/>
              </a:rPr>
              <a:t/>
            </a:r>
            <a:br>
              <a:rPr lang="ru-RU" b="0" i="0" dirty="0" smtClean="0">
                <a:solidFill>
                  <a:srgbClr val="666666"/>
                </a:solidFill>
                <a:effectLst/>
                <a:latin typeface="Arial"/>
              </a:rPr>
            </a:br>
            <a:r>
              <a:rPr lang="ru-RU" b="0" i="0" dirty="0" smtClean="0">
                <a:solidFill>
                  <a:srgbClr val="666666"/>
                </a:solidFill>
                <a:effectLst/>
                <a:latin typeface="Arial"/>
              </a:rPr>
              <a:t> </a:t>
            </a:r>
          </a:p>
          <a:p>
            <a:r>
              <a:rPr lang="ru-RU" dirty="0" smtClean="0"/>
              <a:t/>
            </a:r>
            <a:br>
              <a:rPr lang="ru-RU" dirty="0" smtClean="0"/>
            </a:br>
            <a:endParaRPr lang="ru-RU" b="0" i="0" dirty="0" smtClean="0">
              <a:solidFill>
                <a:srgbClr val="666666"/>
              </a:solidFill>
              <a:effectLst/>
              <a:latin typeface="Arial"/>
            </a:endParaRPr>
          </a:p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977" r="-303" b="50000"/>
          <a:stretch/>
        </p:blipFill>
        <p:spPr bwMode="auto">
          <a:xfrm>
            <a:off x="5828603" y="260648"/>
            <a:ext cx="3131127" cy="25321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5828603" y="2204864"/>
            <a:ext cx="970175" cy="587900"/>
          </a:xfrm>
          <a:prstGeom prst="rect">
            <a:avLst/>
          </a:prstGeom>
          <a:gradFill>
            <a:gsLst>
              <a:gs pos="0">
                <a:srgbClr val="CCCCFF"/>
              </a:gs>
              <a:gs pos="17999">
                <a:srgbClr val="99CCFF"/>
              </a:gs>
              <a:gs pos="36000">
                <a:srgbClr val="9966FF"/>
              </a:gs>
              <a:gs pos="61000">
                <a:srgbClr val="CC99FF"/>
              </a:gs>
              <a:gs pos="82001">
                <a:srgbClr val="99CCFF"/>
              </a:gs>
              <a:gs pos="100000">
                <a:srgbClr val="CCCCFF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0892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332656"/>
            <a:ext cx="7693891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err="1" smtClean="0"/>
              <a:t>Мымриков</a:t>
            </a:r>
            <a:r>
              <a:rPr lang="ru-RU" sz="2800" b="1" dirty="0" smtClean="0"/>
              <a:t> Всеволод слышал порой:</a:t>
            </a:r>
          </a:p>
          <a:p>
            <a:r>
              <a:rPr lang="ru-RU" sz="2800" b="1" dirty="0" smtClean="0"/>
              <a:t>С говорящей фамилией ты наш герой</a:t>
            </a:r>
          </a:p>
          <a:p>
            <a:r>
              <a:rPr lang="ru-RU" sz="2800" b="1" dirty="0" smtClean="0"/>
              <a:t>Что значит «мымра», знаете Вы?</a:t>
            </a:r>
          </a:p>
          <a:p>
            <a:r>
              <a:rPr lang="ru-RU" sz="2800" b="1" dirty="0" smtClean="0"/>
              <a:t>Коли не знаете, слушай «сюды»!</a:t>
            </a:r>
          </a:p>
          <a:p>
            <a:r>
              <a:rPr lang="ru-RU" sz="2800" b="1" dirty="0" smtClean="0"/>
              <a:t>Мымра угрюма, </a:t>
            </a:r>
          </a:p>
          <a:p>
            <a:r>
              <a:rPr lang="ru-RU" sz="2800" b="1" dirty="0" smtClean="0"/>
              <a:t>Вяла, глупа</a:t>
            </a:r>
          </a:p>
          <a:p>
            <a:r>
              <a:rPr lang="ru-RU" sz="2800" b="1" dirty="0" smtClean="0"/>
              <a:t>Таким Севку видели Все: ты и я.</a:t>
            </a:r>
          </a:p>
          <a:p>
            <a:r>
              <a:rPr lang="ru-RU" sz="2800" b="1" dirty="0" smtClean="0"/>
              <a:t>Вкусно покушать</a:t>
            </a:r>
          </a:p>
          <a:p>
            <a:r>
              <a:rPr lang="ru-RU" sz="2800" b="1" dirty="0" smtClean="0"/>
              <a:t>И сладко поспать	</a:t>
            </a:r>
          </a:p>
          <a:p>
            <a:r>
              <a:rPr lang="ru-RU" sz="2800" b="1" dirty="0" smtClean="0"/>
              <a:t>Ему бы в театре ролишки играть.</a:t>
            </a:r>
          </a:p>
          <a:p>
            <a:r>
              <a:rPr lang="ru-RU" sz="2800" b="1" dirty="0" smtClean="0"/>
              <a:t>Грязнуля, лентяище и шалопай</a:t>
            </a:r>
          </a:p>
          <a:p>
            <a:r>
              <a:rPr lang="ru-RU" sz="2800" b="1" dirty="0" smtClean="0"/>
              <a:t>Все мамы советуют : «С ним не играй!!!»</a:t>
            </a:r>
          </a:p>
          <a:p>
            <a:endParaRPr lang="ru-RU" sz="2800" dirty="0" smtClean="0"/>
          </a:p>
          <a:p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368516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62181" y="655782"/>
            <a:ext cx="7601527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/>
              <a:t>А что делать Косте,</a:t>
            </a:r>
          </a:p>
          <a:p>
            <a:r>
              <a:rPr lang="ru-RU" sz="2800" b="1" dirty="0"/>
              <a:t>Ведь надо влиять.</a:t>
            </a:r>
          </a:p>
          <a:p>
            <a:r>
              <a:rPr lang="ru-RU" sz="2800" b="1" dirty="0"/>
              <a:t>Задумался парень, стал мозговать.</a:t>
            </a:r>
          </a:p>
          <a:p>
            <a:r>
              <a:rPr lang="ru-RU" sz="2800" b="1" dirty="0"/>
              <a:t>Как сделать мне Севку опрятным,</a:t>
            </a:r>
          </a:p>
          <a:p>
            <a:r>
              <a:rPr lang="ru-RU" sz="2800" b="1" dirty="0"/>
              <a:t>Добрым старательным и аккуратным</a:t>
            </a:r>
          </a:p>
          <a:p>
            <a:r>
              <a:rPr lang="ru-RU" sz="2800" b="1" dirty="0"/>
              <a:t>Нельзя тут назойливым быть, назидательным.</a:t>
            </a:r>
          </a:p>
          <a:p>
            <a:r>
              <a:rPr lang="ru-RU" sz="2800" b="1" dirty="0"/>
              <a:t>Ага, буду просто я изобретательным.</a:t>
            </a:r>
          </a:p>
          <a:p>
            <a:r>
              <a:rPr lang="ru-RU" sz="2800" b="1" dirty="0"/>
              <a:t>Всё получилось, поверьте, друзья.</a:t>
            </a:r>
          </a:p>
          <a:p>
            <a:r>
              <a:rPr lang="ru-RU" sz="2800" b="1" dirty="0"/>
              <a:t>Теперь с </a:t>
            </a:r>
            <a:r>
              <a:rPr lang="ru-RU" sz="2800" b="1" dirty="0" err="1"/>
              <a:t>Севкой</a:t>
            </a:r>
            <a:r>
              <a:rPr lang="ru-RU" sz="2800" b="1" dirty="0"/>
              <a:t> мы « не разлей вода</a:t>
            </a:r>
            <a:r>
              <a:rPr lang="ru-RU" sz="2800" b="1" dirty="0" smtClean="0"/>
              <a:t>»</a:t>
            </a:r>
          </a:p>
          <a:p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1847463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89891" y="1173018"/>
            <a:ext cx="6936509" cy="35375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dirty="0" smtClean="0"/>
              <a:t>Спасибо за внимание </a:t>
            </a:r>
          </a:p>
          <a:p>
            <a:r>
              <a:rPr lang="ru-RU" sz="7200" dirty="0" smtClean="0"/>
              <a:t>и  за понимание!</a:t>
            </a:r>
            <a:endParaRPr lang="ru-RU" sz="7200" dirty="0"/>
          </a:p>
        </p:txBody>
      </p:sp>
    </p:spTree>
    <p:extLst>
      <p:ext uri="{BB962C8B-B14F-4D97-AF65-F5344CB8AC3E}">
        <p14:creationId xmlns:p14="http://schemas.microsoft.com/office/powerpoint/2010/main" val="511333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</TotalTime>
  <Words>289</Words>
  <Application>Microsoft Office PowerPoint</Application>
  <PresentationFormat>Экран (4:3)</PresentationFormat>
  <Paragraphs>50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Мымриков и Горохов. Что за птицы?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baks</dc:creator>
  <cp:lastModifiedBy>администратор</cp:lastModifiedBy>
  <cp:revision>8</cp:revision>
  <dcterms:created xsi:type="dcterms:W3CDTF">2014-11-16T05:05:55Z</dcterms:created>
  <dcterms:modified xsi:type="dcterms:W3CDTF">2018-03-16T13:20:09Z</dcterms:modified>
</cp:coreProperties>
</file>