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62" r:id="rId5"/>
    <p:sldId id="272" r:id="rId6"/>
    <p:sldId id="261" r:id="rId7"/>
    <p:sldId id="263" r:id="rId8"/>
    <p:sldId id="274" r:id="rId9"/>
    <p:sldId id="275" r:id="rId10"/>
    <p:sldId id="273" r:id="rId11"/>
    <p:sldId id="264" r:id="rId12"/>
    <p:sldId id="265" r:id="rId13"/>
    <p:sldId id="266" r:id="rId14"/>
    <p:sldId id="268" r:id="rId15"/>
    <p:sldId id="269" r:id="rId16"/>
    <p:sldId id="271" r:id="rId17"/>
    <p:sldId id="258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642941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Муниципальное дошкольное образовательное учреждение Иркутского районного муниципального образования </a:t>
            </a:r>
            <a:br>
              <a:rPr lang="ru-RU" sz="2200" b="1" dirty="0" smtClean="0"/>
            </a:br>
            <a:r>
              <a:rPr lang="ru-RU" sz="2200" b="1" dirty="0" smtClean="0"/>
              <a:t>«Уриковский детский сад комбинированного вида»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772300" cy="4000528"/>
          </a:xfrm>
          <a:ln w="76200">
            <a:solidFill>
              <a:srgbClr val="002060"/>
            </a:solidFill>
            <a:prstDash val="sysDot"/>
          </a:ln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«Образовательные квесты как эффективная форма пропедевтики школьных трудностей у детей с ОНР»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Выступление на методическом объединении учителей-логопедов Иркутского района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                                                                                    </a:t>
            </a:r>
            <a:r>
              <a:rPr lang="ru-RU" sz="2000" b="1" dirty="0" smtClean="0">
                <a:solidFill>
                  <a:schemeClr val="tx1"/>
                </a:solidFill>
              </a:rPr>
              <a:t>Подготовили:</a:t>
            </a:r>
            <a:endParaRPr lang="ru-RU" sz="1600" b="1" dirty="0" smtClean="0">
              <a:solidFill>
                <a:schemeClr val="tx1"/>
              </a:solidFill>
            </a:endParaRPr>
          </a:p>
          <a:p>
            <a:r>
              <a:rPr lang="ru-RU" sz="1600" b="1" dirty="0" smtClean="0">
                <a:solidFill>
                  <a:schemeClr val="tx1"/>
                </a:solidFill>
              </a:rPr>
              <a:t>                                                                      Учитель-логопед ВКК Ташлыкова Е.В.,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                                       Воспитатель группы для детей с ТНР Алдаранова С.Ю.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Февраль, 2018 г.</a:t>
            </a: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785794"/>
            <a:ext cx="3786214" cy="5643602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>1. Совершенствование диалогической речи </a:t>
            </a:r>
            <a:br>
              <a:rPr lang="ru-RU" sz="2200" b="1" dirty="0" smtClean="0"/>
            </a:br>
            <a:r>
              <a:rPr lang="ru-RU" sz="2200" b="1" dirty="0" smtClean="0"/>
              <a:t>2. Работа над монологическим высказыванием</a:t>
            </a:r>
            <a:br>
              <a:rPr lang="ru-RU" sz="2200" b="1" dirty="0" smtClean="0"/>
            </a:br>
            <a:r>
              <a:rPr lang="ru-RU" sz="2200" b="1" dirty="0" smtClean="0"/>
              <a:t> 3. Работа по обогащению индивидуального лексикона</a:t>
            </a:r>
            <a:br>
              <a:rPr lang="ru-RU" sz="2200" b="1" dirty="0" smtClean="0"/>
            </a:br>
            <a:r>
              <a:rPr lang="ru-RU" sz="2200" b="1" dirty="0" smtClean="0"/>
              <a:t> 4. Формирование навыков языкового анализа и синтеза.</a:t>
            </a:r>
            <a:br>
              <a:rPr lang="ru-RU" sz="2200" b="1" dirty="0" smtClean="0"/>
            </a:br>
            <a:r>
              <a:rPr lang="ru-RU" sz="2200" b="1" dirty="0" smtClean="0"/>
              <a:t> 5. Развитие гностических зрительных</a:t>
            </a:r>
            <a:br>
              <a:rPr lang="ru-RU" sz="2200" b="1" dirty="0" smtClean="0"/>
            </a:br>
            <a:r>
              <a:rPr lang="ru-RU" sz="2200" b="1" dirty="0" smtClean="0"/>
              <a:t>6. Совершенствование моторных функций</a:t>
            </a:r>
            <a:br>
              <a:rPr lang="ru-RU" sz="2200" b="1" dirty="0" smtClean="0"/>
            </a:br>
            <a:r>
              <a:rPr lang="ru-RU" sz="2200" b="1" dirty="0" smtClean="0"/>
              <a:t>7. Развитие графомоторных навыков 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pic>
        <p:nvPicPr>
          <p:cNvPr id="32770" name="Picture 2" descr="D:\прогулка\Занятия праздники\ПИСЬМО 09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785926"/>
            <a:ext cx="4476781" cy="335758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724400" y="5153036"/>
            <a:ext cx="385765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КОНКУРСНОЕ ДВИЖЕНИЕ.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НАГРАДЫ НАШЛИ ГЕРОЕВ!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КАК?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ln w="76200">
            <a:noFill/>
            <a:prstDash val="sysDot"/>
          </a:ln>
        </p:spPr>
        <p:txBody>
          <a:bodyPr>
            <a:normAutofit fontScale="85000" lnSpcReduction="20000"/>
          </a:bodyPr>
          <a:lstStyle/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1714480" y="1600200"/>
            <a:ext cx="4714908" cy="4525963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У детей с общим недоразвитием речи снижен познавательный интерес, поэтому необходимо побудить детей слушать и слышать воспитателя, придать словесным упражнениям дух соперничества, вызвать интерес к ним. Этого же требует современная педагогика дошкольного воспитания, побуждая использовать новые технологии.</a:t>
            </a:r>
            <a:endParaRPr lang="ru-RU" b="1" dirty="0"/>
          </a:p>
        </p:txBody>
      </p:sp>
      <p:pic>
        <p:nvPicPr>
          <p:cNvPr id="5" name="Picture 6" descr="http://jonrognerud.com/wp-content/uploads/2011/05/web-google-adwords-4-new-ways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46" y="-214338"/>
            <a:ext cx="2143140" cy="2840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928693"/>
          </a:xfrm>
        </p:spPr>
        <p:txBody>
          <a:bodyPr>
            <a:normAutofit/>
          </a:bodyPr>
          <a:lstStyle/>
          <a:p>
            <a:r>
              <a:rPr lang="ru-RU" b="1" dirty="0" smtClean="0"/>
              <a:t>КВЕСТ!!!!!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4843474" cy="4429156"/>
          </a:xfrm>
          <a:ln w="76200">
            <a:noFill/>
            <a:prstDash val="sysDot"/>
          </a:ln>
        </p:spPr>
        <p:txBody>
          <a:bodyPr>
            <a:normAutofit fontScale="77500" lnSpcReduction="20000"/>
          </a:bodyPr>
          <a:lstStyle/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В образовательном процессе квест - специальным образом организованный вид исследовательской деятельности, для выполнения которой дети осуществляют поиск информации по указанным адресам (в реальности), включающий и поиск этих адресов или иных объектов, людей, заданий и пр.</a:t>
            </a:r>
          </a:p>
          <a:p>
            <a:endParaRPr lang="ru-RU" dirty="0"/>
          </a:p>
        </p:txBody>
      </p:sp>
      <p:pic>
        <p:nvPicPr>
          <p:cNvPr id="12289" name="Picture 1" descr="C:\Documents and Settings\1\Мои документы\Downloads\_59c379c5a01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928670"/>
            <a:ext cx="24384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8315356" cy="528641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 квеста </a:t>
            </a:r>
            <a:r>
              <a:rPr lang="ru-RU" dirty="0" smtClean="0"/>
              <a:t>(определяет образовательные задачи)</a:t>
            </a:r>
            <a:br>
              <a:rPr lang="ru-RU" dirty="0" smtClean="0"/>
            </a:br>
            <a:r>
              <a:rPr lang="ru-RU" b="1" dirty="0" smtClean="0"/>
              <a:t>Сюжет квеста </a:t>
            </a:r>
            <a:r>
              <a:rPr lang="ru-RU" dirty="0" smtClean="0"/>
              <a:t>(направляет образовательные задачи) </a:t>
            </a:r>
            <a:br>
              <a:rPr lang="ru-RU" dirty="0" smtClean="0"/>
            </a:br>
            <a:r>
              <a:rPr lang="ru-RU" b="1" dirty="0" smtClean="0"/>
              <a:t>Средства квеста </a:t>
            </a:r>
            <a:r>
              <a:rPr lang="ru-RU" dirty="0" smtClean="0"/>
              <a:t>(решают образовательные задачи в определенной среде)</a:t>
            </a:r>
            <a:br>
              <a:rPr lang="ru-RU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928693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АЛГОРИТМ РАЗРАБОТКИ ИГРОВОЙ ПРОГРАММЫ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772300" cy="4000528"/>
          </a:xfrm>
          <a:ln w="76200">
            <a:noFill/>
            <a:prstDash val="sysDot"/>
          </a:ln>
        </p:spPr>
        <p:txBody>
          <a:bodyPr/>
          <a:lstStyle/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5" name="Содержимое 3" descr="http://imc-peterhof.spb.ru/images/DmitrievaEV/s-3.png"/>
          <p:cNvPicPr>
            <a:picLocks/>
          </p:cNvPicPr>
          <p:nvPr/>
        </p:nvPicPr>
        <p:blipFill>
          <a:blip r:embed="rId3" cstate="print"/>
          <a:srcRect r="5693" b="15625"/>
          <a:stretch>
            <a:fillRect/>
          </a:stretch>
        </p:blipFill>
        <p:spPr bwMode="auto">
          <a:xfrm>
            <a:off x="1428728" y="1785926"/>
            <a:ext cx="7309642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928693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ПРИНЦИПЫ ПОСТРОЕНИЯ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7415242" cy="4857784"/>
          </a:xfrm>
          <a:ln w="76200">
            <a:noFill/>
            <a:prstDash val="sysDot"/>
          </a:ln>
        </p:spPr>
        <p:txBody>
          <a:bodyPr>
            <a:normAutofit fontScale="62500" lnSpcReduction="20000"/>
          </a:bodyPr>
          <a:lstStyle/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1. Доступность заданий – они не должны быть чересчур сложны для детей.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2. Системность – задания должны быть логически связаны друг с другом, а также с заданиями ранее пройденных квестов.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3. Эмоциональная окрашенность заданий. Методические задачи должны быть спрятаны за игровыми формами и приёмами.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4. Разумность по времени. Необходимо рассчитать время на выполнение заданий таким образом, чтобы дети не устали и сохранили интерес.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5. Использование разных видов детской деятельности во время прохождения квеста.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6. Наличие видимого конечного результата и обратной связи.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928693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Муниципальное дошкольное образовательное учреждение </a:t>
            </a:r>
            <a:br>
              <a:rPr lang="ru-RU" sz="1600" b="1" dirty="0" smtClean="0"/>
            </a:br>
            <a:r>
              <a:rPr lang="ru-RU" sz="1600" b="1" dirty="0" smtClean="0"/>
              <a:t>Иркутского районного муниципального образования </a:t>
            </a:r>
            <a:br>
              <a:rPr lang="ru-RU" sz="1600" b="1" dirty="0" smtClean="0"/>
            </a:br>
            <a:r>
              <a:rPr lang="ru-RU" sz="1600" b="1" dirty="0" smtClean="0"/>
              <a:t>«Уриковский детский сад комбинированного вида»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14488"/>
            <a:ext cx="7272366" cy="4143404"/>
          </a:xfrm>
          <a:ln w="76200">
            <a:solidFill>
              <a:srgbClr val="002060"/>
            </a:solidFill>
            <a:prstDash val="sysDot"/>
          </a:ln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ru-RU" b="1" dirty="0" smtClean="0">
              <a:solidFill>
                <a:schemeClr val="tx1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</a:rPr>
              <a:t>Педагогическое мероприятие</a:t>
            </a:r>
            <a:endParaRPr lang="ru-RU" sz="2400" dirty="0" smtClean="0">
              <a:solidFill>
                <a:schemeClr val="tx1"/>
              </a:solidFill>
              <a:latin typeface="+mj-lt"/>
              <a:ea typeface="Times New Roman"/>
              <a:cs typeface="Times New Roman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+mj-lt"/>
                <a:ea typeface="Times New Roman"/>
                <a:cs typeface="Times New Roman"/>
              </a:rPr>
              <a:t>по предупреждению нарушений письма и чтения у детей с ТНР подготовительной к школе группе в форме образовательного квеста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ru-RU" b="1" dirty="0" smtClean="0">
              <a:solidFill>
                <a:schemeClr val="tx1"/>
              </a:solidFill>
              <a:latin typeface="+mj-lt"/>
              <a:ea typeface="Times New Roman"/>
              <a:cs typeface="Times New Roman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+mj-lt"/>
                <a:ea typeface="Times New Roman"/>
                <a:cs typeface="Times New Roman"/>
              </a:rPr>
              <a:t>«В ПОИСКАХ ПОРТРЕТОВ ПАП»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ru-RU" b="1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ru-RU" sz="2100" b="1" dirty="0" smtClean="0">
                <a:solidFill>
                  <a:schemeClr val="tx1"/>
                </a:solidFill>
              </a:rPr>
              <a:t>Выступление на методическом объединении учителей-логопедов Иркутского района</a:t>
            </a:r>
          </a:p>
          <a:p>
            <a:r>
              <a:rPr lang="ru-RU" sz="2100" b="1" dirty="0" smtClean="0">
                <a:solidFill>
                  <a:schemeClr val="tx1"/>
                </a:solidFill>
              </a:rPr>
              <a:t>                                                                                    </a:t>
            </a:r>
            <a:r>
              <a:rPr lang="ru-RU" sz="2600" b="1" dirty="0" smtClean="0">
                <a:solidFill>
                  <a:schemeClr val="tx1"/>
                </a:solidFill>
              </a:rPr>
              <a:t>Подготовили:</a:t>
            </a:r>
            <a:endParaRPr lang="ru-RU" sz="2100" b="1" dirty="0" smtClean="0">
              <a:solidFill>
                <a:schemeClr val="tx1"/>
              </a:solidFill>
            </a:endParaRPr>
          </a:p>
          <a:p>
            <a:r>
              <a:rPr lang="ru-RU" sz="2100" b="1" dirty="0" smtClean="0">
                <a:solidFill>
                  <a:schemeClr val="tx1"/>
                </a:solidFill>
              </a:rPr>
              <a:t>                                                                      Учитель-логопед ВКК Ташлыкова Е.В.,</a:t>
            </a:r>
          </a:p>
          <a:p>
            <a:r>
              <a:rPr lang="ru-RU" sz="2100" b="1" dirty="0" smtClean="0">
                <a:solidFill>
                  <a:schemeClr val="tx1"/>
                </a:solidFill>
              </a:rPr>
              <a:t>                                       Воспитатель группы для детей с ТНР Алдаранова С.Ю.</a:t>
            </a:r>
          </a:p>
          <a:p>
            <a:r>
              <a:rPr lang="ru-RU" sz="2100" b="1" dirty="0" smtClean="0">
                <a:solidFill>
                  <a:schemeClr val="tx1"/>
                </a:solidFill>
              </a:rPr>
              <a:t>Февраль, 2018 г.</a:t>
            </a: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9286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642918"/>
            <a:ext cx="7786742" cy="5214974"/>
          </a:xfrm>
          <a:ln w="76200">
            <a:noFill/>
            <a:prstDash val="sysDot"/>
          </a:ln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Тема:</a:t>
            </a:r>
            <a:r>
              <a:rPr lang="ru-RU" sz="2000" dirty="0" smtClean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«В поисках портретов пап».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Цель: </a:t>
            </a:r>
            <a:r>
              <a:rPr lang="ru-RU" sz="2000" dirty="0" smtClean="0">
                <a:solidFill>
                  <a:schemeClr val="tx1"/>
                </a:solidFill>
              </a:rPr>
              <a:t>создание условий для совершенствования коммуникативной деятельности и предупреждения нарушений чтения и письма в процессе образовательного квеста «В поисках портретов пап».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Коррекционно - обучающие задачи:</a:t>
            </a:r>
            <a:r>
              <a:rPr lang="ru-RU" sz="2000" dirty="0" smtClean="0">
                <a:solidFill>
                  <a:schemeClr val="tx1"/>
                </a:solidFill>
              </a:rPr>
              <a:t> актуализировать, уточнить, расширить словарь по теме: «Мужские профессии»; закрепить умение писать слоги, составлять из букв слово, делить предложение на слова.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Коррекционно - развивающие задачи:</a:t>
            </a:r>
            <a:r>
              <a:rPr lang="ru-RU" sz="2000" dirty="0" smtClean="0">
                <a:solidFill>
                  <a:schemeClr val="tx1"/>
                </a:solidFill>
              </a:rPr>
              <a:t> способствовать построению речевого высказывания в ситуации общения, развивать фонематический слух, развить восприятия образа буквы, развивать любознательность, учить устанавливать причинно-следственные связи.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Коррекционно - воспитательные задачи</a:t>
            </a:r>
            <a:r>
              <a:rPr lang="ru-RU" sz="2000" dirty="0" smtClean="0">
                <a:solidFill>
                  <a:schemeClr val="tx1"/>
                </a:solidFill>
              </a:rPr>
              <a:t>: воспитывать интерес, положительное отношение к явлениям и объектам своего труда, умение использовать речевые этикетные формулы «Приветствие», «Просьба</a:t>
            </a:r>
            <a:r>
              <a:rPr lang="ru-RU" sz="2400" dirty="0" smtClean="0">
                <a:solidFill>
                  <a:schemeClr val="tx1"/>
                </a:solidFill>
              </a:rPr>
              <a:t>».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92869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642918"/>
            <a:ext cx="7786742" cy="5214974"/>
          </a:xfrm>
          <a:ln w="76200">
            <a:noFill/>
            <a:prstDash val="sysDot"/>
          </a:ln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СПАСИБО ЗА ВНИМАНИЕ!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ВСЕМ ДОБРОГО ДНЯ!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2" descr="D:\прогулка\КВЕСТ\КВЕСТ 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1571612"/>
            <a:ext cx="2914642" cy="437880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786050" y="4786322"/>
            <a:ext cx="5572164" cy="16525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Это наша Звезда! Её зовут Соня!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Она просила передать всем </a:t>
            </a:r>
            <a:r>
              <a:rPr lang="ru-RU" sz="2800" b="1" dirty="0" err="1" smtClean="0">
                <a:solidFill>
                  <a:srgbClr val="C00000"/>
                </a:solidFill>
              </a:rPr>
              <a:t>вагапедам</a:t>
            </a:r>
            <a:r>
              <a:rPr lang="ru-RU" sz="2800" b="1" dirty="0" smtClean="0">
                <a:solidFill>
                  <a:srgbClr val="C00000"/>
                </a:solidFill>
              </a:rPr>
              <a:t> огромный привет!</a:t>
            </a:r>
            <a:r>
              <a:rPr lang="ru-RU" sz="2000" b="1" dirty="0" smtClean="0">
                <a:solidFill>
                  <a:schemeClr val="bg1"/>
                </a:solidFill>
              </a:rPr>
              <a:t>!!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772300" cy="4000528"/>
          </a:xfrm>
          <a:ln w="76200">
            <a:noFill/>
            <a:prstDash val="sysDot"/>
          </a:ln>
        </p:spPr>
        <p:txBody>
          <a:bodyPr/>
          <a:lstStyle/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4000527"/>
          </a:xfrm>
        </p:spPr>
        <p:txBody>
          <a:bodyPr>
            <a:normAutofit/>
          </a:bodyPr>
          <a:lstStyle/>
          <a:p>
            <a:r>
              <a:rPr lang="ru-RU" b="1" dirty="0" smtClean="0"/>
              <a:t>ЧТО? ЗАЧЕМ?КАК?</a:t>
            </a:r>
            <a:endParaRPr lang="ru-RU" b="1" dirty="0"/>
          </a:p>
        </p:txBody>
      </p:sp>
      <p:pic>
        <p:nvPicPr>
          <p:cNvPr id="5122" name="Picture 2" descr="C:\Documents and Settings\1\Мои документы\Downloads\10850718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1428736"/>
            <a:ext cx="1347786" cy="2514771"/>
          </a:xfrm>
          <a:prstGeom prst="rect">
            <a:avLst/>
          </a:prstGeom>
          <a:noFill/>
        </p:spPr>
      </p:pic>
      <p:pic>
        <p:nvPicPr>
          <p:cNvPr id="5124" name="Picture 4" descr="http://schzg719.mskobr.ru/images/vopro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7" y="3000372"/>
            <a:ext cx="3813085" cy="2813125"/>
          </a:xfrm>
          <a:prstGeom prst="rect">
            <a:avLst/>
          </a:prstGeom>
          <a:noFill/>
        </p:spPr>
      </p:pic>
      <p:pic>
        <p:nvPicPr>
          <p:cNvPr id="5126" name="Picture 6" descr="http://jonrognerud.com/wp-content/uploads/2011/05/web-google-adwords-4-new-ways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71480"/>
            <a:ext cx="2143140" cy="2840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1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857232"/>
            <a:ext cx="3929090" cy="5214974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С развитием познавательных способностей детей, формированием командного духа и инициативы в различных видах деятельности параллельно идёт работа и по коррекции речи, пополнению, уточнению и активизации словарного запаса детей, совершенствуется словесно-логическое мышление. Работа эта проводится как в режимных моментах, так и на фронтальных и индивидуальных занятиях с детьми</a:t>
            </a:r>
            <a:r>
              <a:rPr lang="ru-RU" sz="2400" b="1" dirty="0" smtClean="0"/>
              <a:t>. </a:t>
            </a:r>
            <a:br>
              <a:rPr lang="ru-RU" sz="2400" b="1" dirty="0" smtClean="0"/>
            </a:b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ln w="76200">
            <a:noFill/>
            <a:prstDash val="sysDot"/>
          </a:ln>
        </p:spPr>
        <p:txBody>
          <a:bodyPr/>
          <a:lstStyle/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102" name="Picture 6" descr="D:\прогулка\Проект Письма\Фото ДОУ 1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1071546"/>
            <a:ext cx="3394472" cy="452596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714876" y="4643446"/>
            <a:ext cx="4214842" cy="1000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ПРОЕКТ«ПЛАНЕТА ДЕТСТВА»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ЧТО?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57200" y="1214422"/>
            <a:ext cx="4471990" cy="5286412"/>
          </a:xfrm>
          <a:ln w="76200">
            <a:noFill/>
            <a:prstDash val="sysDot"/>
          </a:ln>
        </p:spPr>
        <p:txBody>
          <a:bodyPr>
            <a:normAutofit/>
          </a:bodyPr>
          <a:lstStyle/>
          <a:p>
            <a:r>
              <a:rPr lang="ru-RU" sz="2400" b="1" dirty="0" smtClean="0"/>
              <a:t>Предупреждение нарушений чтения и письма одно из приоритетных направлений деятельности учителя-логопеда в условиях дошкольного образовательного учреждения. В настоящее время является общепризнанным тот факт, что между недоразвитием речи и нарушением чтения существует тесная взаимосвязь.</a:t>
            </a:r>
            <a:endParaRPr lang="ru-RU" sz="24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15362" name="Picture 2" descr="D:\прогулка\На занятиях у логопеда\Фото ДОУ 21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1571612"/>
            <a:ext cx="3394472" cy="4525963"/>
          </a:xfrm>
          <a:prstGeom prst="rect">
            <a:avLst/>
          </a:prstGeom>
          <a:noFill/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609600" y="1428736"/>
            <a:ext cx="3890962" cy="4286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4" descr="http://schzg719.mskobr.ru/images/vopros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571480"/>
            <a:ext cx="1295466" cy="955737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714876" y="5357826"/>
            <a:ext cx="4429124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«ШКОЛА УМЕЛОГО КАРАНДАША»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1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ОСОБАЯ КАТЕГОРИЯ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1071538" y="1357298"/>
            <a:ext cx="3500462" cy="4768865"/>
          </a:xfrm>
          <a:ln w="76200">
            <a:noFill/>
            <a:prstDash val="sysDot"/>
          </a:ln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b="1" dirty="0" smtClean="0"/>
              <a:t>Затруднения и ошибки у детей с ОНР в первую очередь связаны с недостаточным овладением звуковым составом слова, смешением акустических сходных звуков, неполноценностью звукового анализа и синтеза. Это влечёт за собой неумение воссоздать правильную и точную звуковую форму слова в условиях зрительно воспринимаемых графических знаков.</a:t>
            </a:r>
            <a:endParaRPr lang="ru-RU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42910" y="250030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146" name="Picture 2" descr="D:\прогулка\На занятиях у логопеда\Фото ДОУ 37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357298"/>
            <a:ext cx="3571867" cy="476248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714876" y="5357826"/>
            <a:ext cx="3786214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«ГОВОРИМ КРАСИВО»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ЗАЧЕМ?</a:t>
            </a:r>
            <a:endParaRPr lang="ru-RU" b="1" dirty="0"/>
          </a:p>
        </p:txBody>
      </p:sp>
      <p:pic>
        <p:nvPicPr>
          <p:cNvPr id="16388" name="Picture 4" descr="D:\прогулка\На занятиях у логопеда\ПИСЬМО 0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428736"/>
            <a:ext cx="3394472" cy="4525963"/>
          </a:xfrm>
          <a:prstGeom prst="rect">
            <a:avLst/>
          </a:prstGeom>
          <a:noFill/>
        </p:spPr>
      </p:pic>
      <p:pic>
        <p:nvPicPr>
          <p:cNvPr id="16392" name="Picture 8" descr="D:\прогулка\На занятиях у логопеда\Фото ДОУ 16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1428736"/>
            <a:ext cx="3394472" cy="4525963"/>
          </a:xfrm>
          <a:prstGeom prst="rect">
            <a:avLst/>
          </a:prstGeom>
          <a:noFill/>
        </p:spPr>
      </p:pic>
      <p:pic>
        <p:nvPicPr>
          <p:cNvPr id="18" name="Picture 2" descr="C:\Documents and Settings\1\Мои документы\Downloads\10850718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285728"/>
            <a:ext cx="561245" cy="1047200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2000232" y="5357826"/>
            <a:ext cx="6215106" cy="3571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«ИНТЕРЕСНОЕ ЗАНЯТИЕ»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928693"/>
          </a:xfrm>
        </p:spPr>
        <p:txBody>
          <a:bodyPr>
            <a:normAutofit/>
          </a:bodyPr>
          <a:lstStyle/>
          <a:p>
            <a:r>
              <a:rPr lang="ru-RU" b="1" dirty="0" smtClean="0"/>
              <a:t>ФГОС ДО…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7415242" cy="4429156"/>
          </a:xfrm>
          <a:ln w="76200">
            <a:noFill/>
            <a:prstDash val="sysDot"/>
          </a:ln>
        </p:spPr>
        <p:txBody>
          <a:bodyPr>
            <a:normAutofit fontScale="92500" lnSpcReduction="20000"/>
          </a:bodyPr>
          <a:lstStyle/>
          <a:p>
            <a:endParaRPr lang="ru-RU" sz="1600" b="1" dirty="0" smtClean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Речевое развитие включает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-владение речью как средством общения и культуры; обогащение активного словаря;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-развитие связной, грамматически правильной диалогической и монологической речи;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-развитие речевого творчества;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</a:t>
            </a:r>
            <a:r>
              <a:rPr lang="ru-RU" sz="2400" b="1" dirty="0" smtClean="0">
                <a:solidFill>
                  <a:schemeClr val="tx1"/>
                </a:solidFill>
              </a:rPr>
              <a:t>развитие звуковой и интонационной культуры речи, фонематического слуха ; 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-знакомство с книжной культурой, детской литературой, понимание на слух текстов различных жанров детской литературы; 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-формирование звуковой аналитико-синтетической активности как предпосылки обучения грамоте.</a:t>
            </a: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0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928693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ПРОПЕДЕВТИКА -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00174"/>
            <a:ext cx="6772300" cy="4357718"/>
          </a:xfrm>
          <a:ln w="76200">
            <a:noFill/>
            <a:prstDash val="sysDot"/>
          </a:ln>
        </p:spPr>
        <p:txBody>
          <a:bodyPr>
            <a:normAutofit fontScale="85000" lnSpcReduction="10000"/>
          </a:bodyPr>
          <a:lstStyle/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Целенаправленный, подготовительный к обучению этап, преподнесение сложного  материала в элементарной, доступной и интересной форме, то есть пропедевтическая работа, позволяет нормализовать устную речь детей дошкольного возраста, предотвратить возникновение нарушений чтения и письма.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1\Мои документы\Downloads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" y="1"/>
            <a:ext cx="9143998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928693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ПРОПЕДЕВТИЧЕСКОЕ ПОЛЕ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1071546"/>
            <a:ext cx="3500462" cy="4786346"/>
          </a:xfrm>
          <a:ln w="76200">
            <a:noFill/>
            <a:prstDash val="sysDot"/>
          </a:ln>
        </p:spPr>
        <p:txBody>
          <a:bodyPr>
            <a:normAutofit fontScale="85000" lnSpcReduction="20000"/>
          </a:bodyPr>
          <a:lstStyle/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2600" b="1" dirty="0" smtClean="0">
              <a:solidFill>
                <a:schemeClr val="tx1"/>
              </a:solidFill>
            </a:endParaRPr>
          </a:p>
          <a:p>
            <a:r>
              <a:rPr lang="ru-RU" sz="2600" b="1" dirty="0" smtClean="0">
                <a:solidFill>
                  <a:schemeClr val="tx1"/>
                </a:solidFill>
              </a:rPr>
              <a:t>Предметное поле пропедевтической работы определяется и структурируется в соответствии с направлениями: «Устная речь», «Языковая и метаязыковая способность», «Невербальные предпосылки обучения письму и чтению», каждое из которых разбито по нескольким разделам.</a:t>
            </a:r>
          </a:p>
          <a:p>
            <a:endParaRPr lang="ru-RU" sz="16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 flipH="1">
            <a:off x="5153028" y="1643050"/>
            <a:ext cx="3133748" cy="4367242"/>
          </a:xfrm>
          <a:prstGeom prst="rect">
            <a:avLst/>
          </a:prstGeom>
          <a:ln w="76200">
            <a:noFill/>
            <a:prstDash val="sysDot"/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5214942" y="1428736"/>
            <a:ext cx="3629028" cy="4786346"/>
          </a:xfrm>
          <a:prstGeom prst="rect">
            <a:avLst/>
          </a:prstGeom>
          <a:ln w="76200">
            <a:noFill/>
            <a:prstDash val="sysDot"/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23" name="Picture 3" descr="D:\прогулка\Занятия праздники\Фото ДОУ 28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785926"/>
            <a:ext cx="4381488" cy="328611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4572000" y="5000636"/>
            <a:ext cx="3857652" cy="128588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ЛЕКСИЧЕСКАЯ ТЕМА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«ДОМАШНИЕ ЖИВОТНЫЕ»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МИНИПРОЕКТ «ФЕРМА»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601</Words>
  <PresentationFormat>Экран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Муниципальное дошкольное образовательное учреждение Иркутского районного муниципального образования  «Уриковский детский сад комбинированного вида»</vt:lpstr>
      <vt:lpstr>ЧТО? ЗАЧЕМ?КАК?</vt:lpstr>
      <vt:lpstr>С развитием познавательных способностей детей, формированием командного духа и инициативы в различных видах деятельности параллельно идёт работа и по коррекции речи, пополнению, уточнению и активизации словарного запаса детей, совершенствуется словесно-логическое мышление. Работа эта проводится как в режимных моментах, так и на фронтальных и индивидуальных занятиях с детьми.  </vt:lpstr>
      <vt:lpstr>ЧТО?</vt:lpstr>
      <vt:lpstr>ОСОБАЯ КАТЕГОРИЯ</vt:lpstr>
      <vt:lpstr>ЗАЧЕМ?</vt:lpstr>
      <vt:lpstr>ФГОС ДО…</vt:lpstr>
      <vt:lpstr>ПРОПЕДЕВТИКА -</vt:lpstr>
      <vt:lpstr>ПРОПЕДЕВТИЧЕСКОЕ ПОЛЕ</vt:lpstr>
      <vt:lpstr>1. Совершенствование диалогической речи  2. Работа над монологическим высказыванием  3. Работа по обогащению индивидуального лексикона  4. Формирование навыков языкового анализа и синтеза.  5. Развитие гностических зрительных 6. Совершенствование моторных функций 7. Развитие графомоторных навыков      </vt:lpstr>
      <vt:lpstr>КАК?</vt:lpstr>
      <vt:lpstr>КВЕСТ!!!!!</vt:lpstr>
      <vt:lpstr>Цель квеста (определяет образовательные задачи) Сюжет квеста (направляет образовательные задачи)  Средства квеста (решают образовательные задачи в определенной среде) </vt:lpstr>
      <vt:lpstr>АЛГОРИТМ РАЗРАБОТКИ ИГРОВОЙ ПРОГРАММЫ</vt:lpstr>
      <vt:lpstr>ПРИНЦИПЫ ПОСТРОЕНИЯ</vt:lpstr>
      <vt:lpstr>Муниципальное дошкольное образовательное учреждение  Иркутского районного муниципального образования  «Уриковский детский сад комбинированного вида»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учреждениеИркутского районного муниципального образования «Уриковский детский сад комбинированного вида»</dc:title>
  <cp:lastModifiedBy>1</cp:lastModifiedBy>
  <cp:revision>22</cp:revision>
  <dcterms:modified xsi:type="dcterms:W3CDTF">2018-02-14T13:53:56Z</dcterms:modified>
</cp:coreProperties>
</file>