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89" autoAdjust="0"/>
    <p:restoredTop sz="86475" autoAdjust="0"/>
  </p:normalViewPr>
  <p:slideViewPr>
    <p:cSldViewPr>
      <p:cViewPr varScale="1">
        <p:scale>
          <a:sx n="92" d="100"/>
          <a:sy n="92" d="100"/>
        </p:scale>
        <p:origin x="-16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996920761786649E-2"/>
          <c:y val="9.774213465607548E-2"/>
          <c:w val="0.82990674809752663"/>
          <c:h val="0.7974672725380692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"/>
                  <c:y val="0.28711367026258283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Удовлетворительно</a:t>
                    </a:r>
                    <a:r>
                      <a:rPr lang="ru-RU" b="1" dirty="0"/>
                      <a:t>
59%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3.8076609191761472E-2"/>
                  <c:y val="0.20344637456767159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Хорошо</a:t>
                    </a:r>
                    <a:r>
                      <a:rPr lang="ru-RU" b="1" dirty="0"/>
                      <a:t>
23%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4338171982531346E-2"/>
                  <c:y val="-6.9161746852128059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Отлично</a:t>
                    </a:r>
                    <a:r>
                      <a:rPr lang="ru-RU" b="1" baseline="0" dirty="0" smtClean="0"/>
                      <a:t> </a:t>
                    </a:r>
                    <a:r>
                      <a:rPr lang="ru-RU" b="1" dirty="0"/>
                      <a:t>
10%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23740353047710258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dirty="0" smtClean="0"/>
                      <a:t>Неудовлетворительно</a:t>
                    </a:r>
                    <a:r>
                      <a:rPr lang="ru-RU" b="1" baseline="0" dirty="0" smtClean="0"/>
                      <a:t> </a:t>
                    </a:r>
                    <a:r>
                      <a:rPr lang="ru-RU" b="1" dirty="0"/>
                      <a:t>
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1"/>
          </c:dPt>
          <c:dPt>
            <c:idx val="1"/>
            <c:bubble3D val="0"/>
            <c:explosion val="13"/>
          </c:dPt>
          <c:dLbls>
            <c:dLbl>
              <c:idx val="0"/>
              <c:layout>
                <c:manualLayout>
                  <c:x val="-6.7640271251851791E-2"/>
                  <c:y val="0.27151798536196192"/>
                </c:manualLayout>
              </c:layout>
              <c:tx>
                <c:rich>
                  <a:bodyPr/>
                  <a:lstStyle/>
                  <a:p>
                    <a:r>
                      <a:rPr lang="ru-RU" sz="1400" b="1" i="0" dirty="0" smtClean="0"/>
                      <a:t>Занимаются  </a:t>
                    </a:r>
                    <a:r>
                      <a:rPr lang="ru-RU" sz="1400" b="1" i="0" baseline="0" dirty="0" smtClean="0"/>
                      <a:t>сортом</a:t>
                    </a:r>
                    <a:r>
                      <a:rPr lang="ru-RU" baseline="0" dirty="0" smtClean="0"/>
                      <a:t> </a:t>
                    </a:r>
                    <a:r>
                      <a:rPr lang="ru-RU" dirty="0"/>
                      <a:t>
61%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1.0390310672363018E-2"/>
                  <c:y val="-0.10569357244441362"/>
                </c:manualLayout>
              </c:layout>
              <c:tx>
                <c:rich>
                  <a:bodyPr/>
                  <a:lstStyle/>
                  <a:p>
                    <a:r>
                      <a:rPr lang="ru-RU" sz="1600" b="0" dirty="0" smtClean="0"/>
                      <a:t>Не</a:t>
                    </a:r>
                    <a:r>
                      <a:rPr lang="ru-RU" sz="1600" b="0" baseline="0" dirty="0" smtClean="0"/>
                      <a:t> занимаются спортом </a:t>
                    </a:r>
                    <a:r>
                      <a:rPr lang="ru-RU" dirty="0"/>
                      <a:t>
39%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5.2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2298231136700326E-2"/>
                  <c:y val="0.21768080752020535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Высокий </a:t>
                    </a:r>
                    <a:r>
                      <a:rPr lang="ru-RU" b="1" dirty="0"/>
                      <a:t>
66%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4.6433085275966991E-2"/>
                  <c:y val="-8.6348607305144112E-2"/>
                </c:manualLayout>
              </c:layout>
              <c:tx>
                <c:rich>
                  <a:bodyPr/>
                  <a:lstStyle/>
                  <a:p>
                    <a:r>
                      <a:rPr lang="ru-RU" b="1" dirty="0" smtClean="0"/>
                      <a:t>Средний</a:t>
                    </a:r>
                    <a:r>
                      <a:rPr lang="ru-RU" b="1" baseline="0" dirty="0" smtClean="0"/>
                      <a:t> </a:t>
                    </a:r>
                    <a:r>
                      <a:rPr lang="ru-RU" b="1" dirty="0"/>
                      <a:t>
34%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4.2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EB66E5-2E3F-4F3F-9CFD-A815B033C5D1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38D29A-1127-4D14-9F71-15620B660F3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9639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16.03.2015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ru.wikipedia.org/wiki/%D0%93%D1%80%D0%B5%D1%87%D0%B5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1772816"/>
            <a:ext cx="5712179" cy="3487806"/>
          </a:xfrm>
        </p:spPr>
        <p:txBody>
          <a:bodyPr/>
          <a:lstStyle/>
          <a:p>
            <a:r>
              <a:rPr lang="ru-RU" sz="3200" b="1" i="1" dirty="0">
                <a:solidFill>
                  <a:schemeClr val="tx1"/>
                </a:solidFill>
              </a:rPr>
              <a:t>Тема: </a:t>
            </a:r>
            <a:endParaRPr lang="ru-RU" sz="3200" b="1" i="1" dirty="0" smtClean="0">
              <a:solidFill>
                <a:schemeClr val="tx1"/>
              </a:solidFill>
            </a:endParaRPr>
          </a:p>
          <a:p>
            <a:r>
              <a:rPr lang="ru-RU" sz="3200" b="1" i="1" dirty="0" smtClean="0">
                <a:solidFill>
                  <a:schemeClr val="tx1"/>
                </a:solidFill>
              </a:rPr>
              <a:t>«</a:t>
            </a:r>
            <a:r>
              <a:rPr lang="ru-RU" sz="3200" b="1" i="1" dirty="0">
                <a:solidFill>
                  <a:schemeClr val="tx1"/>
                </a:solidFill>
              </a:rPr>
              <a:t>Потребление кислорода как биохимический критерий гиподинамии».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9551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965245" cy="5112568"/>
          </a:xfrm>
        </p:spPr>
        <p:txBody>
          <a:bodyPr>
            <a:normAutofit/>
          </a:bodyPr>
          <a:lstStyle/>
          <a:p>
            <a:r>
              <a:rPr lang="ru-RU" sz="1800" dirty="0"/>
              <a:t/>
            </a:r>
            <a:br>
              <a:rPr lang="ru-RU" sz="1800" dirty="0"/>
            </a:br>
            <a:r>
              <a:rPr lang="ru-RU" sz="2800" b="1" dirty="0">
                <a:solidFill>
                  <a:srgbClr val="FF0000"/>
                </a:solidFill>
              </a:rPr>
              <a:t>Правила здоровья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/>
              <a:t/>
            </a:r>
            <a:br>
              <a:rPr lang="ru-RU" sz="1800" b="1" dirty="0"/>
            </a:br>
            <a:r>
              <a:rPr lang="ru-RU" sz="1800" b="1" dirty="0" smtClean="0"/>
              <a:t>Итак</a:t>
            </a:r>
            <a:r>
              <a:rPr lang="ru-RU" sz="1800" b="1" dirty="0"/>
              <a:t>, правило </a:t>
            </a:r>
            <a:r>
              <a:rPr lang="ru-RU" sz="1800" b="1" dirty="0">
                <a:solidFill>
                  <a:srgbClr val="FF0000"/>
                </a:solidFill>
              </a:rPr>
              <a:t>первое</a:t>
            </a:r>
            <a:r>
              <a:rPr lang="ru-RU" sz="1800" b="1" dirty="0"/>
              <a:t> – это обязательная утренняя зарядка. Десятиминутный комплекс из нескольких несложных упражнений даст организму заряд бодрости на весь день.</a:t>
            </a:r>
            <a:br>
              <a:rPr lang="ru-RU" sz="1800" b="1" dirty="0"/>
            </a:br>
            <a:r>
              <a:rPr lang="ru-RU" sz="1800" b="1" dirty="0"/>
              <a:t>  Правило </a:t>
            </a:r>
            <a:r>
              <a:rPr lang="ru-RU" sz="1800" b="1" dirty="0">
                <a:solidFill>
                  <a:srgbClr val="FF0000"/>
                </a:solidFill>
              </a:rPr>
              <a:t>второе</a:t>
            </a:r>
            <a:r>
              <a:rPr lang="ru-RU" sz="1800" b="1" dirty="0"/>
              <a:t> – это ежедневные пешие прогулки. Вполне достаточно потратить 20-25 минут по  дороге на работу и с работы. </a:t>
            </a:r>
            <a:br>
              <a:rPr lang="ru-RU" sz="1800" b="1" dirty="0"/>
            </a:br>
            <a:r>
              <a:rPr lang="ru-RU" sz="1800" b="1" dirty="0"/>
              <a:t>  Правило </a:t>
            </a:r>
            <a:r>
              <a:rPr lang="ru-RU" sz="1800" b="1" dirty="0">
                <a:solidFill>
                  <a:srgbClr val="FF0000"/>
                </a:solidFill>
              </a:rPr>
              <a:t>третье</a:t>
            </a:r>
            <a:r>
              <a:rPr lang="ru-RU" sz="1800" b="1" dirty="0"/>
              <a:t> – больше гуляйте! Особенно перед сном.</a:t>
            </a:r>
            <a:br>
              <a:rPr lang="ru-RU" sz="1800" b="1" dirty="0"/>
            </a:br>
            <a:r>
              <a:rPr lang="ru-RU" sz="1800" b="1" dirty="0"/>
              <a:t>  Любите лестницы! Даже 20-30 ступенек в день очень эффективно отражаться на состоянии вашего организма.</a:t>
            </a:r>
            <a:br>
              <a:rPr lang="ru-RU" sz="1800" b="1" dirty="0"/>
            </a:br>
            <a:r>
              <a:rPr lang="ru-RU" sz="1800" b="1" dirty="0"/>
              <a:t>  Плавайте на здоровье! Плаванье – хороший способ укрепить  мышцы и сбросить лишние килограммы.</a:t>
            </a:r>
            <a:br>
              <a:rPr lang="ru-RU" sz="1800" b="1" dirty="0"/>
            </a:br>
            <a:r>
              <a:rPr lang="ru-RU" sz="1800" b="1" dirty="0"/>
              <a:t>   </a:t>
            </a:r>
            <a:r>
              <a:rPr lang="ru-RU" sz="1800" b="1" dirty="0">
                <a:solidFill>
                  <a:srgbClr val="FF0000"/>
                </a:solidFill>
              </a:rPr>
              <a:t>Не расслабляйтесь!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1800" b="1" dirty="0" smtClean="0"/>
              <a:t> </a:t>
            </a:r>
            <a:r>
              <a:rPr lang="ru-RU" sz="1800" b="1" dirty="0">
                <a:solidFill>
                  <a:srgbClr val="FF0000"/>
                </a:solidFill>
              </a:rPr>
              <a:t>Ведь движение – это здоровье. Здоровье -  это жизнь</a:t>
            </a:r>
            <a:r>
              <a:rPr lang="ru-RU" sz="1800" b="1" dirty="0"/>
              <a:t>.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828583" y="2119257"/>
            <a:ext cx="432048" cy="36038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5414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5203706"/>
          </a:xfrm>
        </p:spPr>
        <p:txBody>
          <a:bodyPr/>
          <a:lstStyle/>
          <a:p>
            <a:r>
              <a:rPr lang="ru-RU" dirty="0" smtClean="0"/>
              <a:t>Спасибо за внимание 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68743" y="2119257"/>
            <a:ext cx="216024" cy="36038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15407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915674"/>
          </a:xfrm>
        </p:spPr>
        <p:txBody>
          <a:bodyPr/>
          <a:lstStyle/>
          <a:p>
            <a:r>
              <a:rPr lang="ru-RU" b="1" i="1" dirty="0"/>
              <a:t>«</a:t>
            </a:r>
            <a:r>
              <a:rPr lang="ru-RU" sz="3600" b="1" i="1" dirty="0"/>
              <a:t>Потеря время – досадно,</a:t>
            </a:r>
            <a:br>
              <a:rPr lang="ru-RU" sz="3600" b="1" i="1" dirty="0"/>
            </a:br>
            <a:r>
              <a:rPr lang="ru-RU" sz="3600" b="1" i="1" dirty="0"/>
              <a:t>             Потеря здоровье – безнадежно»</a:t>
            </a:r>
            <a:br>
              <a:rPr lang="ru-RU" sz="3600" b="1" i="1" dirty="0"/>
            </a:br>
            <a:r>
              <a:rPr lang="ru-RU" sz="3600" b="1" i="1" dirty="0"/>
              <a:t>                                         Г. </a:t>
            </a:r>
            <a:r>
              <a:rPr lang="ru-RU" sz="3600" b="1" i="1" dirty="0" err="1"/>
              <a:t>Ратнер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252520" y="2348880"/>
            <a:ext cx="45719" cy="66167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958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6996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10044608" y="2420888"/>
            <a:ext cx="45719" cy="36038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citycelebrity.ru/userfiles/image002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632" y="1268760"/>
            <a:ext cx="5940425" cy="38182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919145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6965245" cy="216024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Гиподинамия</a:t>
            </a:r>
            <a:r>
              <a:rPr lang="ru-RU" sz="2000" dirty="0"/>
              <a:t> (пониженная подвижность, от </a:t>
            </a:r>
            <a:r>
              <a:rPr lang="ru-RU" sz="2000" u="sng" dirty="0">
                <a:hlinkClick r:id="rId2" tooltip="Греческий язык"/>
              </a:rPr>
              <a:t>греч.</a:t>
            </a:r>
            <a:r>
              <a:rPr lang="ru-RU" sz="2000" dirty="0"/>
              <a:t> </a:t>
            </a:r>
            <a:r>
              <a:rPr lang="el-GR" sz="2000" dirty="0"/>
              <a:t>ὑπό</a:t>
            </a:r>
            <a:r>
              <a:rPr lang="ru-RU" sz="2000" dirty="0"/>
              <a:t>  — «под» и </a:t>
            </a:r>
            <a:r>
              <a:rPr lang="el-GR" sz="2000" dirty="0"/>
              <a:t>δύνᾰμις</a:t>
            </a:r>
            <a:r>
              <a:rPr lang="ru-RU" sz="2000" dirty="0"/>
              <a:t> — «сила») — нарушение функций организма (опорно-двигательного аппарата, кровообращения, дыхания, пищеварения) при ограничении двигательной активности, снижении силы сокращения </a:t>
            </a:r>
            <a:r>
              <a:rPr lang="ru-RU" sz="2000" dirty="0" smtClean="0"/>
              <a:t>мышц.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892480" y="2805000"/>
            <a:ext cx="7839973" cy="2379676"/>
          </a:xfrm>
        </p:spPr>
        <p:txBody>
          <a:bodyPr/>
          <a:lstStyle/>
          <a:p>
            <a:pPr lvl="8"/>
            <a:endParaRPr lang="ru-RU" dirty="0"/>
          </a:p>
        </p:txBody>
      </p:sp>
      <p:pic>
        <p:nvPicPr>
          <p:cNvPr id="1026" name="Picture 2" descr="C:\Users\1\Desktop\Новая папка (4)\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328" y="2564904"/>
            <a:ext cx="3810000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34191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455563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           Последствия гиподинамии у детей :</a:t>
            </a:r>
            <a:br>
              <a:rPr lang="ru-RU" sz="2400" dirty="0" smtClean="0"/>
            </a:br>
            <a:r>
              <a:rPr lang="ru-RU" sz="2400" dirty="0" smtClean="0"/>
              <a:t>1) Иммунные заболевания</a:t>
            </a:r>
            <a:br>
              <a:rPr lang="ru-RU" sz="2400" dirty="0" smtClean="0"/>
            </a:br>
            <a:r>
              <a:rPr lang="ru-RU" sz="2400" dirty="0" smtClean="0"/>
              <a:t>2) Мышечные слабости </a:t>
            </a:r>
            <a:br>
              <a:rPr lang="ru-RU" sz="2400" dirty="0" smtClean="0"/>
            </a:br>
            <a:r>
              <a:rPr lang="ru-RU" sz="2400" dirty="0" smtClean="0"/>
              <a:t>3)  Неустойчивость эмоционального состояния </a:t>
            </a:r>
            <a:br>
              <a:rPr lang="ru-RU" sz="2400" dirty="0" smtClean="0"/>
            </a:br>
            <a:r>
              <a:rPr lang="ru-RU" sz="2400" dirty="0" smtClean="0"/>
              <a:t>4) Низкая работоспособность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H="1">
            <a:off x="9396536" y="2060848"/>
            <a:ext cx="1881107" cy="360381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8747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Показатели МПК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6926558"/>
              </p:ext>
            </p:extLst>
          </p:nvPr>
        </p:nvGraphicFramePr>
        <p:xfrm>
          <a:off x="1259632" y="2060848"/>
          <a:ext cx="6708725" cy="3950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07462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Образ жизни </a:t>
            </a:r>
            <a:endParaRPr lang="ru-RU" sz="32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5693810"/>
              </p:ext>
            </p:extLst>
          </p:nvPr>
        </p:nvGraphicFramePr>
        <p:xfrm>
          <a:off x="1259632" y="2132856"/>
          <a:ext cx="6556053" cy="38916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125979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09925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Умственная активность 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2332545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4428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6254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564</TotalTime>
  <Words>43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Презентация PowerPoint</vt:lpstr>
      <vt:lpstr>«Потеря время – досадно,              Потеря здоровье – безнадежно»                                          Г. Ратнер</vt:lpstr>
      <vt:lpstr>Презентация PowerPoint</vt:lpstr>
      <vt:lpstr> Гиподинамия (пониженная подвижность, от греч. ὑπό  — «под» и δύνᾰμις — «сила») — нарушение функций организма (опорно-двигательного аппарата, кровообращения, дыхания, пищеварения) при ограничении двигательной активности, снижении силы сокращения мышц. </vt:lpstr>
      <vt:lpstr>           Последствия гиподинамии у детей : 1) Иммунные заболевания 2) Мышечные слабости  3)  Неустойчивость эмоционального состояния  4) Низкая работоспособность </vt:lpstr>
      <vt:lpstr>Показатели МПК </vt:lpstr>
      <vt:lpstr>Образ жизни </vt:lpstr>
      <vt:lpstr>Умственная активность </vt:lpstr>
      <vt:lpstr>Презентация PowerPoint</vt:lpstr>
      <vt:lpstr> Правила здоровья  Итак, правило первое – это обязательная утренняя зарядка. Десятиминутный комплекс из нескольких несложных упражнений даст организму заряд бодрости на весь день.   Правило второе – это ежедневные пешие прогулки. Вполне достаточно потратить 20-25 минут по  дороге на работу и с работы.    Правило третье – больше гуляйте! Особенно перед сном.   Любите лестницы! Даже 20-30 ступенек в день очень эффективно отражаться на состоянии вашего организма.   Плавайте на здоровье! Плаванье – хороший способ укрепить  мышцы и сбросить лишние килограммы.    Не расслабляйтесь!  Ведь движение – это здоровье. Здоровье -  это жизнь.</vt:lpstr>
      <vt:lpstr>Спасибо за внимание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18</cp:revision>
  <dcterms:created xsi:type="dcterms:W3CDTF">2015-03-12T18:24:02Z</dcterms:created>
  <dcterms:modified xsi:type="dcterms:W3CDTF">2015-03-16T15:18:46Z</dcterms:modified>
</cp:coreProperties>
</file>