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97" r:id="rId3"/>
    <p:sldId id="316" r:id="rId4"/>
    <p:sldId id="318" r:id="rId5"/>
    <p:sldId id="320" r:id="rId6"/>
    <p:sldId id="322" r:id="rId7"/>
    <p:sldId id="323" r:id="rId8"/>
    <p:sldId id="324" r:id="rId9"/>
    <p:sldId id="325" r:id="rId10"/>
    <p:sldId id="331" r:id="rId11"/>
    <p:sldId id="327" r:id="rId12"/>
    <p:sldId id="328" r:id="rId13"/>
    <p:sldId id="329" r:id="rId14"/>
    <p:sldId id="330" r:id="rId15"/>
    <p:sldId id="293" r:id="rId16"/>
    <p:sldId id="29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27C35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588" autoAdjust="0"/>
    <p:restoredTop sz="94671" autoAdjust="0"/>
  </p:normalViewPr>
  <p:slideViewPr>
    <p:cSldViewPr>
      <p:cViewPr>
        <p:scale>
          <a:sx n="69" d="100"/>
          <a:sy n="69" d="100"/>
        </p:scale>
        <p:origin x="-118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2484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048073-FD8C-419A-A926-85446E7A7633}">
      <dsp:nvSpPr>
        <dsp:cNvPr id="0" name=""/>
        <dsp:cNvSpPr/>
      </dsp:nvSpPr>
      <dsp:spPr>
        <a:xfrm>
          <a:off x="0" y="266592"/>
          <a:ext cx="8229600" cy="755820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Познавательное развитие предполагает развитие интересов детей, любознательности и познавательной мотивации</a:t>
          </a:r>
          <a:endParaRPr lang="ru-RU" sz="1900" kern="1200" dirty="0"/>
        </a:p>
      </dsp:txBody>
      <dsp:txXfrm>
        <a:off x="36896" y="303488"/>
        <a:ext cx="8155808" cy="682028"/>
      </dsp:txXfrm>
    </dsp:sp>
    <dsp:sp modelId="{160426A6-D973-42E7-A30B-1EE9CC342C40}">
      <dsp:nvSpPr>
        <dsp:cNvPr id="0" name=""/>
        <dsp:cNvSpPr/>
      </dsp:nvSpPr>
      <dsp:spPr>
        <a:xfrm>
          <a:off x="0" y="1022412"/>
          <a:ext cx="8229600" cy="495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4130" rIns="135128" bIns="2413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1500" kern="1200" dirty="0"/>
        </a:p>
      </dsp:txBody>
      <dsp:txXfrm>
        <a:off x="0" y="1022412"/>
        <a:ext cx="8229600" cy="49518"/>
      </dsp:txXfrm>
    </dsp:sp>
    <dsp:sp modelId="{EF1E48AC-BFCC-4D81-A913-66C524714123}">
      <dsp:nvSpPr>
        <dsp:cNvPr id="0" name=""/>
        <dsp:cNvSpPr/>
      </dsp:nvSpPr>
      <dsp:spPr>
        <a:xfrm>
          <a:off x="0" y="1071930"/>
          <a:ext cx="8229600" cy="755820"/>
        </a:xfrm>
        <a:prstGeom prst="roundRect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формирование познавательных действий, становление сознания; развитие воображения и творческой активности</a:t>
          </a:r>
          <a:endParaRPr lang="ru-RU" sz="1900" kern="1200" dirty="0"/>
        </a:p>
      </dsp:txBody>
      <dsp:txXfrm>
        <a:off x="36896" y="1108826"/>
        <a:ext cx="8155808" cy="682028"/>
      </dsp:txXfrm>
    </dsp:sp>
    <dsp:sp modelId="{B42A0F09-ABED-4230-999A-669D21E277FC}">
      <dsp:nvSpPr>
        <dsp:cNvPr id="0" name=""/>
        <dsp:cNvSpPr/>
      </dsp:nvSpPr>
      <dsp:spPr>
        <a:xfrm>
          <a:off x="0" y="1882470"/>
          <a:ext cx="8229600" cy="755820"/>
        </a:xfrm>
        <a:prstGeom prst="round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формирование первичных представлений о себе, других людях, объектах окружающего мира, о свойствах и отношениях объектов окружающего мира </a:t>
          </a:r>
          <a:endParaRPr lang="ru-RU" sz="1900" kern="1200" dirty="0"/>
        </a:p>
      </dsp:txBody>
      <dsp:txXfrm>
        <a:off x="36896" y="1919366"/>
        <a:ext cx="8155808" cy="682028"/>
      </dsp:txXfrm>
    </dsp:sp>
    <dsp:sp modelId="{A825A2F3-F241-4C0D-A94B-247273865B9A}">
      <dsp:nvSpPr>
        <dsp:cNvPr id="0" name=""/>
        <dsp:cNvSpPr/>
      </dsp:nvSpPr>
      <dsp:spPr>
        <a:xfrm>
          <a:off x="0" y="2693010"/>
          <a:ext cx="8229600" cy="755820"/>
        </a:xfrm>
        <a:prstGeom prst="roundRect">
          <a:avLst/>
        </a:prstGeom>
        <a:solidFill>
          <a:schemeClr val="accent4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 малой родине и Отечестве, представлений о социокультурных ценностях нашего народа, об отечественных традициях и праздниках</a:t>
          </a:r>
          <a:endParaRPr lang="ru-RU" sz="1900" kern="1200" dirty="0"/>
        </a:p>
      </dsp:txBody>
      <dsp:txXfrm>
        <a:off x="36896" y="2729906"/>
        <a:ext cx="8155808" cy="682028"/>
      </dsp:txXfrm>
    </dsp:sp>
    <dsp:sp modelId="{3695D4DA-6AE1-4DA7-88FE-49ABACD22070}">
      <dsp:nvSpPr>
        <dsp:cNvPr id="0" name=""/>
        <dsp:cNvSpPr/>
      </dsp:nvSpPr>
      <dsp:spPr>
        <a:xfrm>
          <a:off x="0" y="3503550"/>
          <a:ext cx="8229600" cy="7558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 планете Земля как общем доме людей, об особенностях ее природы, многообразии стран и народов мира</a:t>
          </a:r>
          <a:endParaRPr lang="ru-RU" sz="1900" kern="1200" dirty="0"/>
        </a:p>
      </dsp:txBody>
      <dsp:txXfrm>
        <a:off x="36896" y="3540446"/>
        <a:ext cx="8155808" cy="682028"/>
      </dsp:txXfrm>
    </dsp:sp>
  </dsp:spTree>
</dsp:drawing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303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9920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8138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9468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3354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2000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3983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746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2607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8833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87A0B-57BE-4921-92EF-44FC401906A4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7DBA3-2E4F-434D-8FF2-4966E21699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630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887A0B-57BE-4921-92EF-44FC401906A4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7DBA3-2E4F-434D-8FF2-4966E21699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3891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755576" y="836712"/>
            <a:ext cx="7848872" cy="864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Bookman Old Style" pitchFamily="18" charset="0"/>
                <a:cs typeface="Times New Roman" panose="02020603050405020304" pitchFamily="18" charset="0"/>
              </a:rPr>
              <a:t>Тема: «Познавательное развитие дошкольников в условиях реализации </a:t>
            </a:r>
            <a:br>
              <a:rPr lang="ru-RU" sz="2700" b="1" dirty="0" smtClean="0">
                <a:latin typeface="Bookman Old Style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Bookman Old Style" pitchFamily="18" charset="0"/>
                <a:cs typeface="Times New Roman" panose="02020603050405020304" pitchFamily="18" charset="0"/>
              </a:rPr>
              <a:t>ФГОС ДО»</a:t>
            </a:r>
            <a:br>
              <a:rPr lang="ru-RU" sz="2700" b="1" dirty="0" smtClean="0">
                <a:latin typeface="Bookman Old Style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Bookman Old Style" pitchFamily="18" charset="0"/>
                <a:cs typeface="Times New Roman" panose="02020603050405020304" pitchFamily="18" charset="0"/>
              </a:rPr>
              <a:t>(по программе «От рождения до школы»)</a:t>
            </a:r>
            <a:r>
              <a:rPr lang="ru-RU" sz="4000" b="1" dirty="0" smtClean="0">
                <a:latin typeface="Bookman Old Style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Bookman Old Style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Bookman Old Style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Bookman Old Style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Bookman Old Style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latin typeface="Bookman Old Style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Bookman Old Style" pitchFamily="18" charset="0"/>
                <a:cs typeface="Times New Roman" panose="02020603050405020304" pitchFamily="18" charset="0"/>
              </a:rPr>
              <a:t>Подготовила</a:t>
            </a:r>
            <a:r>
              <a:rPr lang="en-US" sz="2000" b="1" dirty="0" smtClean="0">
                <a:latin typeface="Bookman Old Style" pitchFamily="18" charset="0"/>
                <a:cs typeface="Times New Roman" panose="02020603050405020304" pitchFamily="18" charset="0"/>
              </a:rPr>
              <a:t>:</a:t>
            </a:r>
            <a:br>
              <a:rPr lang="en-US" sz="2000" b="1" dirty="0" smtClean="0">
                <a:latin typeface="Bookman Old Style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Bookman Old Style" pitchFamily="18" charset="0"/>
                <a:cs typeface="Times New Roman" panose="02020603050405020304" pitchFamily="18" charset="0"/>
              </a:rPr>
              <a:t>воспитатель Константинова А.А.</a:t>
            </a:r>
            <a:endParaRPr lang="ru-RU" sz="2000" b="1" dirty="0">
              <a:latin typeface="Bookman Old Style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916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Ознакомление с предметным </a:t>
            </a:r>
            <a:r>
              <a:rPr lang="ru-RU" b="1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окружением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6082" name="Picture 2" descr="C:\Users\Алена\Desktop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9" y="1428736"/>
            <a:ext cx="2714644" cy="2381240"/>
          </a:xfrm>
          <a:prstGeom prst="rect">
            <a:avLst/>
          </a:prstGeom>
          <a:noFill/>
        </p:spPr>
      </p:pic>
      <p:pic>
        <p:nvPicPr>
          <p:cNvPr id="46083" name="Picture 3" descr="C:\Users\Алена\Desktop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428736"/>
            <a:ext cx="3000396" cy="2355938"/>
          </a:xfrm>
          <a:prstGeom prst="rect">
            <a:avLst/>
          </a:prstGeom>
          <a:noFill/>
        </p:spPr>
      </p:pic>
      <p:pic>
        <p:nvPicPr>
          <p:cNvPr id="46084" name="Picture 4" descr="C:\Users\Алена\Desktop\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4000504"/>
            <a:ext cx="4500593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4"/>
          <p:cNvGrpSpPr>
            <a:grpSpLocks/>
          </p:cNvGrpSpPr>
          <p:nvPr/>
        </p:nvGrpSpPr>
        <p:grpSpPr bwMode="auto">
          <a:xfrm>
            <a:off x="311150" y="333375"/>
            <a:ext cx="8547100" cy="5999355"/>
            <a:chOff x="311388" y="332649"/>
            <a:chExt cx="8547528" cy="5999839"/>
          </a:xfrm>
        </p:grpSpPr>
        <p:grpSp>
          <p:nvGrpSpPr>
            <p:cNvPr id="6" name="Группа 1"/>
            <p:cNvGrpSpPr>
              <a:grpSpLocks/>
            </p:cNvGrpSpPr>
            <p:nvPr/>
          </p:nvGrpSpPr>
          <p:grpSpPr bwMode="auto">
            <a:xfrm>
              <a:off x="311388" y="332649"/>
              <a:ext cx="8495875" cy="2268079"/>
              <a:chOff x="311388" y="332649"/>
              <a:chExt cx="8495875" cy="2268079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311388" y="980728"/>
                <a:ext cx="2268000" cy="1620000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Сформировать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у ребенка представление о себе как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о представителе человеческого рода</a:t>
                </a: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6070959" y="970328"/>
                <a:ext cx="2736304" cy="1620000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На основе познания развивать творческую, свободную личность, обладающую чувством собственного достоинства и уважением к людям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758591" y="980728"/>
                <a:ext cx="3132000" cy="1620000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Сформировать у ребенка представление о представление о людях, живущих на Земле, об их чувствах, поступках, правах и обязанностях; о разнообразной деятельности людей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83396" y="332649"/>
                <a:ext cx="8316000" cy="461665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b="1" dirty="0"/>
                  <a:t>Задачи ознакомления дошкольников с социальным миром</a:t>
                </a:r>
              </a:p>
            </p:txBody>
          </p:sp>
        </p:grpSp>
        <p:grpSp>
          <p:nvGrpSpPr>
            <p:cNvPr id="8" name="Группа 5"/>
            <p:cNvGrpSpPr>
              <a:grpSpLocks/>
            </p:cNvGrpSpPr>
            <p:nvPr/>
          </p:nvGrpSpPr>
          <p:grpSpPr bwMode="auto">
            <a:xfrm>
              <a:off x="334469" y="2780928"/>
              <a:ext cx="8483735" cy="1553124"/>
              <a:chOff x="334469" y="2780928"/>
              <a:chExt cx="8483735" cy="1553124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334469" y="3434052"/>
                <a:ext cx="2736000" cy="900000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Знания должны нести информацию (информативность знаний)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081900" y="3423651"/>
                <a:ext cx="2736304" cy="900000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Знания должны побуждать к деятельности, поступкам (побудительность)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196477" y="3440674"/>
                <a:ext cx="2736000" cy="830997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Знания должны вызывать эмоции, чувства, отношения (</a:t>
                </a:r>
                <a:r>
                  <a:rPr lang="ru-RU" sz="1600" b="1" dirty="0" err="1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эмоциогенность</a:t>
                </a:r>
                <a:r>
                  <a:rPr lang="ru-RU" sz="16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 знаний)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150337" y="2780928"/>
                <a:ext cx="6804000" cy="461665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b="1" dirty="0"/>
                  <a:t>Триединая функция знаний о социальном мире</a:t>
                </a:r>
              </a:p>
            </p:txBody>
          </p:sp>
        </p:grpSp>
        <p:grpSp>
          <p:nvGrpSpPr>
            <p:cNvPr id="15" name="Группа 7"/>
            <p:cNvGrpSpPr>
              <a:grpSpLocks/>
            </p:cNvGrpSpPr>
            <p:nvPr/>
          </p:nvGrpSpPr>
          <p:grpSpPr bwMode="auto">
            <a:xfrm>
              <a:off x="311388" y="4499341"/>
              <a:ext cx="8547528" cy="1833147"/>
              <a:chOff x="354120" y="4499341"/>
              <a:chExt cx="8547528" cy="1833147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354120" y="5117822"/>
                <a:ext cx="4068000" cy="1169646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Познавательные </a:t>
                </a:r>
                <a:r>
                  <a:rPr lang="ru-RU" sz="1400" b="1" dirty="0" smtClean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беседы</a:t>
                </a:r>
                <a:endParaRPr lang="ru-RU" sz="1400" b="1" dirty="0">
                  <a:ln>
                    <a:solidFill>
                      <a:schemeClr val="accent5">
                        <a:lumMod val="75000"/>
                      </a:schemeClr>
                    </a:solidFill>
                  </a:ln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Чтение художественной литературы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Изобразительная и конструктивная деятельность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Экспериментирование и опыты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Музыка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545648" y="5108488"/>
                <a:ext cx="4356000" cy="1224000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Игры </a:t>
                </a:r>
                <a:r>
                  <a:rPr lang="ru-RU" sz="13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(сюжетно-ролевые, драматизации, подвижные)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Наблюдения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Трудовая деятельность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Праздники и развлечения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Индивидуальные беседы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827584" y="4499341"/>
                <a:ext cx="7632008" cy="461665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b="1" dirty="0"/>
                  <a:t>Формы организации образовательной деятельности</a:t>
                </a:r>
              </a:p>
            </p:txBody>
          </p:sp>
        </p:grpSp>
      </p:grp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9D1EFB-A4D0-4DBE-A09F-C0ACD6E0B8EE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95288" y="692150"/>
            <a:ext cx="8280400" cy="5400675"/>
            <a:chOff x="432" y="1827"/>
            <a:chExt cx="15953" cy="11169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432" y="3763"/>
              <a:ext cx="15953" cy="2532"/>
              <a:chOff x="432" y="4255"/>
              <a:chExt cx="15953" cy="2532"/>
            </a:xfrm>
          </p:grpSpPr>
          <p:sp>
            <p:nvSpPr>
              <p:cNvPr id="41995" name="AutoShape 4"/>
              <p:cNvSpPr>
                <a:spLocks noChangeArrowheads="1"/>
              </p:cNvSpPr>
              <p:nvPr/>
            </p:nvSpPr>
            <p:spPr bwMode="auto">
              <a:xfrm>
                <a:off x="432" y="4258"/>
                <a:ext cx="3798" cy="2529"/>
              </a:xfrm>
              <a:prstGeom prst="wedgeRoundRectCallout">
                <a:avLst>
                  <a:gd name="adj1" fmla="val 49606"/>
                  <a:gd name="adj2" fmla="val -73046"/>
                  <a:gd name="adj3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Методы,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повышающие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познавательную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активность</a:t>
                </a:r>
                <a:endParaRPr lang="ru-RU" altLang="ru-RU" sz="1600"/>
              </a:p>
            </p:txBody>
          </p:sp>
          <p:sp>
            <p:nvSpPr>
              <p:cNvPr id="41996" name="AutoShape 5"/>
              <p:cNvSpPr>
                <a:spLocks noChangeArrowheads="1"/>
              </p:cNvSpPr>
              <p:nvPr/>
            </p:nvSpPr>
            <p:spPr bwMode="auto">
              <a:xfrm>
                <a:off x="4464" y="4258"/>
                <a:ext cx="3798" cy="2529"/>
              </a:xfrm>
              <a:prstGeom prst="wedgeRoundRectCallout">
                <a:avLst>
                  <a:gd name="adj1" fmla="val -8759"/>
                  <a:gd name="adj2" fmla="val -72060"/>
                  <a:gd name="adj3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Методы,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вызывающие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эмоциональную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активность</a:t>
                </a:r>
                <a:endParaRPr lang="ru-RU" altLang="ru-RU" sz="1600"/>
              </a:p>
            </p:txBody>
          </p:sp>
          <p:sp>
            <p:nvSpPr>
              <p:cNvPr id="41997" name="AutoShape 6"/>
              <p:cNvSpPr>
                <a:spLocks noChangeArrowheads="1"/>
              </p:cNvSpPr>
              <p:nvPr/>
            </p:nvSpPr>
            <p:spPr bwMode="auto">
              <a:xfrm>
                <a:off x="8505" y="4255"/>
                <a:ext cx="3798" cy="2529"/>
              </a:xfrm>
              <a:prstGeom prst="wedgeRoundRectCallout">
                <a:avLst>
                  <a:gd name="adj1" fmla="val -33250"/>
                  <a:gd name="adj2" fmla="val -71856"/>
                  <a:gd name="adj3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Методы,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способствующие взаимосвязи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различных видов деятельности</a:t>
                </a:r>
                <a:endParaRPr lang="ru-RU" altLang="ru-RU" sz="1600"/>
              </a:p>
            </p:txBody>
          </p:sp>
          <p:sp>
            <p:nvSpPr>
              <p:cNvPr id="41998" name="AutoShape 7"/>
              <p:cNvSpPr>
                <a:spLocks noChangeArrowheads="1"/>
              </p:cNvSpPr>
              <p:nvPr/>
            </p:nvSpPr>
            <p:spPr bwMode="auto">
              <a:xfrm>
                <a:off x="12587" y="4255"/>
                <a:ext cx="3798" cy="2529"/>
              </a:xfrm>
              <a:prstGeom prst="wedgeRoundRectCallout">
                <a:avLst>
                  <a:gd name="adj1" fmla="val -40866"/>
                  <a:gd name="adj2" fmla="val -72741"/>
                  <a:gd name="adj3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Методы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Коррекции</a:t>
                </a:r>
                <a:br>
                  <a:rPr lang="ru-RU" altLang="ru-RU" sz="1600" b="1"/>
                </a:br>
                <a:r>
                  <a:rPr lang="ru-RU" altLang="ru-RU" sz="1600" b="1"/>
                  <a:t>и  уточнения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детских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/>
                  <a:t>представлений</a:t>
                </a:r>
                <a:endParaRPr lang="ru-RU" altLang="ru-RU" sz="1600"/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432" y="6444"/>
              <a:ext cx="15953" cy="6552"/>
              <a:chOff x="432" y="7083"/>
              <a:chExt cx="15953" cy="6552"/>
            </a:xfrm>
          </p:grpSpPr>
          <p:sp>
            <p:nvSpPr>
              <p:cNvPr id="41991" name="Text Box 9"/>
              <p:cNvSpPr txBox="1">
                <a:spLocks noChangeArrowheads="1"/>
              </p:cNvSpPr>
              <p:nvPr/>
            </p:nvSpPr>
            <p:spPr bwMode="auto">
              <a:xfrm>
                <a:off x="432" y="7083"/>
                <a:ext cx="3745" cy="655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500">
                    <a:solidFill>
                      <a:srgbClr val="000000"/>
                    </a:solidFill>
                  </a:rPr>
                  <a:t>Элементарный </a:t>
                </a:r>
                <a:br>
                  <a:rPr lang="ru-RU" altLang="ru-RU" sz="1500">
                    <a:solidFill>
                      <a:srgbClr val="000000"/>
                    </a:solidFill>
                  </a:rPr>
                </a:br>
                <a:r>
                  <a:rPr lang="ru-RU" altLang="ru-RU" sz="1500">
                    <a:solidFill>
                      <a:srgbClr val="000000"/>
                    </a:solidFill>
                  </a:rPr>
                  <a:t>    анализ 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500"/>
                  <a:t>Сравнение</a:t>
                </a:r>
                <a:br>
                  <a:rPr lang="ru-RU" altLang="ru-RU" sz="1500"/>
                </a:br>
                <a:r>
                  <a:rPr lang="ru-RU" altLang="ru-RU" sz="1500"/>
                  <a:t>     по контрасту и</a:t>
                </a:r>
                <a:br>
                  <a:rPr lang="ru-RU" altLang="ru-RU" sz="1500"/>
                </a:br>
                <a:r>
                  <a:rPr lang="ru-RU" altLang="ru-RU" sz="1500"/>
                  <a:t>     подобию, сходству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500"/>
                  <a:t>Группировка </a:t>
                </a:r>
                <a:br>
                  <a:rPr lang="ru-RU" altLang="ru-RU" sz="1500"/>
                </a:br>
                <a:r>
                  <a:rPr lang="ru-RU" altLang="ru-RU" sz="1500"/>
                  <a:t>    и классификация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500"/>
                  <a:t>Моделирование</a:t>
                </a:r>
                <a:br>
                  <a:rPr lang="ru-RU" altLang="ru-RU" sz="1500"/>
                </a:br>
                <a:r>
                  <a:rPr lang="ru-RU" altLang="ru-RU" sz="1500"/>
                  <a:t>    и конструирование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500"/>
                  <a:t>Ответы на вопросы</a:t>
                </a:r>
                <a:br>
                  <a:rPr lang="ru-RU" altLang="ru-RU" sz="1500"/>
                </a:br>
                <a:r>
                  <a:rPr lang="ru-RU" altLang="ru-RU" sz="1500"/>
                  <a:t>     детей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500"/>
                  <a:t>Приучение к </a:t>
                </a:r>
                <a:br>
                  <a:rPr lang="ru-RU" altLang="ru-RU" sz="1500"/>
                </a:br>
                <a:r>
                  <a:rPr lang="ru-RU" altLang="ru-RU" sz="1500"/>
                  <a:t>    самостоятельному </a:t>
                </a:r>
                <a:br>
                  <a:rPr lang="ru-RU" altLang="ru-RU" sz="1500"/>
                </a:br>
                <a:r>
                  <a:rPr lang="ru-RU" altLang="ru-RU" sz="1500"/>
                  <a:t>    поиску ответов </a:t>
                </a:r>
                <a:br>
                  <a:rPr lang="ru-RU" altLang="ru-RU" sz="1500"/>
                </a:br>
                <a:r>
                  <a:rPr lang="ru-RU" altLang="ru-RU" sz="1500"/>
                  <a:t>   на вопросы</a:t>
                </a:r>
              </a:p>
            </p:txBody>
          </p:sp>
          <p:sp>
            <p:nvSpPr>
              <p:cNvPr id="41992" name="Text Box 10"/>
              <p:cNvSpPr txBox="1">
                <a:spLocks noChangeArrowheads="1"/>
              </p:cNvSpPr>
              <p:nvPr/>
            </p:nvSpPr>
            <p:spPr bwMode="auto">
              <a:xfrm>
                <a:off x="4464" y="7083"/>
                <a:ext cx="3875" cy="655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Воображаемая </a:t>
                </a:r>
                <a:br>
                  <a:rPr lang="ru-RU" altLang="ru-RU" sz="1600"/>
                </a:br>
                <a:r>
                  <a:rPr lang="ru-RU" altLang="ru-RU" sz="1600"/>
                  <a:t>    ситуация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Придумывание </a:t>
                </a:r>
                <a:br>
                  <a:rPr lang="ru-RU" altLang="ru-RU" sz="1600"/>
                </a:br>
                <a:r>
                  <a:rPr lang="ru-RU" altLang="ru-RU" sz="1600"/>
                  <a:t>    сказок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Игры-</a:t>
                </a:r>
                <a:br>
                  <a:rPr lang="ru-RU" altLang="ru-RU" sz="1600"/>
                </a:br>
                <a:r>
                  <a:rPr lang="ru-RU" altLang="ru-RU" sz="1600"/>
                  <a:t>    драматизации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Сюрпризные </a:t>
                </a:r>
                <a:br>
                  <a:rPr lang="ru-RU" altLang="ru-RU" sz="1600"/>
                </a:br>
                <a:r>
                  <a:rPr lang="ru-RU" altLang="ru-RU" sz="1600"/>
                  <a:t>    моменты и</a:t>
                </a:r>
                <a:br>
                  <a:rPr lang="ru-RU" altLang="ru-RU" sz="1600"/>
                </a:br>
                <a:r>
                  <a:rPr lang="ru-RU" altLang="ru-RU" sz="1600"/>
                  <a:t>   элементы новизны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Юмор и шутка</a:t>
                </a:r>
              </a:p>
              <a:p>
                <a:pPr marL="0" lvl="1">
                  <a:lnSpc>
                    <a:spcPct val="90000"/>
                  </a:lnSpc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Сочетание</a:t>
                </a:r>
                <a:br>
                  <a:rPr lang="ru-RU" altLang="ru-RU" sz="1600"/>
                </a:br>
                <a:r>
                  <a:rPr lang="ru-RU" altLang="ru-RU" sz="1600"/>
                  <a:t>    разнообразных </a:t>
                </a:r>
                <a:br>
                  <a:rPr lang="ru-RU" altLang="ru-RU" sz="1600"/>
                </a:br>
                <a:r>
                  <a:rPr lang="ru-RU" altLang="ru-RU" sz="1600"/>
                  <a:t>   средств на одном</a:t>
                </a:r>
                <a:br>
                  <a:rPr lang="ru-RU" altLang="ru-RU" sz="1600"/>
                </a:br>
                <a:r>
                  <a:rPr lang="ru-RU" altLang="ru-RU" sz="1600"/>
                  <a:t>   занятии</a:t>
                </a:r>
              </a:p>
            </p:txBody>
          </p:sp>
          <p:sp>
            <p:nvSpPr>
              <p:cNvPr id="41993" name="Text Box 11"/>
              <p:cNvSpPr txBox="1">
                <a:spLocks noChangeArrowheads="1"/>
              </p:cNvSpPr>
              <p:nvPr/>
            </p:nvSpPr>
            <p:spPr bwMode="auto">
              <a:xfrm>
                <a:off x="8617" y="7083"/>
                <a:ext cx="3884" cy="655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Прием </a:t>
                </a:r>
                <a:br>
                  <a:rPr lang="ru-RU" altLang="ru-RU" sz="1600"/>
                </a:br>
                <a:r>
                  <a:rPr lang="ru-RU" altLang="ru-RU" sz="1600"/>
                  <a:t>    предложения и </a:t>
                </a:r>
                <a:br>
                  <a:rPr lang="ru-RU" altLang="ru-RU" sz="1600"/>
                </a:br>
                <a:r>
                  <a:rPr lang="ru-RU" altLang="ru-RU" sz="1600"/>
                  <a:t>    обучения способу</a:t>
                </a:r>
                <a:br>
                  <a:rPr lang="ru-RU" altLang="ru-RU" sz="1600"/>
                </a:br>
                <a:r>
                  <a:rPr lang="ru-RU" altLang="ru-RU" sz="1600"/>
                  <a:t>     связи разных</a:t>
                </a:r>
                <a:br>
                  <a:rPr lang="ru-RU" altLang="ru-RU" sz="1600"/>
                </a:br>
                <a:r>
                  <a:rPr lang="ru-RU" altLang="ru-RU" sz="1600"/>
                  <a:t> видов деятельности</a:t>
                </a:r>
              </a:p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Перспективное</a:t>
                </a:r>
                <a:br>
                  <a:rPr lang="ru-RU" altLang="ru-RU" sz="1600"/>
                </a:br>
                <a:r>
                  <a:rPr lang="ru-RU" altLang="ru-RU" sz="1600"/>
                  <a:t>    планирование</a:t>
                </a:r>
              </a:p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Перспектива,</a:t>
                </a:r>
                <a:br>
                  <a:rPr lang="ru-RU" altLang="ru-RU" sz="1600"/>
                </a:br>
                <a:r>
                  <a:rPr lang="ru-RU" altLang="ru-RU" sz="1600"/>
                  <a:t>     направленная</a:t>
                </a:r>
                <a:br>
                  <a:rPr lang="ru-RU" altLang="ru-RU" sz="1600"/>
                </a:br>
                <a:r>
                  <a:rPr lang="ru-RU" altLang="ru-RU" sz="1600"/>
                  <a:t>     на последующую</a:t>
                </a:r>
                <a:br>
                  <a:rPr lang="ru-RU" altLang="ru-RU" sz="1600"/>
                </a:br>
                <a:r>
                  <a:rPr lang="ru-RU" altLang="ru-RU" sz="1600"/>
                  <a:t>     деятельность</a:t>
                </a:r>
              </a:p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Беседа</a:t>
                </a:r>
              </a:p>
            </p:txBody>
          </p:sp>
          <p:sp>
            <p:nvSpPr>
              <p:cNvPr id="41994" name="Text Box 12"/>
              <p:cNvSpPr txBox="1">
                <a:spLocks noChangeArrowheads="1"/>
              </p:cNvSpPr>
              <p:nvPr/>
            </p:nvSpPr>
            <p:spPr bwMode="auto">
              <a:xfrm>
                <a:off x="12816" y="7083"/>
                <a:ext cx="3569" cy="655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Повторение</a:t>
                </a:r>
              </a:p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Наблюдение </a:t>
                </a:r>
              </a:p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Экспериментиро</a:t>
                </a:r>
                <a:br>
                  <a:rPr lang="ru-RU" altLang="ru-RU" sz="1600"/>
                </a:br>
                <a:r>
                  <a:rPr lang="ru-RU" altLang="ru-RU" sz="1600"/>
                  <a:t>    вание</a:t>
                </a:r>
              </a:p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Создание </a:t>
                </a:r>
                <a:br>
                  <a:rPr lang="ru-RU" altLang="ru-RU" sz="1600"/>
                </a:br>
                <a:r>
                  <a:rPr lang="ru-RU" altLang="ru-RU" sz="1600"/>
                  <a:t>    проблемных </a:t>
                </a:r>
                <a:br>
                  <a:rPr lang="ru-RU" altLang="ru-RU" sz="1600"/>
                </a:br>
                <a:r>
                  <a:rPr lang="ru-RU" altLang="ru-RU" sz="1600"/>
                  <a:t>    ситуаций</a:t>
                </a:r>
              </a:p>
              <a:p>
                <a:pPr marL="0" lvl="1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ebdings" pitchFamily="18" charset="2"/>
                  <a:buChar char="Y"/>
                </a:pPr>
                <a:r>
                  <a:rPr lang="ru-RU" altLang="ru-RU" sz="1600"/>
                  <a:t>Беседа</a:t>
                </a:r>
              </a:p>
            </p:txBody>
          </p:sp>
        </p:grpSp>
        <p:sp>
          <p:nvSpPr>
            <p:cNvPr id="91142" name="Text Box 13" descr="Газетная бумага"/>
            <p:cNvSpPr txBox="1">
              <a:spLocks noChangeArrowheads="1"/>
            </p:cNvSpPr>
            <p:nvPr/>
          </p:nvSpPr>
          <p:spPr bwMode="auto">
            <a:xfrm>
              <a:off x="1007" y="1827"/>
              <a:ext cx="14690" cy="1297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  <a:defRPr/>
              </a:pPr>
              <a:r>
                <a:rPr lang="ru-RU" b="1">
                  <a:cs typeface="Arial" pitchFamily="34" charset="0"/>
                </a:rPr>
                <a:t>МЕТОДЫ</a:t>
              </a:r>
              <a:r>
                <a:rPr lang="ru-RU" sz="1600" b="1">
                  <a:cs typeface="Arial" pitchFamily="34" charset="0"/>
                </a:rPr>
                <a:t>, ПОЗВОЛЯЮЩИЕ ПЕДАГОГУ НАИБОЛЕЕ ЭФФЕКТИВНО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ru-RU" sz="1600" b="1">
                  <a:cs typeface="Arial" pitchFamily="34" charset="0"/>
                </a:rPr>
                <a:t> ПРОВОДИТЬ РАБОТУ ПО ОЗНАКОМЛЕНИЮ ДЕТЕЙ С СОЦИАЛЬНЫМ МИРОМ</a:t>
              </a:r>
              <a:endParaRPr lang="ru-RU" sz="1600">
                <a:cs typeface="Arial" pitchFamily="34" charset="0"/>
              </a:endParaRPr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E2FE20-0EC1-4DE3-B6A1-71AA63C5124F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Ознакомление с миром природы </a:t>
            </a:r>
            <a: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4E7686-BA45-4BD8-B3FB-C76591D19B7A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900113" y="1052513"/>
            <a:ext cx="7848600" cy="5472112"/>
            <a:chOff x="2741" y="420"/>
            <a:chExt cx="16914" cy="11864"/>
          </a:xfrm>
        </p:grpSpPr>
        <p:sp>
          <p:nvSpPr>
            <p:cNvPr id="37893" name="AutoShape 3"/>
            <p:cNvSpPr>
              <a:spLocks noChangeArrowheads="1"/>
            </p:cNvSpPr>
            <p:nvPr/>
          </p:nvSpPr>
          <p:spPr bwMode="auto">
            <a:xfrm>
              <a:off x="2741" y="570"/>
              <a:ext cx="13740" cy="10200"/>
            </a:xfrm>
            <a:prstGeom prst="sun">
              <a:avLst>
                <a:gd name="adj" fmla="val 12500"/>
              </a:avLst>
            </a:prstGeom>
            <a:gradFill rotWithShape="0">
              <a:gsLst>
                <a:gs pos="0">
                  <a:srgbClr val="FFFF00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37894" name="AutoShape 4"/>
            <p:cNvSpPr>
              <a:spLocks/>
            </p:cNvSpPr>
            <p:nvPr/>
          </p:nvSpPr>
          <p:spPr bwMode="auto">
            <a:xfrm>
              <a:off x="3672" y="420"/>
              <a:ext cx="2730" cy="1200"/>
            </a:xfrm>
            <a:prstGeom prst="accentBorderCallout3">
              <a:avLst>
                <a:gd name="adj1" fmla="val 15000"/>
                <a:gd name="adj2" fmla="val -4394"/>
                <a:gd name="adj3" fmla="val 15000"/>
                <a:gd name="adj4" fmla="val -59963"/>
                <a:gd name="adj5" fmla="val 63083"/>
                <a:gd name="adj6" fmla="val -59963"/>
                <a:gd name="adj7" fmla="val 304315"/>
                <a:gd name="adj8" fmla="val 47968"/>
              </a:avLst>
            </a:prstGeom>
            <a:gradFill rotWithShape="0">
              <a:gsLst>
                <a:gs pos="0">
                  <a:srgbClr val="FFFF00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altLang="ru-RU" sz="1400" b="1">
                  <a:latin typeface="Arial" charset="0"/>
                </a:rPr>
                <a:t>Общий дом природы</a:t>
              </a:r>
              <a:endParaRPr lang="ru-RU" altLang="ru-RU" sz="1400">
                <a:latin typeface="Arial" charset="0"/>
              </a:endParaRPr>
            </a:p>
          </p:txBody>
        </p:sp>
        <p:sp>
          <p:nvSpPr>
            <p:cNvPr id="20486" name="AutoShape 5"/>
            <p:cNvSpPr>
              <a:spLocks noChangeArrowheads="1"/>
            </p:cNvSpPr>
            <p:nvPr/>
          </p:nvSpPr>
          <p:spPr bwMode="auto">
            <a:xfrm>
              <a:off x="8328" y="2451"/>
              <a:ext cx="2942" cy="1263"/>
            </a:xfrm>
            <a:prstGeom prst="wedgeRoundRectCallout">
              <a:avLst>
                <a:gd name="adj1" fmla="val -48215"/>
                <a:gd name="adj2" fmla="val 19900"/>
                <a:gd name="adj3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939393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  <a:defRPr/>
              </a:pPr>
              <a:r>
                <a:rPr lang="ru-RU" sz="1400" b="1" u="sng" dirty="0">
                  <a:latin typeface="+mn-lt"/>
                </a:rPr>
                <a:t>Содержание образования</a:t>
              </a:r>
              <a:endParaRPr lang="ru-RU" sz="1400" dirty="0">
                <a:latin typeface="+mn-lt"/>
              </a:endParaRPr>
            </a:p>
          </p:txBody>
        </p:sp>
        <p:sp>
          <p:nvSpPr>
            <p:cNvPr id="37896" name="AutoShape 6" descr="Газетная бумага"/>
            <p:cNvSpPr>
              <a:spLocks noChangeArrowheads="1"/>
            </p:cNvSpPr>
            <p:nvPr/>
          </p:nvSpPr>
          <p:spPr bwMode="auto">
            <a:xfrm>
              <a:off x="10500" y="4011"/>
              <a:ext cx="3710" cy="850"/>
            </a:xfrm>
            <a:prstGeom prst="wedgeRoundRectCallout">
              <a:avLst>
                <a:gd name="adj1" fmla="val -40806"/>
                <a:gd name="adj2" fmla="val -99120"/>
                <a:gd name="adj3" fmla="val 16667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300"/>
                </a:spcBef>
                <a:spcAft>
                  <a:spcPts val="1000"/>
                </a:spcAft>
              </a:pPr>
              <a:r>
                <a:rPr lang="ru-RU" altLang="ru-RU" sz="1400" b="1"/>
                <a:t>Неживая природа</a:t>
              </a:r>
              <a:endParaRPr lang="ru-RU" altLang="ru-RU" sz="1400">
                <a:latin typeface="Arial" charset="0"/>
              </a:endParaRPr>
            </a:p>
          </p:txBody>
        </p:sp>
        <p:sp>
          <p:nvSpPr>
            <p:cNvPr id="20488" name="AutoShape 7"/>
            <p:cNvSpPr>
              <a:spLocks noChangeArrowheads="1"/>
            </p:cNvSpPr>
            <p:nvPr/>
          </p:nvSpPr>
          <p:spPr bwMode="auto">
            <a:xfrm>
              <a:off x="5167" y="3941"/>
              <a:ext cx="3472" cy="850"/>
            </a:xfrm>
            <a:prstGeom prst="wedgeRoundRectCallout">
              <a:avLst>
                <a:gd name="adj1" fmla="val 43014"/>
                <a:gd name="adj2" fmla="val -88116"/>
                <a:gd name="adj3" fmla="val 16667"/>
              </a:avLst>
            </a:prstGeom>
            <a:gradFill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ru-RU" altLang="ru-RU" sz="1400" b="1" dirty="0">
                  <a:latin typeface="+mn-lt"/>
                </a:rPr>
                <a:t>Живая природа</a:t>
              </a:r>
              <a:endParaRPr lang="ru-RU" altLang="ru-RU" sz="1400" dirty="0">
                <a:latin typeface="+mn-lt"/>
              </a:endParaRPr>
            </a:p>
          </p:txBody>
        </p:sp>
        <p:sp>
          <p:nvSpPr>
            <p:cNvPr id="37898" name="AutoShape 8" descr="Коричневый мрамор"/>
            <p:cNvSpPr>
              <a:spLocks noChangeArrowheads="1"/>
            </p:cNvSpPr>
            <p:nvPr/>
          </p:nvSpPr>
          <p:spPr bwMode="auto">
            <a:xfrm>
              <a:off x="10762" y="7133"/>
              <a:ext cx="2531" cy="850"/>
            </a:xfrm>
            <a:prstGeom prst="cloudCallout">
              <a:avLst>
                <a:gd name="adj1" fmla="val -3037"/>
                <a:gd name="adj2" fmla="val -307856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Aft>
                  <a:spcPts val="1000"/>
                </a:spcAft>
              </a:pPr>
              <a:r>
                <a:rPr lang="ru-RU" altLang="ru-RU" sz="1600" b="1">
                  <a:solidFill>
                    <a:srgbClr val="FFFFFF"/>
                  </a:solidFill>
                </a:rPr>
                <a:t>Почва</a:t>
              </a:r>
              <a:endParaRPr lang="ru-RU" altLang="ru-RU" sz="1600"/>
            </a:p>
          </p:txBody>
        </p:sp>
        <p:sp>
          <p:nvSpPr>
            <p:cNvPr id="37899" name="AutoShape 9"/>
            <p:cNvSpPr>
              <a:spLocks noChangeArrowheads="1"/>
            </p:cNvSpPr>
            <p:nvPr/>
          </p:nvSpPr>
          <p:spPr bwMode="auto">
            <a:xfrm>
              <a:off x="8793" y="6509"/>
              <a:ext cx="2474" cy="850"/>
            </a:xfrm>
            <a:prstGeom prst="cloudCallout">
              <a:avLst>
                <a:gd name="adj1" fmla="val 48787"/>
                <a:gd name="adj2" fmla="val -226250"/>
              </a:avLst>
            </a:prstGeom>
            <a:gradFill rotWithShape="0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Aft>
                  <a:spcPts val="1000"/>
                </a:spcAft>
              </a:pPr>
              <a:r>
                <a:rPr lang="ru-RU" altLang="ru-RU" sz="1600" b="1"/>
                <a:t>Вода</a:t>
              </a:r>
              <a:endParaRPr lang="ru-RU" altLang="ru-RU" sz="1600"/>
            </a:p>
          </p:txBody>
        </p:sp>
        <p:sp>
          <p:nvSpPr>
            <p:cNvPr id="37900" name="AutoShape 10"/>
            <p:cNvSpPr>
              <a:spLocks noChangeArrowheads="1"/>
            </p:cNvSpPr>
            <p:nvPr/>
          </p:nvSpPr>
          <p:spPr bwMode="auto">
            <a:xfrm>
              <a:off x="12180" y="5570"/>
              <a:ext cx="2820" cy="850"/>
            </a:xfrm>
            <a:prstGeom prst="cloudCallout">
              <a:avLst>
                <a:gd name="adj1" fmla="val -18356"/>
                <a:gd name="adj2" fmla="val -116662"/>
              </a:avLst>
            </a:prstGeom>
            <a:gradFill rotWithShape="0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Aft>
                  <a:spcPts val="1000"/>
                </a:spcAft>
              </a:pPr>
              <a:r>
                <a:rPr lang="ru-RU" altLang="ru-RU" sz="1600" b="1"/>
                <a:t>Воздух</a:t>
              </a:r>
              <a:endParaRPr lang="ru-RU" altLang="ru-RU" sz="1600"/>
            </a:p>
          </p:txBody>
        </p:sp>
        <p:sp>
          <p:nvSpPr>
            <p:cNvPr id="37901" name="AutoShape 13"/>
            <p:cNvSpPr>
              <a:spLocks noChangeArrowheads="1"/>
            </p:cNvSpPr>
            <p:nvPr/>
          </p:nvSpPr>
          <p:spPr bwMode="auto">
            <a:xfrm>
              <a:off x="6000" y="7601"/>
              <a:ext cx="3283" cy="1073"/>
            </a:xfrm>
            <a:prstGeom prst="wedgeEllipseCallout">
              <a:avLst>
                <a:gd name="adj1" fmla="val -17444"/>
                <a:gd name="adj2" fmla="val -307968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6600"/>
                </a:gs>
              </a:gsLst>
              <a:lin ang="189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ru-RU" sz="1400" b="1"/>
                <a:t>Животные</a:t>
              </a:r>
              <a:endParaRPr lang="ru-RU" altLang="ru-RU" sz="1400"/>
            </a:p>
          </p:txBody>
        </p:sp>
        <p:sp>
          <p:nvSpPr>
            <p:cNvPr id="37902" name="AutoShape 14"/>
            <p:cNvSpPr>
              <a:spLocks noChangeArrowheads="1"/>
            </p:cNvSpPr>
            <p:nvPr/>
          </p:nvSpPr>
          <p:spPr bwMode="auto">
            <a:xfrm>
              <a:off x="7397" y="5260"/>
              <a:ext cx="2638" cy="1093"/>
            </a:xfrm>
            <a:prstGeom prst="wedgeEllipseCallout">
              <a:avLst>
                <a:gd name="adj1" fmla="val -47505"/>
                <a:gd name="adj2" fmla="val -85556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99CC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52000"/>
                </a:lnSpc>
                <a:spcBef>
                  <a:spcPts val="600"/>
                </a:spcBef>
              </a:pPr>
              <a:r>
                <a:rPr lang="ru-RU" altLang="ru-RU" sz="1400" b="1"/>
                <a:t>Человек</a:t>
              </a:r>
              <a:endParaRPr lang="ru-RU" altLang="ru-RU" sz="1400"/>
            </a:p>
          </p:txBody>
        </p:sp>
        <p:sp>
          <p:nvSpPr>
            <p:cNvPr id="87055" name="AutoShape 15"/>
            <p:cNvSpPr>
              <a:spLocks/>
            </p:cNvSpPr>
            <p:nvPr/>
          </p:nvSpPr>
          <p:spPr bwMode="auto">
            <a:xfrm>
              <a:off x="13138" y="9317"/>
              <a:ext cx="6517" cy="296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  <a:defRPr/>
              </a:pPr>
              <a:r>
                <a:rPr lang="ru-RU" sz="1400" b="1">
                  <a:cs typeface="Arial" pitchFamily="34" charset="0"/>
                </a:rPr>
                <a:t>Законы общего дома природы:</a:t>
              </a:r>
            </a:p>
            <a:p>
              <a:pPr lvl="1">
                <a:lnSpc>
                  <a:spcPct val="90000"/>
                </a:lnSpc>
                <a:buSzPts val="1400"/>
                <a:buFont typeface="Webdings" pitchFamily="18" charset="2"/>
                <a:buChar char="Y"/>
                <a:defRPr/>
              </a:pPr>
              <a:r>
                <a:rPr lang="ru-RU" sz="1300" b="1">
                  <a:cs typeface="Arial" pitchFamily="34" charset="0"/>
                </a:rPr>
                <a:t>Все живые организмы имеют равное право на жизнь</a:t>
              </a:r>
            </a:p>
            <a:p>
              <a:pPr lvl="1">
                <a:lnSpc>
                  <a:spcPct val="90000"/>
                </a:lnSpc>
                <a:buSzPts val="1400"/>
                <a:buFont typeface="Webdings" pitchFamily="18" charset="2"/>
                <a:buChar char="Y"/>
                <a:defRPr/>
              </a:pPr>
              <a:r>
                <a:rPr lang="ru-RU" sz="1300" b="1">
                  <a:cs typeface="Arial" pitchFamily="34" charset="0"/>
                </a:rPr>
                <a:t>В природе всё взаимосвязано</a:t>
              </a:r>
            </a:p>
            <a:p>
              <a:pPr lvl="1">
                <a:lnSpc>
                  <a:spcPct val="90000"/>
                </a:lnSpc>
                <a:buSzPts val="1400"/>
                <a:buFont typeface="Webdings" pitchFamily="18" charset="2"/>
                <a:buChar char="Y"/>
                <a:defRPr/>
              </a:pPr>
              <a:r>
                <a:rPr lang="ru-RU" sz="1300" b="1">
                  <a:cs typeface="Arial" pitchFamily="34" charset="0"/>
                </a:rPr>
                <a:t>В природе ничто никуда</a:t>
              </a:r>
              <a:br>
                <a:rPr lang="ru-RU" sz="1300" b="1">
                  <a:cs typeface="Arial" pitchFamily="34" charset="0"/>
                </a:rPr>
              </a:br>
              <a:r>
                <a:rPr lang="ru-RU" sz="1300" b="1">
                  <a:cs typeface="Arial" pitchFamily="34" charset="0"/>
                </a:rPr>
                <a:t>не исчезает, а переходит из одного состояния в другое</a:t>
              </a:r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904" name="AutoShape 12"/>
            <p:cNvSpPr>
              <a:spLocks noChangeArrowheads="1"/>
            </p:cNvSpPr>
            <p:nvPr/>
          </p:nvSpPr>
          <p:spPr bwMode="auto">
            <a:xfrm>
              <a:off x="5069" y="6509"/>
              <a:ext cx="2438" cy="937"/>
            </a:xfrm>
            <a:prstGeom prst="wedgeEllipseCallout">
              <a:avLst>
                <a:gd name="adj1" fmla="val 1074"/>
                <a:gd name="adj2" fmla="val -222074"/>
              </a:avLst>
            </a:prstGeom>
            <a:gradFill rotWithShape="0">
              <a:gsLst>
                <a:gs pos="0">
                  <a:srgbClr val="800000"/>
                </a:gs>
                <a:gs pos="100000">
                  <a:srgbClr val="FFCC99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ru-RU" sz="1400" b="1"/>
                <a:t>Грибы</a:t>
              </a:r>
              <a:endParaRPr lang="ru-RU" altLang="ru-RU" sz="1400"/>
            </a:p>
          </p:txBody>
        </p:sp>
        <p:sp>
          <p:nvSpPr>
            <p:cNvPr id="37905" name="AutoShape 11"/>
            <p:cNvSpPr>
              <a:spLocks noChangeArrowheads="1"/>
            </p:cNvSpPr>
            <p:nvPr/>
          </p:nvSpPr>
          <p:spPr bwMode="auto">
            <a:xfrm>
              <a:off x="3326" y="5260"/>
              <a:ext cx="3139" cy="1093"/>
            </a:xfrm>
            <a:prstGeom prst="wedgeEllipseCallout">
              <a:avLst>
                <a:gd name="adj1" fmla="val 31662"/>
                <a:gd name="adj2" fmla="val -85819"/>
              </a:avLst>
            </a:prstGeom>
            <a:gradFill rotWithShape="0">
              <a:gsLst>
                <a:gs pos="0">
                  <a:srgbClr val="99CC00"/>
                </a:gs>
                <a:gs pos="100000">
                  <a:srgbClr val="CCFF33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ru-RU" sz="1400" b="1"/>
                <a:t>Растения</a:t>
              </a:r>
              <a:endParaRPr lang="ru-RU" altLang="ru-RU" sz="14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2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95288" y="785795"/>
            <a:ext cx="8237537" cy="5380056"/>
            <a:chOff x="430" y="1846"/>
            <a:chExt cx="15810" cy="8978"/>
          </a:xfrm>
        </p:grpSpPr>
        <p:sp>
          <p:nvSpPr>
            <p:cNvPr id="38918" name="Line 23"/>
            <p:cNvSpPr>
              <a:spLocks noChangeShapeType="1"/>
            </p:cNvSpPr>
            <p:nvPr/>
          </p:nvSpPr>
          <p:spPr bwMode="auto">
            <a:xfrm>
              <a:off x="8584" y="5619"/>
              <a:ext cx="1521" cy="52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19" name="Line 21"/>
            <p:cNvSpPr>
              <a:spLocks noChangeShapeType="1"/>
            </p:cNvSpPr>
            <p:nvPr/>
          </p:nvSpPr>
          <p:spPr bwMode="auto">
            <a:xfrm>
              <a:off x="1535" y="5422"/>
              <a:ext cx="0" cy="11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0" name="Line 22"/>
            <p:cNvSpPr>
              <a:spLocks noChangeShapeType="1"/>
            </p:cNvSpPr>
            <p:nvPr/>
          </p:nvSpPr>
          <p:spPr bwMode="auto">
            <a:xfrm>
              <a:off x="7912" y="6022"/>
              <a:ext cx="0" cy="86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1" name="Line 23"/>
            <p:cNvSpPr>
              <a:spLocks noChangeShapeType="1"/>
            </p:cNvSpPr>
            <p:nvPr/>
          </p:nvSpPr>
          <p:spPr bwMode="auto">
            <a:xfrm>
              <a:off x="6649" y="5619"/>
              <a:ext cx="0" cy="2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2" name="Line 18"/>
            <p:cNvSpPr>
              <a:spLocks noChangeShapeType="1"/>
            </p:cNvSpPr>
            <p:nvPr/>
          </p:nvSpPr>
          <p:spPr bwMode="auto">
            <a:xfrm flipH="1">
              <a:off x="2088" y="3798"/>
              <a:ext cx="23" cy="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3" name="Line 19"/>
            <p:cNvSpPr>
              <a:spLocks noChangeShapeType="1"/>
            </p:cNvSpPr>
            <p:nvPr/>
          </p:nvSpPr>
          <p:spPr bwMode="auto">
            <a:xfrm>
              <a:off x="3747" y="3798"/>
              <a:ext cx="0" cy="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4" name="Line 24"/>
            <p:cNvSpPr>
              <a:spLocks noChangeShapeType="1"/>
            </p:cNvSpPr>
            <p:nvPr/>
          </p:nvSpPr>
          <p:spPr bwMode="auto">
            <a:xfrm flipH="1">
              <a:off x="6235" y="3798"/>
              <a:ext cx="582" cy="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5" name="Line 25"/>
            <p:cNvSpPr>
              <a:spLocks noChangeShapeType="1"/>
            </p:cNvSpPr>
            <p:nvPr/>
          </p:nvSpPr>
          <p:spPr bwMode="auto">
            <a:xfrm>
              <a:off x="8446" y="3798"/>
              <a:ext cx="0" cy="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6" name="Line 26"/>
            <p:cNvSpPr>
              <a:spLocks noChangeShapeType="1"/>
            </p:cNvSpPr>
            <p:nvPr/>
          </p:nvSpPr>
          <p:spPr bwMode="auto">
            <a:xfrm>
              <a:off x="9966" y="3798"/>
              <a:ext cx="691" cy="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7" name="Line 27"/>
            <p:cNvSpPr>
              <a:spLocks noChangeShapeType="1"/>
            </p:cNvSpPr>
            <p:nvPr/>
          </p:nvSpPr>
          <p:spPr bwMode="auto">
            <a:xfrm>
              <a:off x="13560" y="3798"/>
              <a:ext cx="0" cy="43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64" name="Text Box 4"/>
            <p:cNvSpPr txBox="1">
              <a:spLocks noChangeArrowheads="1"/>
            </p:cNvSpPr>
            <p:nvPr/>
          </p:nvSpPr>
          <p:spPr bwMode="auto">
            <a:xfrm>
              <a:off x="430" y="1846"/>
              <a:ext cx="15810" cy="72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400" b="1">
                  <a:solidFill>
                    <a:schemeClr val="bg1"/>
                  </a:solidFill>
                  <a:latin typeface="+mn-lt"/>
                </a:rPr>
                <a:t>Методы ознакомления дошкольников с природой</a:t>
              </a:r>
              <a:endParaRPr lang="ru-RU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88081" name="Text Box 5"/>
            <p:cNvSpPr txBox="1">
              <a:spLocks noChangeArrowheads="1"/>
            </p:cNvSpPr>
            <p:nvPr/>
          </p:nvSpPr>
          <p:spPr bwMode="auto">
            <a:xfrm>
              <a:off x="1396" y="3148"/>
              <a:ext cx="3266" cy="6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r>
                <a:rPr lang="ru-RU" b="1">
                  <a:cs typeface="Arial" pitchFamily="34" charset="0"/>
                </a:rPr>
                <a:t>Наглядные</a:t>
              </a:r>
            </a:p>
          </p:txBody>
        </p:sp>
        <p:sp>
          <p:nvSpPr>
            <p:cNvPr id="88082" name="Text Box 6"/>
            <p:cNvSpPr txBox="1">
              <a:spLocks noChangeArrowheads="1"/>
            </p:cNvSpPr>
            <p:nvPr/>
          </p:nvSpPr>
          <p:spPr bwMode="auto">
            <a:xfrm>
              <a:off x="6725" y="3148"/>
              <a:ext cx="3266" cy="6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r>
                <a:rPr lang="ru-RU" b="1">
                  <a:cs typeface="Arial" pitchFamily="34" charset="0"/>
                </a:rPr>
                <a:t>Практические</a:t>
              </a:r>
            </a:p>
          </p:txBody>
        </p:sp>
        <p:sp>
          <p:nvSpPr>
            <p:cNvPr id="88083" name="Text Box 7"/>
            <p:cNvSpPr txBox="1">
              <a:spLocks noChangeArrowheads="1"/>
            </p:cNvSpPr>
            <p:nvPr/>
          </p:nvSpPr>
          <p:spPr bwMode="auto">
            <a:xfrm>
              <a:off x="11877" y="3165"/>
              <a:ext cx="3266" cy="6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 anchor="ctr"/>
            <a:lstStyle/>
            <a:p>
              <a:pPr algn="ctr">
                <a:lnSpc>
                  <a:spcPct val="90000"/>
                </a:lnSpc>
                <a:defRPr/>
              </a:pPr>
              <a:r>
                <a:rPr lang="ru-RU" b="1">
                  <a:cs typeface="Arial" pitchFamily="34" charset="0"/>
                </a:rPr>
                <a:t>Словесные </a:t>
              </a:r>
            </a:p>
          </p:txBody>
        </p:sp>
        <p:sp>
          <p:nvSpPr>
            <p:cNvPr id="38932" name="Text Box 8"/>
            <p:cNvSpPr txBox="1">
              <a:spLocks noChangeArrowheads="1"/>
            </p:cNvSpPr>
            <p:nvPr/>
          </p:nvSpPr>
          <p:spPr bwMode="auto">
            <a:xfrm>
              <a:off x="568" y="4318"/>
              <a:ext cx="1797" cy="117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en-US" altLang="ru-RU" sz="1600" b="1"/>
                <a:t>Наблю</a:t>
              </a:r>
              <a:r>
                <a:rPr lang="ru-RU" altLang="ru-RU" sz="1600" b="1"/>
                <a:t>-</a:t>
              </a:r>
              <a:r>
                <a:rPr lang="en-US" altLang="ru-RU" sz="1600" b="1"/>
                <a:t>дения</a:t>
              </a:r>
              <a:endParaRPr lang="ru-RU" altLang="ru-RU" sz="1600"/>
            </a:p>
          </p:txBody>
        </p:sp>
        <p:sp>
          <p:nvSpPr>
            <p:cNvPr id="38933" name="Text Box 9"/>
            <p:cNvSpPr txBox="1">
              <a:spLocks noChangeArrowheads="1"/>
            </p:cNvSpPr>
            <p:nvPr/>
          </p:nvSpPr>
          <p:spPr bwMode="auto">
            <a:xfrm>
              <a:off x="2503" y="4318"/>
              <a:ext cx="2935" cy="182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Рассматри-вание картин,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демонстрация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фильмов</a:t>
              </a:r>
              <a:endParaRPr lang="ru-RU" altLang="ru-RU" sz="1600"/>
            </a:p>
          </p:txBody>
        </p:sp>
        <p:sp>
          <p:nvSpPr>
            <p:cNvPr id="38934" name="Text Box 10"/>
            <p:cNvSpPr txBox="1">
              <a:spLocks noChangeArrowheads="1"/>
            </p:cNvSpPr>
            <p:nvPr/>
          </p:nvSpPr>
          <p:spPr bwMode="auto">
            <a:xfrm>
              <a:off x="568" y="6455"/>
              <a:ext cx="4837" cy="436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lvl="1">
                <a:lnSpc>
                  <a:spcPct val="90000"/>
                </a:lnSpc>
                <a:spcAft>
                  <a:spcPts val="600"/>
                </a:spcAft>
                <a:buFont typeface="Arial" charset="0"/>
                <a:buChar char="•"/>
              </a:pPr>
              <a:r>
                <a:rPr lang="ru-RU" altLang="ru-RU" sz="1600" b="1"/>
                <a:t>Кратковременные</a:t>
              </a: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Arial" charset="0"/>
                <a:buChar char="•"/>
              </a:pPr>
              <a:r>
                <a:rPr lang="ru-RU" altLang="ru-RU" sz="1600" b="1"/>
                <a:t>Длительные</a:t>
              </a: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Arial" charset="0"/>
                <a:buChar char="•"/>
              </a:pPr>
              <a:r>
                <a:rPr lang="ru-RU" altLang="ru-RU" sz="1600" b="1"/>
                <a:t>Определение состояния </a:t>
              </a:r>
              <a:br>
                <a:rPr lang="ru-RU" altLang="ru-RU" sz="1600" b="1"/>
              </a:br>
              <a:r>
                <a:rPr lang="ru-RU" altLang="ru-RU" sz="1600" b="1"/>
                <a:t>  предмета по отдельным </a:t>
              </a:r>
              <a:br>
                <a:rPr lang="ru-RU" altLang="ru-RU" sz="1600" b="1"/>
              </a:br>
              <a:r>
                <a:rPr lang="ru-RU" altLang="ru-RU" sz="1600" b="1"/>
                <a:t>  признакам</a:t>
              </a: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Arial" charset="0"/>
                <a:buChar char="•"/>
              </a:pPr>
              <a:r>
                <a:rPr lang="ru-RU" altLang="ru-RU" sz="1600" b="1"/>
                <a:t>Восстановление картины</a:t>
              </a:r>
              <a:br>
                <a:rPr lang="ru-RU" altLang="ru-RU" sz="1600" b="1"/>
              </a:br>
              <a:r>
                <a:rPr lang="ru-RU" altLang="ru-RU" sz="1600" b="1"/>
                <a:t>  целого по отдельным </a:t>
              </a:r>
              <a:br>
                <a:rPr lang="ru-RU" altLang="ru-RU" sz="1600" b="1"/>
              </a:br>
              <a:r>
                <a:rPr lang="ru-RU" altLang="ru-RU" sz="1600" b="1"/>
                <a:t>  признакам</a:t>
              </a:r>
              <a:endParaRPr lang="ru-RU" altLang="ru-RU" sz="1600"/>
            </a:p>
          </p:txBody>
        </p:sp>
        <p:sp>
          <p:nvSpPr>
            <p:cNvPr id="38935" name="Text Box 11"/>
            <p:cNvSpPr txBox="1">
              <a:spLocks noChangeArrowheads="1"/>
            </p:cNvSpPr>
            <p:nvPr/>
          </p:nvSpPr>
          <p:spPr bwMode="auto">
            <a:xfrm>
              <a:off x="5820" y="4318"/>
              <a:ext cx="1659" cy="13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endParaRPr lang="ru-RU" altLang="ru-RU" sz="1600"/>
            </a:p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Игра</a:t>
              </a:r>
              <a:endParaRPr lang="ru-RU" altLang="ru-RU" sz="1600"/>
            </a:p>
          </p:txBody>
        </p:sp>
        <p:sp>
          <p:nvSpPr>
            <p:cNvPr id="38936" name="Text Box 12"/>
            <p:cNvSpPr txBox="1">
              <a:spLocks noChangeArrowheads="1"/>
            </p:cNvSpPr>
            <p:nvPr/>
          </p:nvSpPr>
          <p:spPr bwMode="auto">
            <a:xfrm>
              <a:off x="7617" y="4318"/>
              <a:ext cx="1872" cy="13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Труд 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в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природе</a:t>
              </a:r>
              <a:endParaRPr lang="ru-RU" altLang="ru-RU" sz="1600"/>
            </a:p>
          </p:txBody>
        </p:sp>
        <p:sp>
          <p:nvSpPr>
            <p:cNvPr id="38937" name="Text Box 13"/>
            <p:cNvSpPr txBox="1">
              <a:spLocks noChangeArrowheads="1"/>
            </p:cNvSpPr>
            <p:nvPr/>
          </p:nvSpPr>
          <p:spPr bwMode="auto">
            <a:xfrm>
              <a:off x="5820" y="5879"/>
              <a:ext cx="3732" cy="49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lvl="1">
                <a:lnSpc>
                  <a:spcPct val="90000"/>
                </a:lnSpc>
              </a:pPr>
              <a:r>
                <a:rPr lang="ru-RU" altLang="ru-RU" sz="1600" b="1"/>
                <a:t>Дидактические игры:</a:t>
              </a:r>
            </a:p>
            <a:p>
              <a:pPr marL="0" lvl="2">
                <a:lnSpc>
                  <a:spcPct val="90000"/>
                </a:lnSpc>
                <a:buFont typeface="Symbol" pitchFamily="18" charset="2"/>
                <a:buChar char="·"/>
              </a:pPr>
              <a:r>
                <a:rPr lang="ru-RU" altLang="ru-RU" sz="1600"/>
                <a:t>предметные,</a:t>
              </a:r>
            </a:p>
            <a:p>
              <a:pPr marL="0" lvl="2">
                <a:lnSpc>
                  <a:spcPct val="90000"/>
                </a:lnSpc>
                <a:buFont typeface="Symbol" pitchFamily="18" charset="2"/>
                <a:buChar char="·"/>
              </a:pPr>
              <a:r>
                <a:rPr lang="ru-RU" altLang="ru-RU" sz="1600"/>
                <a:t>настольно-печатные,</a:t>
              </a:r>
            </a:p>
            <a:p>
              <a:pPr marL="0" lvl="2">
                <a:lnSpc>
                  <a:spcPct val="90000"/>
                </a:lnSpc>
                <a:buFont typeface="Symbol" pitchFamily="18" charset="2"/>
                <a:buChar char="·"/>
              </a:pPr>
              <a:r>
                <a:rPr lang="ru-RU" altLang="ru-RU" sz="1600"/>
                <a:t>словесные</a:t>
              </a:r>
            </a:p>
            <a:p>
              <a:pPr marL="0" lvl="2">
                <a:lnSpc>
                  <a:spcPct val="90000"/>
                </a:lnSpc>
                <a:buFont typeface="Symbol" pitchFamily="18" charset="2"/>
                <a:buChar char="·"/>
              </a:pPr>
              <a:r>
                <a:rPr lang="ru-RU" altLang="ru-RU" sz="1600"/>
                <a:t>игровые упражнения и игры-занятия</a:t>
              </a:r>
            </a:p>
            <a:p>
              <a:pPr marL="0" lvl="1">
                <a:lnSpc>
                  <a:spcPct val="90000"/>
                </a:lnSpc>
              </a:pPr>
              <a:r>
                <a:rPr lang="ru-RU" altLang="ru-RU" sz="1600" b="1"/>
                <a:t>Подвижные игры</a:t>
              </a:r>
            </a:p>
            <a:p>
              <a:pPr>
                <a:lnSpc>
                  <a:spcPct val="90000"/>
                </a:lnSpc>
              </a:pPr>
              <a:r>
                <a:rPr lang="ru-RU" altLang="ru-RU" sz="1600" b="1"/>
                <a:t>Творческие игры </a:t>
              </a:r>
              <a:r>
                <a:rPr lang="ru-RU" altLang="ru-RU" sz="1600"/>
                <a:t>(в т.ч. строительные)</a:t>
              </a:r>
            </a:p>
          </p:txBody>
        </p:sp>
        <p:sp>
          <p:nvSpPr>
            <p:cNvPr id="38938" name="Text Box 14"/>
            <p:cNvSpPr txBox="1">
              <a:spLocks noChangeArrowheads="1"/>
            </p:cNvSpPr>
            <p:nvPr/>
          </p:nvSpPr>
          <p:spPr bwMode="auto">
            <a:xfrm>
              <a:off x="9967" y="6140"/>
              <a:ext cx="2902" cy="247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lvl="1">
                <a:lnSpc>
                  <a:spcPct val="90000"/>
                </a:lnSpc>
                <a:spcAft>
                  <a:spcPts val="600"/>
                </a:spcAft>
                <a:buFont typeface="Arial" charset="0"/>
                <a:buChar char="•"/>
              </a:pPr>
              <a:r>
                <a:rPr lang="ru-RU" altLang="ru-RU" sz="1600" b="1"/>
                <a:t>Индивидуаль</a:t>
              </a:r>
              <a:br>
                <a:rPr lang="ru-RU" altLang="ru-RU" sz="1600" b="1"/>
              </a:br>
              <a:r>
                <a:rPr lang="ru-RU" altLang="ru-RU" sz="1600" b="1"/>
                <a:t>  ные поруче-</a:t>
              </a:r>
              <a:br>
                <a:rPr lang="ru-RU" altLang="ru-RU" sz="1600" b="1"/>
              </a:br>
              <a:r>
                <a:rPr lang="ru-RU" altLang="ru-RU" sz="1600" b="1"/>
                <a:t>  ния</a:t>
              </a:r>
            </a:p>
            <a:p>
              <a:pPr>
                <a:lnSpc>
                  <a:spcPct val="90000"/>
                </a:lnSpc>
                <a:buFont typeface="Arial" charset="0"/>
                <a:buChar char="•"/>
              </a:pPr>
              <a:r>
                <a:rPr lang="ru-RU" altLang="ru-RU" sz="1600" b="1"/>
                <a:t>Коллектив-</a:t>
              </a:r>
              <a:br>
                <a:rPr lang="ru-RU" altLang="ru-RU" sz="1600" b="1"/>
              </a:br>
              <a:r>
                <a:rPr lang="ru-RU" altLang="ru-RU" sz="1600" b="1"/>
                <a:t>  ный труд</a:t>
              </a:r>
              <a:endParaRPr lang="ru-RU" altLang="ru-RU" sz="1600"/>
            </a:p>
          </p:txBody>
        </p:sp>
        <p:sp>
          <p:nvSpPr>
            <p:cNvPr id="38939" name="Text Box 15"/>
            <p:cNvSpPr txBox="1">
              <a:spLocks noChangeArrowheads="1"/>
            </p:cNvSpPr>
            <p:nvPr/>
          </p:nvSpPr>
          <p:spPr bwMode="auto">
            <a:xfrm>
              <a:off x="11901" y="4318"/>
              <a:ext cx="3317" cy="13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lvl="1" algn="ctr">
                <a:lnSpc>
                  <a:spcPct val="90000"/>
                </a:lnSpc>
                <a:buFont typeface="Times New Roman" pitchFamily="18" charset="0"/>
                <a:buChar char="•"/>
              </a:pPr>
              <a:r>
                <a:rPr lang="ru-RU" altLang="ru-RU" sz="1600" b="1" u="sng"/>
                <a:t>Рассказ</a:t>
              </a:r>
            </a:p>
            <a:p>
              <a:pPr marL="0" lvl="1" algn="ctr">
                <a:lnSpc>
                  <a:spcPct val="90000"/>
                </a:lnSpc>
                <a:buFont typeface="Times New Roman" pitchFamily="18" charset="0"/>
                <a:buChar char="•"/>
              </a:pPr>
              <a:r>
                <a:rPr lang="ru-RU" altLang="ru-RU" sz="1600" b="1"/>
                <a:t>Беседа</a:t>
              </a:r>
            </a:p>
            <a:p>
              <a:pPr algn="ctr">
                <a:lnSpc>
                  <a:spcPct val="90000"/>
                </a:lnSpc>
                <a:buFont typeface="Times New Roman" pitchFamily="18" charset="0"/>
                <a:buChar char="•"/>
              </a:pPr>
              <a:r>
                <a:rPr lang="ru-RU" altLang="ru-RU" sz="1600" b="1"/>
                <a:t>Чтение</a:t>
              </a:r>
              <a:endParaRPr lang="ru-RU" altLang="ru-RU" sz="1600"/>
            </a:p>
          </p:txBody>
        </p:sp>
        <p:sp>
          <p:nvSpPr>
            <p:cNvPr id="38940" name="Line 16"/>
            <p:cNvSpPr>
              <a:spLocks noChangeShapeType="1"/>
            </p:cNvSpPr>
            <p:nvPr/>
          </p:nvSpPr>
          <p:spPr bwMode="auto">
            <a:xfrm>
              <a:off x="3056" y="2627"/>
              <a:ext cx="0" cy="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1" name="Line 17"/>
            <p:cNvSpPr>
              <a:spLocks noChangeShapeType="1"/>
            </p:cNvSpPr>
            <p:nvPr/>
          </p:nvSpPr>
          <p:spPr bwMode="auto">
            <a:xfrm>
              <a:off x="13528" y="2566"/>
              <a:ext cx="32" cy="58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2" name="Text Box 20"/>
            <p:cNvSpPr txBox="1">
              <a:spLocks noChangeArrowheads="1"/>
            </p:cNvSpPr>
            <p:nvPr/>
          </p:nvSpPr>
          <p:spPr bwMode="auto">
            <a:xfrm>
              <a:off x="9616" y="4318"/>
              <a:ext cx="1871" cy="13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Элемен-тарные опыты</a:t>
              </a:r>
              <a:endParaRPr lang="ru-RU" altLang="ru-RU" sz="1600"/>
            </a:p>
          </p:txBody>
        </p:sp>
        <p:sp>
          <p:nvSpPr>
            <p:cNvPr id="38943" name="Line 3"/>
            <p:cNvSpPr>
              <a:spLocks noChangeShapeType="1"/>
            </p:cNvSpPr>
            <p:nvPr/>
          </p:nvSpPr>
          <p:spPr bwMode="auto">
            <a:xfrm>
              <a:off x="8446" y="2523"/>
              <a:ext cx="0" cy="6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5388" name="Picture 28" descr="D:\ПРОСВЕЩЕНИЕ\Картинки разные\Доналд_Золан\119.jpg"/>
          <p:cNvPicPr>
            <a:picLocks noChangeAspect="1" noChangeArrowheads="1"/>
          </p:cNvPicPr>
          <p:nvPr/>
        </p:nvPicPr>
        <p:blipFill>
          <a:blip r:embed="rId2" cstate="print"/>
          <a:srcRect l="8108"/>
          <a:stretch>
            <a:fillRect/>
          </a:stretch>
        </p:blipFill>
        <p:spPr bwMode="auto">
          <a:xfrm flipH="1">
            <a:off x="6300192" y="4581128"/>
            <a:ext cx="2593782" cy="201622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46BCAB-3633-4A16-8759-8477134DA985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познавательных способностей и познавательного интереса дошкольников – один из важнейших вопросов воспитания и развития ребенка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возраста. От того, насколько будут развиты у ребенка познавательный интерес и познавательные способности, зависит успех его обучения в школе и успех его развития в целом. </a:t>
            </a:r>
          </a:p>
        </p:txBody>
      </p:sp>
    </p:spTree>
    <p:extLst>
      <p:ext uri="{BB962C8B-B14F-4D97-AF65-F5344CB8AC3E}">
        <p14:creationId xmlns="" xmlns:p14="http://schemas.microsoft.com/office/powerpoint/2010/main" val="47299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 </a:t>
            </a:r>
            <a:endParaRPr lang="ru-RU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805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357166"/>
            <a:ext cx="7450137" cy="1008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928662" y="1214422"/>
            <a:ext cx="600076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24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Познавательное развитие предполагает развитие интересов детей, любознательности и познавательной мотивации; формирование познавательных действий, становление сознания; развитие воображения и творческой активности; формирование первичных представлений о себе, других людях, объектах окружающего мира,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др.), о малой родине и Отечестве, представлений о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социокультурных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ценностях нашего народа, об отечественных традициях и праздниках, о планете Земля как общем доме людей, об особенностях ее природы, многообразии стран и народов мира» (см. пункт 2.6. ФГОС ДО).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452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" y="0"/>
            <a:ext cx="9143999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524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524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524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524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цели и задачи </a:t>
            </a:r>
          </a:p>
          <a:p>
            <a:pPr marL="0" marR="0" lvl="0" indent="2524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5241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элементарных математических представлений.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25241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познавательно-исследовательской деятельности.</a:t>
            </a:r>
          </a:p>
          <a:p>
            <a:pPr marL="0" marR="0" lvl="0" indent="25241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Ознакомление с предметным окружением.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25241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Ознакомление с социальным миром.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25241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Ознакомление с миром природы.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Autofit/>
          </a:bodyPr>
          <a:lstStyle/>
          <a:p>
            <a:pPr>
              <a:lnSpc>
                <a:spcPts val="4000"/>
              </a:lnSpc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элементарных математических представлений.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/>
              <a:t>Вторая группа раннего возраста </a:t>
            </a:r>
            <a:br>
              <a:rPr lang="ru-RU" sz="2800" b="1" dirty="0" smtClean="0"/>
            </a:br>
            <a:r>
              <a:rPr lang="ru-RU" sz="2800" b="1" dirty="0" smtClean="0"/>
              <a:t>(от 2 до 3 лет)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i="1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2701669"/>
            <a:ext cx="2458616" cy="2023475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>
              <a:buNone/>
            </a:pPr>
            <a:r>
              <a:rPr lang="ru-RU" sz="3200" b="1" dirty="0" smtClean="0"/>
              <a:t>Количество</a:t>
            </a:r>
            <a:endParaRPr lang="ru-RU" sz="3200" dirty="0" smtClean="0"/>
          </a:p>
          <a:p>
            <a:pPr indent="0" algn="ctr">
              <a:buNone/>
            </a:pPr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5856" y="4302188"/>
            <a:ext cx="2808312" cy="2066528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/>
              <a:t>Величина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72200" y="2780928"/>
            <a:ext cx="2376264" cy="192251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/>
              <a:t>Ориентировка в пространстве</a:t>
            </a:r>
            <a:endParaRPr lang="ru-RU" sz="24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500562" y="2285992"/>
            <a:ext cx="54006" cy="19588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857884" y="2214554"/>
            <a:ext cx="1440160" cy="5186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714612" y="2143116"/>
            <a:ext cx="1080120" cy="5186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8174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Autofit/>
          </a:bodyPr>
          <a:lstStyle/>
          <a:p>
            <a:pPr>
              <a:lnSpc>
                <a:spcPts val="4000"/>
              </a:lnSpc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элементарных математических представлений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/>
              <a:t>Младшая группа </a:t>
            </a:r>
            <a:br>
              <a:rPr lang="ru-RU" sz="2800" b="1" dirty="0" smtClean="0"/>
            </a:br>
            <a:r>
              <a:rPr lang="ru-RU" sz="2800" b="1" dirty="0" smtClean="0"/>
              <a:t>(от 3 до 4 лет)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i="1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00034" y="2928935"/>
            <a:ext cx="2500330" cy="1643074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>
              <a:buNone/>
            </a:pPr>
            <a:r>
              <a:rPr lang="ru-RU" sz="3200" b="1" dirty="0" smtClean="0"/>
              <a:t>Количество</a:t>
            </a:r>
            <a:endParaRPr lang="ru-RU" sz="3200" dirty="0" smtClean="0"/>
          </a:p>
          <a:p>
            <a:pPr indent="0" algn="ctr">
              <a:buNone/>
            </a:pPr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08" y="4714884"/>
            <a:ext cx="2081962" cy="169858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/>
              <a:t>Величина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57950" y="2428868"/>
            <a:ext cx="2033324" cy="1571636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 smtClean="0"/>
              <a:t>Ориентировка в пространстве</a:t>
            </a:r>
            <a:endParaRPr lang="ru-RU" sz="20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3178959" y="3250405"/>
            <a:ext cx="192882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3929058" y="3071810"/>
            <a:ext cx="178595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643174" y="2285992"/>
            <a:ext cx="1080120" cy="5186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бъект 3"/>
          <p:cNvSpPr txBox="1">
            <a:spLocks/>
          </p:cNvSpPr>
          <p:nvPr/>
        </p:nvSpPr>
        <p:spPr>
          <a:xfrm>
            <a:off x="4286248" y="4429132"/>
            <a:ext cx="2000264" cy="1347798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ct val="20000"/>
              </a:spcBef>
            </a:pPr>
            <a:r>
              <a:rPr lang="ru-RU" sz="2800" b="1" dirty="0" smtClean="0"/>
              <a:t>Форма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643702" y="4286256"/>
            <a:ext cx="2000264" cy="169858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 smtClean="0"/>
              <a:t>Ориентировка во времени</a:t>
            </a:r>
            <a:endParaRPr lang="ru-RU" sz="2000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4750595" y="2678901"/>
            <a:ext cx="2071702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286380" y="2357430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8174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Autofit/>
          </a:bodyPr>
          <a:lstStyle/>
          <a:p>
            <a:pPr>
              <a:lnSpc>
                <a:spcPts val="4000"/>
              </a:lnSpc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элементарных математических представлений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i="1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00034" y="2928935"/>
            <a:ext cx="2500330" cy="164307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>
              <a:buNone/>
            </a:pPr>
            <a:endParaRPr lang="ru-RU" sz="3200" b="1" dirty="0" smtClean="0"/>
          </a:p>
          <a:p>
            <a:pPr indent="0" algn="ctr">
              <a:buNone/>
            </a:pPr>
            <a:r>
              <a:rPr lang="ru-RU" sz="3200" b="1" dirty="0" smtClean="0"/>
              <a:t>Количество</a:t>
            </a:r>
          </a:p>
          <a:p>
            <a:pPr indent="0" algn="ctr">
              <a:buNone/>
            </a:pPr>
            <a:r>
              <a:rPr lang="ru-RU" sz="3200" b="1" dirty="0" smtClean="0"/>
              <a:t>и</a:t>
            </a:r>
            <a:endParaRPr lang="ru-RU" sz="3200" b="1" dirty="0" smtClean="0"/>
          </a:p>
          <a:p>
            <a:pPr indent="0" algn="ctr">
              <a:buNone/>
            </a:pPr>
            <a:r>
              <a:rPr lang="ru-RU" sz="3200" b="1" dirty="0" smtClean="0"/>
              <a:t>счет</a:t>
            </a:r>
            <a:endParaRPr lang="ru-RU" sz="3200" dirty="0" smtClean="0"/>
          </a:p>
          <a:p>
            <a:pPr indent="0" algn="ctr">
              <a:buNone/>
            </a:pPr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08" y="4714884"/>
            <a:ext cx="2081962" cy="169858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/>
              <a:t>Величина</a:t>
            </a:r>
            <a:endParaRPr lang="ru-RU" sz="3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57950" y="2428868"/>
            <a:ext cx="2033324" cy="1571636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 smtClean="0"/>
              <a:t>Ориентировка в пространстве</a:t>
            </a:r>
            <a:endParaRPr lang="ru-RU" sz="20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3178959" y="3250405"/>
            <a:ext cx="192882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3929058" y="3071810"/>
            <a:ext cx="178595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643174" y="2285992"/>
            <a:ext cx="1080120" cy="5186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бъект 3"/>
          <p:cNvSpPr txBox="1">
            <a:spLocks/>
          </p:cNvSpPr>
          <p:nvPr/>
        </p:nvSpPr>
        <p:spPr>
          <a:xfrm>
            <a:off x="4286248" y="4429132"/>
            <a:ext cx="2000264" cy="1347798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ct val="20000"/>
              </a:spcBef>
            </a:pPr>
            <a:r>
              <a:rPr lang="ru-RU" sz="2800" b="1" dirty="0" smtClean="0"/>
              <a:t>Форма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643702" y="4286256"/>
            <a:ext cx="2000264" cy="1698580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dirty="0" smtClean="0"/>
              <a:t>Ориентировка во времени</a:t>
            </a:r>
            <a:endParaRPr lang="ru-RU" sz="2000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4750595" y="2678901"/>
            <a:ext cx="2071702" cy="14287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286380" y="2357430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1071538" y="1285860"/>
            <a:ext cx="727500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Средняя, старшая, подготовительная группы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174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Autofit/>
          </a:bodyPr>
          <a:lstStyle/>
          <a:p>
            <a:pPr>
              <a:lnSpc>
                <a:spcPts val="4000"/>
              </a:lnSpc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i="1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00034" y="2928935"/>
            <a:ext cx="2500330" cy="164307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>
              <a:buNone/>
            </a:pPr>
            <a:r>
              <a:rPr lang="ru-RU" sz="3200" b="1" dirty="0" smtClean="0"/>
              <a:t>Сенсорное развитие</a:t>
            </a:r>
            <a:endParaRPr lang="ru-RU" sz="3200" b="1" dirty="0" smtClean="0"/>
          </a:p>
          <a:p>
            <a:pPr indent="0" algn="ctr">
              <a:buNone/>
            </a:pPr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28992" y="3357562"/>
            <a:ext cx="3082094" cy="169858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/>
              <a:t>Дидактические игры</a:t>
            </a:r>
            <a:endParaRPr lang="ru-RU" sz="32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16200000" flipH="1">
            <a:off x="4679157" y="2464587"/>
            <a:ext cx="92869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643174" y="2285992"/>
            <a:ext cx="1080120" cy="5186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2143108" y="1285860"/>
            <a:ext cx="525964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Вторая группа раннего возраста </a:t>
            </a:r>
            <a:br>
              <a:rPr lang="ru-RU" sz="2800" b="1" dirty="0" smtClean="0"/>
            </a:br>
            <a:r>
              <a:rPr lang="ru-RU" sz="2800" b="1" dirty="0" smtClean="0"/>
              <a:t>(от 2 до 3 лет)</a:t>
            </a:r>
            <a:endParaRPr lang="ru-RU" sz="2800" dirty="0" smtClean="0"/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285728"/>
            <a:ext cx="83582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5241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познавательно-исследовательской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</a:t>
            </a:r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174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Autofit/>
          </a:bodyPr>
          <a:lstStyle/>
          <a:p>
            <a:pPr>
              <a:lnSpc>
                <a:spcPts val="4000"/>
              </a:lnSpc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i="1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00034" y="2928935"/>
            <a:ext cx="2500330" cy="164307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>
              <a:buNone/>
            </a:pPr>
            <a:r>
              <a:rPr lang="ru-RU" sz="3200" b="1" dirty="0" smtClean="0"/>
              <a:t>Сенсорное развитие</a:t>
            </a:r>
            <a:endParaRPr lang="ru-RU" sz="3200" b="1" dirty="0" smtClean="0"/>
          </a:p>
          <a:p>
            <a:pPr indent="0" algn="ctr">
              <a:buNone/>
            </a:pPr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14678" y="3357562"/>
            <a:ext cx="3143272" cy="1698580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/>
              <a:t>Дидактические игры</a:t>
            </a:r>
            <a:endParaRPr lang="ru-RU" sz="32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4429124" y="2714620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2643174" y="2285992"/>
            <a:ext cx="1080120" cy="5186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500034" y="285728"/>
            <a:ext cx="83582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5241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познавательно-исследовательской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</a:t>
            </a:r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3071802" y="1285860"/>
            <a:ext cx="335758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Младшая группа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(от 3 до 4 лет)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0" name="Объект 3"/>
          <p:cNvSpPr txBox="1">
            <a:spLocks/>
          </p:cNvSpPr>
          <p:nvPr/>
        </p:nvSpPr>
        <p:spPr>
          <a:xfrm>
            <a:off x="6429388" y="2428868"/>
            <a:ext cx="2714612" cy="164307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ct val="20000"/>
              </a:spcBef>
            </a:pPr>
            <a:r>
              <a:rPr lang="ru-RU" sz="2000" b="1" dirty="0" smtClean="0">
                <a:cs typeface="Times New Roman" pitchFamily="18" charset="0"/>
              </a:rPr>
              <a:t>Познавательно-исследовательская</a:t>
            </a:r>
          </a:p>
          <a:p>
            <a:pPr lvl="0" algn="ctr">
              <a:spcBef>
                <a:spcPct val="20000"/>
              </a:spcBef>
            </a:pPr>
            <a:r>
              <a:rPr lang="ru-RU" sz="2000" b="1" dirty="0" smtClean="0">
                <a:cs typeface="Times New Roman" pitchFamily="18" charset="0"/>
              </a:rPr>
              <a:t> </a:t>
            </a:r>
            <a:r>
              <a:rPr lang="ru-RU" sz="2000" b="1" dirty="0" smtClean="0">
                <a:cs typeface="Times New Roman" pitchFamily="18" charset="0"/>
              </a:rPr>
              <a:t>деятельность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5429256" y="2214554"/>
            <a:ext cx="85725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8174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436910"/>
          </a:xfrm>
        </p:spPr>
        <p:txBody>
          <a:bodyPr>
            <a:noAutofit/>
          </a:bodyPr>
          <a:lstStyle/>
          <a:p>
            <a:pPr>
              <a:lnSpc>
                <a:spcPts val="4000"/>
              </a:lnSpc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i="1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57158" y="2500306"/>
            <a:ext cx="2500330" cy="164307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0" algn="ctr">
              <a:buNone/>
            </a:pPr>
            <a:r>
              <a:rPr lang="ru-RU" sz="3200" b="1" dirty="0" smtClean="0"/>
              <a:t>Сенсорное развитие</a:t>
            </a:r>
            <a:endParaRPr lang="ru-RU" sz="3200" b="1" dirty="0" smtClean="0"/>
          </a:p>
          <a:p>
            <a:pPr indent="0" algn="ctr">
              <a:buNone/>
            </a:pPr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86050" y="4000504"/>
            <a:ext cx="2857520" cy="1928826"/>
          </a:xfrm>
          <a:prstGeom prst="round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/>
              <a:t>Дидактические игры</a:t>
            </a:r>
            <a:endParaRPr lang="ru-RU" sz="28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3357554" y="2857496"/>
            <a:ext cx="142876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3000364" y="2285992"/>
            <a:ext cx="72293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500034" y="285728"/>
            <a:ext cx="83582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52413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познавательно-исследовательской </a:t>
            </a:r>
            <a:r>
              <a:rPr lang="ru-RU" sz="2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деятельности</a:t>
            </a:r>
            <a:endParaRPr lang="ru-RU" sz="28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857356" y="1142984"/>
            <a:ext cx="535785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Младшая, средняя, старшая, подготовительная группы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10" name="Объект 3"/>
          <p:cNvSpPr txBox="1">
            <a:spLocks/>
          </p:cNvSpPr>
          <p:nvPr/>
        </p:nvSpPr>
        <p:spPr>
          <a:xfrm>
            <a:off x="6429388" y="2428868"/>
            <a:ext cx="2714612" cy="164307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Bef>
                <a:spcPct val="20000"/>
              </a:spcBef>
            </a:pPr>
            <a:r>
              <a:rPr lang="ru-RU" sz="2000" b="1" dirty="0" smtClean="0">
                <a:cs typeface="Times New Roman" pitchFamily="18" charset="0"/>
              </a:rPr>
              <a:t>Познавательно-исследовательская</a:t>
            </a:r>
          </a:p>
          <a:p>
            <a:pPr lvl="0" algn="ctr">
              <a:spcBef>
                <a:spcPct val="20000"/>
              </a:spcBef>
            </a:pPr>
            <a:r>
              <a:rPr lang="ru-RU" sz="2000" b="1" dirty="0" smtClean="0">
                <a:cs typeface="Times New Roman" pitchFamily="18" charset="0"/>
              </a:rPr>
              <a:t> </a:t>
            </a:r>
            <a:r>
              <a:rPr lang="ru-RU" sz="2000" b="1" dirty="0" smtClean="0">
                <a:cs typeface="Times New Roman" pitchFamily="18" charset="0"/>
              </a:rPr>
              <a:t>деятельность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5429256" y="2214554"/>
            <a:ext cx="85725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6215074" y="4286256"/>
            <a:ext cx="2571768" cy="169858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/>
              <a:t>Проектная </a:t>
            </a:r>
            <a:r>
              <a:rPr lang="ru-RU" sz="2800" b="1" dirty="0" smtClean="0"/>
              <a:t>деятельность</a:t>
            </a:r>
            <a:endParaRPr lang="ru-RU" sz="2800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4607719" y="2607463"/>
            <a:ext cx="1500198" cy="1143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58174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2920</TotalTime>
  <Words>555</Words>
  <Application>Microsoft Office PowerPoint</Application>
  <PresentationFormat>Экран (4:3)</PresentationFormat>
  <Paragraphs>165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                  Тема: «Познавательное развитие дошкольников в условиях реализации  ФГОС ДО» (по программе «От рождения до школы»)   Подготовила: воспитатель Константинова А.А.</vt:lpstr>
      <vt:lpstr>Слайд 2</vt:lpstr>
      <vt:lpstr>Слайд 3</vt:lpstr>
      <vt:lpstr> Формирование элементарных математических представлений. Вторая группа раннего возраста  (от 2 до 3 лет) </vt:lpstr>
      <vt:lpstr>   Формирование элементарных математических представлений. Младшая группа  (от 3 до 4 лет)   </vt:lpstr>
      <vt:lpstr>   Формирование элементарных математических представлений.     </vt:lpstr>
      <vt:lpstr>        </vt:lpstr>
      <vt:lpstr>        </vt:lpstr>
      <vt:lpstr>        </vt:lpstr>
      <vt:lpstr>Ознакомление с предметным окружением </vt:lpstr>
      <vt:lpstr>Слайд 11</vt:lpstr>
      <vt:lpstr>Слайд 12</vt:lpstr>
      <vt:lpstr>Ознакомление с миром природы  </vt:lpstr>
      <vt:lpstr>Слайд 14</vt:lpstr>
      <vt:lpstr>ВЫВОД: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Методическое объединение Тема: «Познавательное развитие дошкольников в условиях реализации ФГОС ДО»</dc:title>
  <dc:creator>Ольга Николаевна</dc:creator>
  <cp:lastModifiedBy>Алена</cp:lastModifiedBy>
  <cp:revision>127</cp:revision>
  <dcterms:created xsi:type="dcterms:W3CDTF">2014-11-19T14:01:47Z</dcterms:created>
  <dcterms:modified xsi:type="dcterms:W3CDTF">2018-03-14T16:46:31Z</dcterms:modified>
</cp:coreProperties>
</file>