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0" r:id="rId2"/>
    <p:sldId id="257" r:id="rId3"/>
    <p:sldId id="258" r:id="rId4"/>
    <p:sldId id="261" r:id="rId5"/>
    <p:sldId id="262" r:id="rId6"/>
    <p:sldId id="276" r:id="rId7"/>
    <p:sldId id="263" r:id="rId8"/>
    <p:sldId id="277" r:id="rId9"/>
    <p:sldId id="274" r:id="rId10"/>
    <p:sldId id="275" r:id="rId11"/>
    <p:sldId id="273" r:id="rId12"/>
    <p:sldId id="280" r:id="rId13"/>
    <p:sldId id="264" r:id="rId14"/>
    <p:sldId id="281" r:id="rId15"/>
    <p:sldId id="265" r:id="rId16"/>
    <p:sldId id="266" r:id="rId17"/>
    <p:sldId id="267" r:id="rId18"/>
    <p:sldId id="268" r:id="rId19"/>
    <p:sldId id="270" r:id="rId20"/>
    <p:sldId id="269" r:id="rId21"/>
    <p:sldId id="271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523" autoAdjust="0"/>
  </p:normalViewPr>
  <p:slideViewPr>
    <p:cSldViewPr>
      <p:cViewPr>
        <p:scale>
          <a:sx n="100" d="100"/>
          <a:sy n="100" d="100"/>
        </p:scale>
        <p:origin x="-504" y="1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slide" Target="../slides/slide8.xml"/><Relationship Id="rId1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CC9D38-A194-48B7-A73E-2C9D54CE762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73EC4D-6E84-4087-9899-742CE25C2BAD}">
      <dgm:prSet phldrT="[Текст]"/>
      <dgm:spPr>
        <a:xfrm rot="5400000">
          <a:off x="-242626" y="242691"/>
          <a:ext cx="1617507" cy="1132255"/>
        </a:xfrm>
        <a:prstGeom prst="chevron">
          <a:avLst/>
        </a:prstGeom>
        <a:solidFill>
          <a:srgbClr val="B7FCB2"/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b="1" dirty="0" smtClean="0">
              <a:solidFill>
                <a:srgbClr val="A5644E">
                  <a:lumMod val="75000"/>
                </a:srgbClr>
              </a:solidFill>
              <a:latin typeface="Franklin Gothic Book"/>
              <a:ea typeface="+mn-ea"/>
              <a:cs typeface="+mn-cs"/>
            </a:rPr>
            <a:t>1</a:t>
          </a:r>
          <a:endParaRPr lang="ru-RU" b="1" dirty="0">
            <a:solidFill>
              <a:srgbClr val="A5644E">
                <a:lumMod val="75000"/>
              </a:srgbClr>
            </a:solidFill>
            <a:latin typeface="Franklin Gothic Book"/>
            <a:ea typeface="+mn-ea"/>
            <a:cs typeface="+mn-cs"/>
          </a:endParaRPr>
        </a:p>
      </dgm:t>
    </dgm:pt>
    <dgm:pt modelId="{DE990120-2F71-4461-8B44-F11AFDF504D3}" type="parTrans" cxnId="{D0EC7ADA-0221-48BB-9D3F-57ACFC4B0275}">
      <dgm:prSet/>
      <dgm:spPr/>
      <dgm:t>
        <a:bodyPr/>
        <a:lstStyle/>
        <a:p>
          <a:endParaRPr lang="ru-RU"/>
        </a:p>
      </dgm:t>
    </dgm:pt>
    <dgm:pt modelId="{9FE65841-C44B-4C5F-AC21-42D6333D69FB}" type="sibTrans" cxnId="{D0EC7ADA-0221-48BB-9D3F-57ACFC4B0275}">
      <dgm:prSet/>
      <dgm:spPr/>
      <dgm:t>
        <a:bodyPr/>
        <a:lstStyle/>
        <a:p>
          <a:endParaRPr lang="ru-RU"/>
        </a:p>
      </dgm:t>
    </dgm:pt>
    <dgm:pt modelId="{BE815C0A-AE1D-45E2-B2EB-8D56E2438E49}">
      <dgm:prSet phldrT="[Текст]" custT="1"/>
      <dgm:spPr>
        <a:xfrm rot="5400000">
          <a:off x="2812745" y="-1608478"/>
          <a:ext cx="1051380" cy="441236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400" b="1" dirty="0" smtClean="0">
              <a:solidFill>
                <a:srgbClr val="A5644E">
                  <a:lumMod val="75000"/>
                </a:srgbClr>
              </a:solidFill>
              <a:latin typeface="Times New Roman" pitchFamily="18" charset="0"/>
              <a:ea typeface="+mn-ea"/>
              <a:cs typeface="Times New Roman" pitchFamily="18" charset="0"/>
              <a:hlinkClick xmlns:r="http://schemas.openxmlformats.org/officeDocument/2006/relationships" r:id="rId1" action="ppaction://hlinksldjump"/>
            </a:rPr>
            <a:t>ОБРАЗОВАТЕЛЬНЫЕ</a:t>
          </a:r>
          <a:endParaRPr lang="ru-RU" sz="1400" b="1" dirty="0">
            <a:solidFill>
              <a:srgbClr val="A5644E">
                <a:lumMod val="75000"/>
              </a:srgb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9C1E9D51-23CA-4894-BABA-652351BF8707}" type="parTrans" cxnId="{B1B8A0F4-DBA0-46CA-8EE0-9D34061226A3}">
      <dgm:prSet/>
      <dgm:spPr/>
      <dgm:t>
        <a:bodyPr/>
        <a:lstStyle/>
        <a:p>
          <a:endParaRPr lang="ru-RU"/>
        </a:p>
      </dgm:t>
    </dgm:pt>
    <dgm:pt modelId="{DB831A1E-CB79-4178-9E9C-83218EDAB40F}" type="sibTrans" cxnId="{B1B8A0F4-DBA0-46CA-8EE0-9D34061226A3}">
      <dgm:prSet/>
      <dgm:spPr/>
      <dgm:t>
        <a:bodyPr/>
        <a:lstStyle/>
        <a:p>
          <a:endParaRPr lang="ru-RU"/>
        </a:p>
      </dgm:t>
    </dgm:pt>
    <dgm:pt modelId="{5A1CB678-9968-4BBF-B531-7AA5F3429BD3}">
      <dgm:prSet phldrT="[Текст]"/>
      <dgm:spPr>
        <a:xfrm rot="5400000">
          <a:off x="-242626" y="1666120"/>
          <a:ext cx="1617507" cy="1132255"/>
        </a:xfrm>
        <a:prstGeom prst="chevron">
          <a:avLst/>
        </a:prstGeom>
        <a:solidFill>
          <a:srgbClr val="B7FCB2"/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b="1" dirty="0" smtClean="0">
              <a:solidFill>
                <a:srgbClr val="A5644E">
                  <a:lumMod val="75000"/>
                </a:srgbClr>
              </a:solidFill>
              <a:latin typeface="Franklin Gothic Book"/>
              <a:ea typeface="+mn-ea"/>
              <a:cs typeface="+mn-cs"/>
            </a:rPr>
            <a:t>2</a:t>
          </a:r>
          <a:endParaRPr lang="ru-RU" b="1" dirty="0">
            <a:solidFill>
              <a:srgbClr val="A5644E">
                <a:lumMod val="75000"/>
              </a:srgbClr>
            </a:solidFill>
            <a:latin typeface="Franklin Gothic Book"/>
            <a:ea typeface="+mn-ea"/>
            <a:cs typeface="+mn-cs"/>
          </a:endParaRPr>
        </a:p>
      </dgm:t>
    </dgm:pt>
    <dgm:pt modelId="{B9AF603C-A0DC-4B5E-A271-25CEF734DD11}" type="parTrans" cxnId="{E88E20BD-A6D2-4440-8764-8EB987966A3D}">
      <dgm:prSet/>
      <dgm:spPr/>
      <dgm:t>
        <a:bodyPr/>
        <a:lstStyle/>
        <a:p>
          <a:endParaRPr lang="ru-RU"/>
        </a:p>
      </dgm:t>
    </dgm:pt>
    <dgm:pt modelId="{BCA67741-95B8-45B1-8E48-27C65A4CE350}" type="sibTrans" cxnId="{E88E20BD-A6D2-4440-8764-8EB987966A3D}">
      <dgm:prSet/>
      <dgm:spPr/>
      <dgm:t>
        <a:bodyPr/>
        <a:lstStyle/>
        <a:p>
          <a:endParaRPr lang="ru-RU"/>
        </a:p>
      </dgm:t>
    </dgm:pt>
    <dgm:pt modelId="{2DD14B60-725B-488F-B124-4870355E1986}">
      <dgm:prSet phldrT="[Текст]" custT="1"/>
      <dgm:spPr>
        <a:xfrm rot="5400000">
          <a:off x="2812745" y="-256996"/>
          <a:ext cx="1051380" cy="441236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400" b="1" dirty="0" smtClean="0">
              <a:solidFill>
                <a:srgbClr val="A5644E">
                  <a:lumMod val="75000"/>
                </a:srgbClr>
              </a:solidFill>
              <a:latin typeface="Times New Roman" pitchFamily="18" charset="0"/>
              <a:ea typeface="+mn-ea"/>
              <a:cs typeface="Times New Roman" pitchFamily="18" charset="0"/>
              <a:hlinkClick xmlns:r="http://schemas.openxmlformats.org/officeDocument/2006/relationships" r:id="rId2" action="ppaction://hlinksldjump"/>
            </a:rPr>
            <a:t>РАЗВИВАЮЩИЕ</a:t>
          </a:r>
          <a:endParaRPr lang="ru-RU" sz="1400" b="1" dirty="0">
            <a:solidFill>
              <a:srgbClr val="A5644E">
                <a:lumMod val="75000"/>
              </a:srgb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A8FFDE8-FC44-4C92-ADDB-A7CD9610696B}" type="parTrans" cxnId="{881C23E1-262B-4335-92A2-1CCC2AC0496F}">
      <dgm:prSet/>
      <dgm:spPr/>
      <dgm:t>
        <a:bodyPr/>
        <a:lstStyle/>
        <a:p>
          <a:endParaRPr lang="ru-RU"/>
        </a:p>
      </dgm:t>
    </dgm:pt>
    <dgm:pt modelId="{356AAC7E-E05C-4CA9-B80E-9211B3DA8D17}" type="sibTrans" cxnId="{881C23E1-262B-4335-92A2-1CCC2AC0496F}">
      <dgm:prSet/>
      <dgm:spPr/>
      <dgm:t>
        <a:bodyPr/>
        <a:lstStyle/>
        <a:p>
          <a:endParaRPr lang="ru-RU"/>
        </a:p>
      </dgm:t>
    </dgm:pt>
    <dgm:pt modelId="{AAAE2E2B-C203-403E-9949-676B6FD2138F}">
      <dgm:prSet phldrT="[Текст]"/>
      <dgm:spPr>
        <a:xfrm rot="5400000">
          <a:off x="-242626" y="3089548"/>
          <a:ext cx="1617507" cy="1132255"/>
        </a:xfrm>
        <a:prstGeom prst="chevron">
          <a:avLst/>
        </a:prstGeom>
        <a:solidFill>
          <a:srgbClr val="B7FCB2"/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b="1" dirty="0" smtClean="0">
              <a:solidFill>
                <a:srgbClr val="A5644E">
                  <a:lumMod val="75000"/>
                </a:srgbClr>
              </a:solidFill>
              <a:latin typeface="Franklin Gothic Book"/>
              <a:ea typeface="+mn-ea"/>
              <a:cs typeface="+mn-cs"/>
            </a:rPr>
            <a:t>3</a:t>
          </a:r>
          <a:endParaRPr lang="ru-RU" b="1" dirty="0">
            <a:solidFill>
              <a:srgbClr val="A5644E">
                <a:lumMod val="75000"/>
              </a:srgbClr>
            </a:solidFill>
            <a:latin typeface="Franklin Gothic Book"/>
            <a:ea typeface="+mn-ea"/>
            <a:cs typeface="+mn-cs"/>
          </a:endParaRPr>
        </a:p>
      </dgm:t>
    </dgm:pt>
    <dgm:pt modelId="{D558F12C-245E-4751-B770-EFC84DE18A6D}" type="parTrans" cxnId="{208F04C8-AA65-4047-9CEE-297DA664E5C9}">
      <dgm:prSet/>
      <dgm:spPr/>
      <dgm:t>
        <a:bodyPr/>
        <a:lstStyle/>
        <a:p>
          <a:endParaRPr lang="ru-RU"/>
        </a:p>
      </dgm:t>
    </dgm:pt>
    <dgm:pt modelId="{D9E84312-E0BD-4134-A0B2-BE47775BE229}" type="sibTrans" cxnId="{208F04C8-AA65-4047-9CEE-297DA664E5C9}">
      <dgm:prSet/>
      <dgm:spPr/>
      <dgm:t>
        <a:bodyPr/>
        <a:lstStyle/>
        <a:p>
          <a:endParaRPr lang="ru-RU"/>
        </a:p>
      </dgm:t>
    </dgm:pt>
    <dgm:pt modelId="{E82CB39F-1E9E-4F86-A975-1A0FD4652117}">
      <dgm:prSet phldrT="[Текст]" custT="1"/>
      <dgm:spPr>
        <a:xfrm rot="5400000">
          <a:off x="2812745" y="1166432"/>
          <a:ext cx="1051380" cy="4412360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1400" b="1" dirty="0" smtClean="0">
              <a:solidFill>
                <a:srgbClr val="A5644E">
                  <a:lumMod val="75000"/>
                </a:srgbClr>
              </a:solidFill>
              <a:latin typeface="Times New Roman" pitchFamily="18" charset="0"/>
              <a:ea typeface="+mn-ea"/>
              <a:cs typeface="Times New Roman" pitchFamily="18" charset="0"/>
              <a:hlinkClick xmlns:r="http://schemas.openxmlformats.org/officeDocument/2006/relationships" r:id="rId3" action="ppaction://hlinksldjump"/>
            </a:rPr>
            <a:t>ВОСПИТАТЕЛЬНЫЕ</a:t>
          </a:r>
          <a:endParaRPr lang="ru-RU" sz="1400" b="1" dirty="0">
            <a:solidFill>
              <a:srgbClr val="A5644E">
                <a:lumMod val="75000"/>
              </a:srgbClr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7B57A2F-FCAF-4BA3-AD13-FA59EE060CAD}" type="parTrans" cxnId="{88B09257-7F59-4089-A69C-4769E31F5DF4}">
      <dgm:prSet/>
      <dgm:spPr/>
      <dgm:t>
        <a:bodyPr/>
        <a:lstStyle/>
        <a:p>
          <a:endParaRPr lang="ru-RU"/>
        </a:p>
      </dgm:t>
    </dgm:pt>
    <dgm:pt modelId="{F25AAB15-9887-4EFE-85F0-B3AB1083DDE5}" type="sibTrans" cxnId="{88B09257-7F59-4089-A69C-4769E31F5DF4}">
      <dgm:prSet/>
      <dgm:spPr/>
      <dgm:t>
        <a:bodyPr/>
        <a:lstStyle/>
        <a:p>
          <a:endParaRPr lang="ru-RU"/>
        </a:p>
      </dgm:t>
    </dgm:pt>
    <dgm:pt modelId="{FF26CB43-7437-48A2-9973-78D992742EDB}" type="pres">
      <dgm:prSet presAssocID="{AACC9D38-A194-48B7-A73E-2C9D54CE762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F91C17-C884-44BF-A29A-4F89CC453453}" type="pres">
      <dgm:prSet presAssocID="{7A73EC4D-6E84-4087-9899-742CE25C2BAD}" presName="composite" presStyleCnt="0"/>
      <dgm:spPr/>
    </dgm:pt>
    <dgm:pt modelId="{77AE5E25-7240-4699-BB24-E7D3E38CBBCD}" type="pres">
      <dgm:prSet presAssocID="{7A73EC4D-6E84-4087-9899-742CE25C2BA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4AC54E-2031-4630-A74E-5AB2188430D0}" type="pres">
      <dgm:prSet presAssocID="{7A73EC4D-6E84-4087-9899-742CE25C2BAD}" presName="descendantText" presStyleLbl="alignAcc1" presStyleIdx="0" presStyleCnt="3" custLinFactNeighborX="1632" custLinFactNeighborY="6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9CD211-5AD8-4E68-9FB4-ACE9E9F2ADF4}" type="pres">
      <dgm:prSet presAssocID="{9FE65841-C44B-4C5F-AC21-42D6333D69FB}" presName="sp" presStyleCnt="0"/>
      <dgm:spPr/>
    </dgm:pt>
    <dgm:pt modelId="{D20513B9-5C8F-4C4E-B2E5-DA21DEB96DD3}" type="pres">
      <dgm:prSet presAssocID="{5A1CB678-9968-4BBF-B531-7AA5F3429BD3}" presName="composite" presStyleCnt="0"/>
      <dgm:spPr/>
    </dgm:pt>
    <dgm:pt modelId="{F5FD56C9-4028-4221-B556-3108F44EFBF6}" type="pres">
      <dgm:prSet presAssocID="{5A1CB678-9968-4BBF-B531-7AA5F3429BD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1AC48-AF8F-41D1-BB9B-611D7A83C4D7}" type="pres">
      <dgm:prSet presAssocID="{5A1CB678-9968-4BBF-B531-7AA5F3429BD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7AD145-E23A-4FB2-9D3B-30C338ABE76E}" type="pres">
      <dgm:prSet presAssocID="{BCA67741-95B8-45B1-8E48-27C65A4CE350}" presName="sp" presStyleCnt="0"/>
      <dgm:spPr/>
    </dgm:pt>
    <dgm:pt modelId="{9772569D-33AA-4E22-95EA-AF46FB0AE48C}" type="pres">
      <dgm:prSet presAssocID="{AAAE2E2B-C203-403E-9949-676B6FD2138F}" presName="composite" presStyleCnt="0"/>
      <dgm:spPr/>
    </dgm:pt>
    <dgm:pt modelId="{DAE9F24E-52B6-4461-B898-819031D1D1A1}" type="pres">
      <dgm:prSet presAssocID="{AAAE2E2B-C203-403E-9949-676B6FD2138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8BEDC-87F3-4545-BAF2-B3E84EA0D49C}" type="pres">
      <dgm:prSet presAssocID="{AAAE2E2B-C203-403E-9949-676B6FD2138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5F9358-B436-4FC0-81C9-B7330494BA5E}" type="presOf" srcId="{2DD14B60-725B-488F-B124-4870355E1986}" destId="{74A1AC48-AF8F-41D1-BB9B-611D7A83C4D7}" srcOrd="0" destOrd="0" presId="urn:microsoft.com/office/officeart/2005/8/layout/chevron2"/>
    <dgm:cxn modelId="{34A94B9E-633A-4A6B-97C8-1901F36027E9}" type="presOf" srcId="{E82CB39F-1E9E-4F86-A975-1A0FD4652117}" destId="{6008BEDC-87F3-4545-BAF2-B3E84EA0D49C}" srcOrd="0" destOrd="0" presId="urn:microsoft.com/office/officeart/2005/8/layout/chevron2"/>
    <dgm:cxn modelId="{88B09257-7F59-4089-A69C-4769E31F5DF4}" srcId="{AAAE2E2B-C203-403E-9949-676B6FD2138F}" destId="{E82CB39F-1E9E-4F86-A975-1A0FD4652117}" srcOrd="0" destOrd="0" parTransId="{D7B57A2F-FCAF-4BA3-AD13-FA59EE060CAD}" sibTransId="{F25AAB15-9887-4EFE-85F0-B3AB1083DDE5}"/>
    <dgm:cxn modelId="{25AA2505-DF94-412A-8E3B-3253F6FAF9A7}" type="presOf" srcId="{AACC9D38-A194-48B7-A73E-2C9D54CE7627}" destId="{FF26CB43-7437-48A2-9973-78D992742EDB}" srcOrd="0" destOrd="0" presId="urn:microsoft.com/office/officeart/2005/8/layout/chevron2"/>
    <dgm:cxn modelId="{134E5921-1008-4D27-B935-B3E52E1CE6CE}" type="presOf" srcId="{7A73EC4D-6E84-4087-9899-742CE25C2BAD}" destId="{77AE5E25-7240-4699-BB24-E7D3E38CBBCD}" srcOrd="0" destOrd="0" presId="urn:microsoft.com/office/officeart/2005/8/layout/chevron2"/>
    <dgm:cxn modelId="{12D6E494-D978-49C0-86AE-25DDDDA31957}" type="presOf" srcId="{BE815C0A-AE1D-45E2-B2EB-8D56E2438E49}" destId="{274AC54E-2031-4630-A74E-5AB2188430D0}" srcOrd="0" destOrd="0" presId="urn:microsoft.com/office/officeart/2005/8/layout/chevron2"/>
    <dgm:cxn modelId="{B1B8A0F4-DBA0-46CA-8EE0-9D34061226A3}" srcId="{7A73EC4D-6E84-4087-9899-742CE25C2BAD}" destId="{BE815C0A-AE1D-45E2-B2EB-8D56E2438E49}" srcOrd="0" destOrd="0" parTransId="{9C1E9D51-23CA-4894-BABA-652351BF8707}" sibTransId="{DB831A1E-CB79-4178-9E9C-83218EDAB40F}"/>
    <dgm:cxn modelId="{D0EC7ADA-0221-48BB-9D3F-57ACFC4B0275}" srcId="{AACC9D38-A194-48B7-A73E-2C9D54CE7627}" destId="{7A73EC4D-6E84-4087-9899-742CE25C2BAD}" srcOrd="0" destOrd="0" parTransId="{DE990120-2F71-4461-8B44-F11AFDF504D3}" sibTransId="{9FE65841-C44B-4C5F-AC21-42D6333D69FB}"/>
    <dgm:cxn modelId="{208F04C8-AA65-4047-9CEE-297DA664E5C9}" srcId="{AACC9D38-A194-48B7-A73E-2C9D54CE7627}" destId="{AAAE2E2B-C203-403E-9949-676B6FD2138F}" srcOrd="2" destOrd="0" parTransId="{D558F12C-245E-4751-B770-EFC84DE18A6D}" sibTransId="{D9E84312-E0BD-4134-A0B2-BE47775BE229}"/>
    <dgm:cxn modelId="{F8AB71BA-A660-4C7B-8339-A1BC7EB4242E}" type="presOf" srcId="{5A1CB678-9968-4BBF-B531-7AA5F3429BD3}" destId="{F5FD56C9-4028-4221-B556-3108F44EFBF6}" srcOrd="0" destOrd="0" presId="urn:microsoft.com/office/officeart/2005/8/layout/chevron2"/>
    <dgm:cxn modelId="{7F8747E3-88D1-4E06-8D44-972E6179D473}" type="presOf" srcId="{AAAE2E2B-C203-403E-9949-676B6FD2138F}" destId="{DAE9F24E-52B6-4461-B898-819031D1D1A1}" srcOrd="0" destOrd="0" presId="urn:microsoft.com/office/officeart/2005/8/layout/chevron2"/>
    <dgm:cxn modelId="{881C23E1-262B-4335-92A2-1CCC2AC0496F}" srcId="{5A1CB678-9968-4BBF-B531-7AA5F3429BD3}" destId="{2DD14B60-725B-488F-B124-4870355E1986}" srcOrd="0" destOrd="0" parTransId="{8A8FFDE8-FC44-4C92-ADDB-A7CD9610696B}" sibTransId="{356AAC7E-E05C-4CA9-B80E-9211B3DA8D17}"/>
    <dgm:cxn modelId="{E88E20BD-A6D2-4440-8764-8EB987966A3D}" srcId="{AACC9D38-A194-48B7-A73E-2C9D54CE7627}" destId="{5A1CB678-9968-4BBF-B531-7AA5F3429BD3}" srcOrd="1" destOrd="0" parTransId="{B9AF603C-A0DC-4B5E-A271-25CEF734DD11}" sibTransId="{BCA67741-95B8-45B1-8E48-27C65A4CE350}"/>
    <dgm:cxn modelId="{690B196E-56A8-4CE5-B849-1E4F466BD87B}" type="presParOf" srcId="{FF26CB43-7437-48A2-9973-78D992742EDB}" destId="{F3F91C17-C884-44BF-A29A-4F89CC453453}" srcOrd="0" destOrd="0" presId="urn:microsoft.com/office/officeart/2005/8/layout/chevron2"/>
    <dgm:cxn modelId="{4F227A54-8342-4637-A6EE-0C21AE618E99}" type="presParOf" srcId="{F3F91C17-C884-44BF-A29A-4F89CC453453}" destId="{77AE5E25-7240-4699-BB24-E7D3E38CBBCD}" srcOrd="0" destOrd="0" presId="urn:microsoft.com/office/officeart/2005/8/layout/chevron2"/>
    <dgm:cxn modelId="{2DC34761-B470-480C-A280-06BE557DB72B}" type="presParOf" srcId="{F3F91C17-C884-44BF-A29A-4F89CC453453}" destId="{274AC54E-2031-4630-A74E-5AB2188430D0}" srcOrd="1" destOrd="0" presId="urn:microsoft.com/office/officeart/2005/8/layout/chevron2"/>
    <dgm:cxn modelId="{F9EBF8E7-AA2B-4397-BB49-9DE2AE2799F4}" type="presParOf" srcId="{FF26CB43-7437-48A2-9973-78D992742EDB}" destId="{D99CD211-5AD8-4E68-9FB4-ACE9E9F2ADF4}" srcOrd="1" destOrd="0" presId="urn:microsoft.com/office/officeart/2005/8/layout/chevron2"/>
    <dgm:cxn modelId="{4D8B3FE8-BB95-4828-A88B-D0F70EE3D4C1}" type="presParOf" srcId="{FF26CB43-7437-48A2-9973-78D992742EDB}" destId="{D20513B9-5C8F-4C4E-B2E5-DA21DEB96DD3}" srcOrd="2" destOrd="0" presId="urn:microsoft.com/office/officeart/2005/8/layout/chevron2"/>
    <dgm:cxn modelId="{0DAE40E6-C07E-4B1E-A7AF-5854313DACF0}" type="presParOf" srcId="{D20513B9-5C8F-4C4E-B2E5-DA21DEB96DD3}" destId="{F5FD56C9-4028-4221-B556-3108F44EFBF6}" srcOrd="0" destOrd="0" presId="urn:microsoft.com/office/officeart/2005/8/layout/chevron2"/>
    <dgm:cxn modelId="{FF15CDE0-1DCA-43BA-8BBA-CB43FD1F66B3}" type="presParOf" srcId="{D20513B9-5C8F-4C4E-B2E5-DA21DEB96DD3}" destId="{74A1AC48-AF8F-41D1-BB9B-611D7A83C4D7}" srcOrd="1" destOrd="0" presId="urn:microsoft.com/office/officeart/2005/8/layout/chevron2"/>
    <dgm:cxn modelId="{2ED7E5F0-4D74-4D0A-8448-56AA1BCCDEAA}" type="presParOf" srcId="{FF26CB43-7437-48A2-9973-78D992742EDB}" destId="{457AD145-E23A-4FB2-9D3B-30C338ABE76E}" srcOrd="3" destOrd="0" presId="urn:microsoft.com/office/officeart/2005/8/layout/chevron2"/>
    <dgm:cxn modelId="{FE8477F9-9FEF-45D4-AC2C-06A43BD65363}" type="presParOf" srcId="{FF26CB43-7437-48A2-9973-78D992742EDB}" destId="{9772569D-33AA-4E22-95EA-AF46FB0AE48C}" srcOrd="4" destOrd="0" presId="urn:microsoft.com/office/officeart/2005/8/layout/chevron2"/>
    <dgm:cxn modelId="{00FB9F29-94C3-4AD5-977E-2008E852F855}" type="presParOf" srcId="{9772569D-33AA-4E22-95EA-AF46FB0AE48C}" destId="{DAE9F24E-52B6-4461-B898-819031D1D1A1}" srcOrd="0" destOrd="0" presId="urn:microsoft.com/office/officeart/2005/8/layout/chevron2"/>
    <dgm:cxn modelId="{51F15D0A-7121-42EA-8428-162F70C367F9}" type="presParOf" srcId="{9772569D-33AA-4E22-95EA-AF46FB0AE48C}" destId="{6008BEDC-87F3-4545-BAF2-B3E84EA0D49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AE5E25-7240-4699-BB24-E7D3E38CBBCD}">
      <dsp:nvSpPr>
        <dsp:cNvPr id="0" name=""/>
        <dsp:cNvSpPr/>
      </dsp:nvSpPr>
      <dsp:spPr>
        <a:xfrm rot="5400000">
          <a:off x="-185592" y="185943"/>
          <a:ext cx="1237285" cy="866100"/>
        </a:xfrm>
        <a:prstGeom prst="chevron">
          <a:avLst/>
        </a:prstGeom>
        <a:solidFill>
          <a:srgbClr val="B7FCB2"/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A5644E">
                  <a:lumMod val="75000"/>
                </a:srgbClr>
              </a:solidFill>
              <a:latin typeface="Franklin Gothic Book"/>
              <a:ea typeface="+mn-ea"/>
              <a:cs typeface="+mn-cs"/>
            </a:rPr>
            <a:t>1</a:t>
          </a:r>
          <a:endParaRPr lang="ru-RU" sz="2600" b="1" kern="1200" dirty="0">
            <a:solidFill>
              <a:srgbClr val="A5644E">
                <a:lumMod val="75000"/>
              </a:srgbClr>
            </a:solidFill>
            <a:latin typeface="Franklin Gothic Book"/>
            <a:ea typeface="+mn-ea"/>
            <a:cs typeface="+mn-cs"/>
          </a:endParaRPr>
        </a:p>
      </dsp:txBody>
      <dsp:txXfrm rot="-5400000">
        <a:off x="1" y="433400"/>
        <a:ext cx="866100" cy="371185"/>
      </dsp:txXfrm>
    </dsp:sp>
    <dsp:sp modelId="{274AC54E-2031-4630-A74E-5AB2188430D0}">
      <dsp:nvSpPr>
        <dsp:cNvPr id="0" name=""/>
        <dsp:cNvSpPr/>
      </dsp:nvSpPr>
      <dsp:spPr>
        <a:xfrm rot="5400000">
          <a:off x="2011152" y="-1089667"/>
          <a:ext cx="804235" cy="309433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A5644E">
                  <a:lumMod val="75000"/>
                </a:srgbClr>
              </a:solidFill>
              <a:latin typeface="Times New Roman" pitchFamily="18" charset="0"/>
              <a:ea typeface="+mn-ea"/>
              <a:cs typeface="Times New Roman" pitchFamily="18" charset="0"/>
              <a:hlinkClick xmlns:r="http://schemas.openxmlformats.org/officeDocument/2006/relationships" r:id="" action="ppaction://hlinksldjump"/>
            </a:rPr>
            <a:t>ОБРАЗОВАТЕЛЬНЫЕ</a:t>
          </a:r>
          <a:endParaRPr lang="ru-RU" sz="1400" b="1" kern="1200" dirty="0">
            <a:solidFill>
              <a:srgbClr val="A5644E">
                <a:lumMod val="75000"/>
              </a:srgb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866100" y="94645"/>
        <a:ext cx="3055079" cy="725715"/>
      </dsp:txXfrm>
    </dsp:sp>
    <dsp:sp modelId="{F5FD56C9-4028-4221-B556-3108F44EFBF6}">
      <dsp:nvSpPr>
        <dsp:cNvPr id="0" name=""/>
        <dsp:cNvSpPr/>
      </dsp:nvSpPr>
      <dsp:spPr>
        <a:xfrm rot="5400000">
          <a:off x="-185592" y="1223133"/>
          <a:ext cx="1237285" cy="866100"/>
        </a:xfrm>
        <a:prstGeom prst="chevron">
          <a:avLst/>
        </a:prstGeom>
        <a:solidFill>
          <a:srgbClr val="B7FCB2"/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A5644E">
                  <a:lumMod val="75000"/>
                </a:srgbClr>
              </a:solidFill>
              <a:latin typeface="Franklin Gothic Book"/>
              <a:ea typeface="+mn-ea"/>
              <a:cs typeface="+mn-cs"/>
            </a:rPr>
            <a:t>2</a:t>
          </a:r>
          <a:endParaRPr lang="ru-RU" sz="2600" b="1" kern="1200" dirty="0">
            <a:solidFill>
              <a:srgbClr val="A5644E">
                <a:lumMod val="75000"/>
              </a:srgbClr>
            </a:solidFill>
            <a:latin typeface="Franklin Gothic Book"/>
            <a:ea typeface="+mn-ea"/>
            <a:cs typeface="+mn-cs"/>
          </a:endParaRPr>
        </a:p>
      </dsp:txBody>
      <dsp:txXfrm rot="-5400000">
        <a:off x="1" y="1470590"/>
        <a:ext cx="866100" cy="371185"/>
      </dsp:txXfrm>
    </dsp:sp>
    <dsp:sp modelId="{74A1AC48-AF8F-41D1-BB9B-611D7A83C4D7}">
      <dsp:nvSpPr>
        <dsp:cNvPr id="0" name=""/>
        <dsp:cNvSpPr/>
      </dsp:nvSpPr>
      <dsp:spPr>
        <a:xfrm rot="5400000">
          <a:off x="2011152" y="-107510"/>
          <a:ext cx="804235" cy="309433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A5644E">
                  <a:lumMod val="75000"/>
                </a:srgbClr>
              </a:solidFill>
              <a:latin typeface="Times New Roman" pitchFamily="18" charset="0"/>
              <a:ea typeface="+mn-ea"/>
              <a:cs typeface="Times New Roman" pitchFamily="18" charset="0"/>
              <a:hlinkClick xmlns:r="http://schemas.openxmlformats.org/officeDocument/2006/relationships" r:id="" action="ppaction://hlinksldjump"/>
            </a:rPr>
            <a:t>РАЗВИВАЮЩИЕ</a:t>
          </a:r>
          <a:endParaRPr lang="ru-RU" sz="1400" b="1" kern="1200" dirty="0">
            <a:solidFill>
              <a:srgbClr val="A5644E">
                <a:lumMod val="75000"/>
              </a:srgb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866100" y="1076802"/>
        <a:ext cx="3055079" cy="725715"/>
      </dsp:txXfrm>
    </dsp:sp>
    <dsp:sp modelId="{DAE9F24E-52B6-4461-B898-819031D1D1A1}">
      <dsp:nvSpPr>
        <dsp:cNvPr id="0" name=""/>
        <dsp:cNvSpPr/>
      </dsp:nvSpPr>
      <dsp:spPr>
        <a:xfrm rot="5400000">
          <a:off x="-185592" y="2260324"/>
          <a:ext cx="1237285" cy="866100"/>
        </a:xfrm>
        <a:prstGeom prst="chevron">
          <a:avLst/>
        </a:prstGeom>
        <a:solidFill>
          <a:srgbClr val="B7FCB2"/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A5644E">
                  <a:lumMod val="75000"/>
                </a:srgbClr>
              </a:solidFill>
              <a:latin typeface="Franklin Gothic Book"/>
              <a:ea typeface="+mn-ea"/>
              <a:cs typeface="+mn-cs"/>
            </a:rPr>
            <a:t>3</a:t>
          </a:r>
          <a:endParaRPr lang="ru-RU" sz="2600" b="1" kern="1200" dirty="0">
            <a:solidFill>
              <a:srgbClr val="A5644E">
                <a:lumMod val="75000"/>
              </a:srgbClr>
            </a:solidFill>
            <a:latin typeface="Franklin Gothic Book"/>
            <a:ea typeface="+mn-ea"/>
            <a:cs typeface="+mn-cs"/>
          </a:endParaRPr>
        </a:p>
      </dsp:txBody>
      <dsp:txXfrm rot="-5400000">
        <a:off x="1" y="2507781"/>
        <a:ext cx="866100" cy="371185"/>
      </dsp:txXfrm>
    </dsp:sp>
    <dsp:sp modelId="{6008BEDC-87F3-4545-BAF2-B3E84EA0D49C}">
      <dsp:nvSpPr>
        <dsp:cNvPr id="0" name=""/>
        <dsp:cNvSpPr/>
      </dsp:nvSpPr>
      <dsp:spPr>
        <a:xfrm rot="5400000">
          <a:off x="2011152" y="929679"/>
          <a:ext cx="804235" cy="309433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F0A22E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A5644E">
                  <a:lumMod val="75000"/>
                </a:srgbClr>
              </a:solidFill>
              <a:latin typeface="Times New Roman" pitchFamily="18" charset="0"/>
              <a:ea typeface="+mn-ea"/>
              <a:cs typeface="Times New Roman" pitchFamily="18" charset="0"/>
              <a:hlinkClick xmlns:r="http://schemas.openxmlformats.org/officeDocument/2006/relationships" r:id="" action="ppaction://hlinksldjump"/>
            </a:rPr>
            <a:t>ВОСПИТАТЕЛЬНЫЕ</a:t>
          </a:r>
          <a:endParaRPr lang="ru-RU" sz="1400" b="1" kern="1200" dirty="0">
            <a:solidFill>
              <a:srgbClr val="A5644E">
                <a:lumMod val="75000"/>
              </a:srgbClr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866100" y="2113991"/>
        <a:ext cx="3055079" cy="725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36094-8C5A-45F4-979F-5C995D3B1464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CE92A-9F27-4F04-9DD8-871E82B9B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92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CE92A-9F27-4F04-9DD8-871E82B9B79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28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266854" cy="66786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0355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Природа- наш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дом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к школе  группа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3922" y="4437112"/>
            <a:ext cx="4462574" cy="1800200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Авторы: Чистякова Ирина Алексеевна</a:t>
            </a:r>
          </a:p>
          <a:p>
            <a:r>
              <a:rPr lang="ru-RU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63093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Рыбинск 2017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5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13064"/>
            <a:ext cx="59584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38793944"/>
              </p:ext>
            </p:extLst>
          </p:nvPr>
        </p:nvGraphicFramePr>
        <p:xfrm>
          <a:off x="611560" y="1340768"/>
          <a:ext cx="3960440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5656" y="432019"/>
            <a:ext cx="3151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проекта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DMIN\Desktop\Новая п\IMG_20170203_11291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22" y="1477541"/>
            <a:ext cx="4450239" cy="267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39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ocuments\Bluetooth Folder\IMG_20161026_1429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102" y="5526011"/>
            <a:ext cx="2244040" cy="134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ADMIN\Desktop\Новая п\IMG_20170208_1403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28672" y="3570521"/>
            <a:ext cx="1467095" cy="244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91680" y="332656"/>
            <a:ext cx="5358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Художественно –эстетическая деятельность на тему:</a:t>
            </a:r>
          </a:p>
          <a:p>
            <a:r>
              <a:rPr lang="ru-RU" dirty="0" smtClean="0"/>
              <a:t>                        «Природа наш дом»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4437011"/>
            <a:ext cx="2908172" cy="174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3954591" cy="2376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78817"/>
            <a:ext cx="3779560" cy="2412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19290"/>
            <a:ext cx="3096344" cy="186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256222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788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91763" y="379037"/>
            <a:ext cx="2232528" cy="372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86325" y="1039295"/>
            <a:ext cx="4447953" cy="2675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C:\Users\ADMIN\Documents\Bluetooth Folder\IMG_20170317_14003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30506" y="4746512"/>
            <a:ext cx="3483788" cy="2109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31640" y="260648"/>
            <a:ext cx="2943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Продуктивная деятельность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" y="3561556"/>
            <a:ext cx="4267200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04456"/>
            <a:ext cx="2304256" cy="3839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5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3768" y="332656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«Покормите птиц зимой»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68739"/>
            <a:ext cx="2880320" cy="1731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683" y="835277"/>
            <a:ext cx="2991677" cy="179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46535"/>
            <a:ext cx="1800200" cy="2995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653136"/>
            <a:ext cx="2976582" cy="178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170" y="2793474"/>
            <a:ext cx="3249580" cy="229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72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лиза 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21258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47667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Листовка «Покормите птиц»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5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052736"/>
            <a:ext cx="71287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поделок из неоформленного (бросового) материала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«Чем ты можешь помочь природе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5" y="2708920"/>
            <a:ext cx="1800200" cy="2995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579365"/>
            <a:ext cx="1440160" cy="2396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307" y="2960735"/>
            <a:ext cx="1656184" cy="2755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64206"/>
            <a:ext cx="1514630" cy="252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863" y="2840917"/>
            <a:ext cx="1728192" cy="2875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2510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24744"/>
            <a:ext cx="648072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«МЫ-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природы»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Беседа на тему: «Что ты можешь сделать для охраны природы»,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ты можешь сделать для охраны природы?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охранять растения?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охранять животных?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охранять птиц?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рыбами   «Рыбинского водохранилища»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Разучивание стихотворения 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В.Орлова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«Родное»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и научной литературы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худ. литературы: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«Лесные правила» 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(Н. Рыжова)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Бианки «Лесная газета»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М.М.Пришвин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Рассказы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деятельность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«Очистим участок детского сада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мусора»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5036" y="404664"/>
            <a:ext cx="5193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 реализации проекта проводились: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300" y="188640"/>
            <a:ext cx="1656184" cy="348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547" y="3671164"/>
            <a:ext cx="1584176" cy="2640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83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712969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большим интересом рассматривают макет земного шара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«Береги живое»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«Мяч лови – слово назови»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знания детей о богатстве земли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становятся в круг. Кому воспитатель бросит мяч, тот должен назвать одно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богатств Земли.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Игра «Чем мы можем помочь нашей природе?».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и уточнить знания поведения детей в природе.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: «Удочка»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Упражнение в прыжках через  вращающуюся скакалку, закрепление знаний о названиях рыб.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«Караси и щука»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упражнять в беге, реакции на сигнал, ориентировке в окружающем пространстве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Музыка Разучивание песни «Не рвите цветы не рвите»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Прослушивание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аудиозаписи «Звуки природы»,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«Пение птиц»</a:t>
            </a:r>
            <a:r>
              <a:rPr lang="ru-RU" sz="1600" dirty="0"/>
              <a:t>   </a:t>
            </a:r>
            <a:endParaRPr lang="ru-RU" sz="1600" dirty="0" smtClean="0"/>
          </a:p>
          <a:p>
            <a:r>
              <a:rPr lang="ru-RU" sz="1600" b="1" dirty="0" smtClean="0"/>
              <a:t>Пословицы </a:t>
            </a:r>
            <a:r>
              <a:rPr lang="ru-RU" sz="1600" b="1" dirty="0"/>
              <a:t>о родной природе</a:t>
            </a:r>
          </a:p>
          <a:p>
            <a:r>
              <a:rPr lang="ru-RU" sz="1600" dirty="0"/>
              <a:t>-Богатство и краса – береги свои леса.</a:t>
            </a:r>
          </a:p>
          <a:p>
            <a:r>
              <a:rPr lang="ru-RU" sz="1600" dirty="0"/>
              <a:t>-   Растения – земли украшения.</a:t>
            </a:r>
          </a:p>
          <a:p>
            <a:r>
              <a:rPr lang="ru-RU" sz="1600" dirty="0"/>
              <a:t>-   Много леса не губи, мало леса – береги, нет леса – посади.</a:t>
            </a:r>
          </a:p>
          <a:p>
            <a:r>
              <a:rPr lang="ru-RU" sz="1600" dirty="0"/>
              <a:t>-   Враг природы тот, кто леса не бережет.</a:t>
            </a:r>
          </a:p>
          <a:p>
            <a:r>
              <a:rPr lang="ru-RU" sz="1600" dirty="0"/>
              <a:t>-   Люби лес, люби природу – будешь вечно мил народу.</a:t>
            </a:r>
          </a:p>
          <a:p>
            <a:r>
              <a:rPr lang="ru-RU" sz="1600" dirty="0"/>
              <a:t>-   Жаворонки прилетите – красно лето принесите.</a:t>
            </a:r>
          </a:p>
          <a:p>
            <a:r>
              <a:rPr lang="ru-RU" sz="1600" dirty="0"/>
              <a:t>-   Лес видит, а поле слышит.</a:t>
            </a:r>
          </a:p>
          <a:p>
            <a:r>
              <a:rPr lang="ru-RU" sz="1600" dirty="0"/>
              <a:t>-   Лес и вода – родные брат и сестра.</a:t>
            </a:r>
          </a:p>
          <a:p>
            <a:r>
              <a:rPr lang="ru-RU" sz="1600" dirty="0"/>
              <a:t>  </a:t>
            </a:r>
          </a:p>
          <a:p>
            <a:r>
              <a:rPr lang="ru-RU" sz="1600" dirty="0"/>
              <a:t> 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ADMIN\Desktop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17" b="100000" l="0" r="974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840235" cy="173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35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0005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Выставка детских работ из неоформленного бросового материала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742" y="1628800"/>
            <a:ext cx="6207519" cy="3728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074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195736" y="692696"/>
            <a:ext cx="3018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продукт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215916"/>
            <a:ext cx="6912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Защита проекта.</a:t>
            </a:r>
          </a:p>
          <a:p>
            <a:pPr marL="342900" indent="-342900">
              <a:buAutoNum type="arabicPeriod"/>
            </a:pPr>
            <a:r>
              <a:rPr lang="ru-RU" dirty="0" smtClean="0"/>
              <a:t>Рисунки детей  природа  в разные времена года</a:t>
            </a:r>
          </a:p>
          <a:p>
            <a:pPr marL="342900" indent="-342900">
              <a:buAutoNum type="arabicPeriod"/>
            </a:pPr>
            <a:r>
              <a:rPr lang="ru-RU" dirty="0" smtClean="0"/>
              <a:t>Фотоальбом птицы  нашего края </a:t>
            </a:r>
          </a:p>
          <a:p>
            <a:pPr marL="342900" indent="-342900">
              <a:buAutoNum type="arabicPeriod"/>
            </a:pPr>
            <a:r>
              <a:rPr lang="ru-RU" dirty="0" smtClean="0"/>
              <a:t>Рисунки детей птицы нашего края</a:t>
            </a:r>
          </a:p>
          <a:p>
            <a:pPr marL="342900" indent="-342900">
              <a:buAutoNum type="arabicPeriod"/>
            </a:pPr>
            <a:r>
              <a:rPr lang="ru-RU" dirty="0" smtClean="0"/>
              <a:t>Фотоальбом наш дом природа</a:t>
            </a:r>
          </a:p>
          <a:p>
            <a:pPr marL="342900" indent="-342900">
              <a:buAutoNum type="arabicPeriod"/>
            </a:pPr>
            <a:r>
              <a:rPr lang="ru-RU" dirty="0" smtClean="0"/>
              <a:t>Фотоальбом красота родного края </a:t>
            </a:r>
          </a:p>
          <a:p>
            <a:pPr marL="342900" indent="-342900">
              <a:buAutoNum type="arabicPeriod"/>
            </a:pPr>
            <a:r>
              <a:rPr lang="ru-RU" dirty="0" smtClean="0"/>
              <a:t>Жалобная книга природы.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97" y="3807084"/>
            <a:ext cx="5575831" cy="2752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98" y="3448261"/>
            <a:ext cx="2655796" cy="3145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23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465" y="620688"/>
            <a:ext cx="7959959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Охранять природу- значит охранять Родину.</a:t>
            </a:r>
          </a:p>
          <a:p>
            <a:r>
              <a:rPr lang="ru-RU" altLang="ru-RU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ru-RU" altLang="ru-RU" sz="2800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М.М.Пришвин</a:t>
            </a:r>
            <a:r>
              <a:rPr lang="ru-RU" altLang="ru-RU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altLang="ru-RU" sz="2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400" kern="0" dirty="0" smtClean="0"/>
          </a:p>
          <a:p>
            <a:r>
              <a:rPr lang="ru-RU" alt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</a:t>
            </a:r>
            <a:r>
              <a:rPr lang="ru-RU" altLang="ru-R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название: </a:t>
            </a:r>
            <a:r>
              <a:rPr lang="ru-RU" altLang="ru-RU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</a:t>
            </a:r>
            <a:r>
              <a:rPr lang="ru-RU" altLang="ru-RU" sz="28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он хорош, мир, </a:t>
            </a:r>
            <a:br>
              <a:rPr lang="ru-RU" altLang="ru-RU" sz="28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ты живешь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3645024"/>
            <a:ext cx="41070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счастье радоваться чудесам:</a:t>
            </a:r>
          </a:p>
          <a:p>
            <a:r>
              <a:rPr lang="ru-RU" dirty="0" smtClean="0"/>
              <a:t>И дождю и снегопаду</a:t>
            </a:r>
          </a:p>
          <a:p>
            <a:r>
              <a:rPr lang="ru-RU" dirty="0" smtClean="0"/>
              <a:t>Речке, лесу, полю, саду</a:t>
            </a:r>
          </a:p>
          <a:p>
            <a:r>
              <a:rPr lang="ru-RU" dirty="0" smtClean="0"/>
              <a:t>И высоким синим-синим </a:t>
            </a:r>
          </a:p>
          <a:p>
            <a:r>
              <a:rPr lang="ru-RU" dirty="0" smtClean="0"/>
              <a:t>Бесконечным небесам.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867349"/>
            <a:ext cx="2666499" cy="254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66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692696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 Итоговое мероприятие </a:t>
            </a:r>
            <a:r>
              <a:rPr lang="ru-RU" sz="2000" dirty="0" smtClean="0"/>
              <a:t> </a:t>
            </a:r>
            <a:r>
              <a:rPr lang="ru-RU" sz="2000" dirty="0"/>
              <a:t>Викторина  «Знатоки природы»</a:t>
            </a:r>
          </a:p>
        </p:txBody>
      </p:sp>
      <p:pic>
        <p:nvPicPr>
          <p:cNvPr id="1026" name="Picture 2" descr="C:\Users\ADMIN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04864"/>
            <a:ext cx="5789382" cy="389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5" y="980728"/>
            <a:ext cx="2184840" cy="306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70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77686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нашему мнению, проект реализован полностью. В ходе проекта была проведена работа по уточнению и систематизации знаний детей об окружающем мире, о природе родного края по расширению представлений детей о природных явлениях, о временах года, по формированию эмоционально доброжелательного,  бережного отношения детей к природе, к окружающему миру, продолжена работа по развитию воображения и творческой активности.</a:t>
            </a:r>
          </a:p>
          <a:p>
            <a:r>
              <a:rPr lang="ru-RU" sz="16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процессе осуществления проекта наблюдали у детей развитие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исследовательских  умений, творческих способностей,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целенаправленности 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помощью данного проекта мы постарались воспитать у детей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Любовь к природе,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бережное и созидательное  отношение  к ней.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97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692696"/>
            <a:ext cx="849694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Г. Пантелеева «Знакомим детей с малой Родиной»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 А.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Соломенникова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«Ознакомление с природой в детской саду»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Ю. Пантелеева «Сборник дидактических игр по ознакомлению детей 4-7 лет с окружающим миром»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В. Дубровская «Конспекты интегрированных занятий по ознакомлению дошкольников с основами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цветоведения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Публикации по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теме:a-nash-obschii-dom.html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4509120"/>
            <a:ext cx="4918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Любите родную природу – озёра, леса и поля.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с вами родная земля!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620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12266"/>
            <a:ext cx="684076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Актуальность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проекта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: экологическое воспитание и образование – основа мировоззрения ребёнка. Экологическое образование формирует у детей знания и представления об окружающем мире, включающем природу и общество; понимание взаимосвязи между этими составляющими мира и взаимозависимости; вырабатывает правильные формы взаимодействия с окружающей средой; развивает эмоционально-положительного отношения к природе.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692696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- это уникальная книга.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тираж - один экземпляр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один! И поэтому, читая ее,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беречь каждую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37112"/>
            <a:ext cx="2184400" cy="218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899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0394" y="260648"/>
            <a:ext cx="3389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95132">
            <a:off x="4586899" y="1112263"/>
            <a:ext cx="1438275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23865">
            <a:off x="1831257" y="951863"/>
            <a:ext cx="1438275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3347864" y="2176414"/>
            <a:ext cx="979934" cy="73516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проект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Капля 6"/>
          <p:cNvSpPr/>
          <p:nvPr/>
        </p:nvSpPr>
        <p:spPr>
          <a:xfrm rot="19551479">
            <a:off x="2904562" y="3260355"/>
            <a:ext cx="1418456" cy="1562472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педагоги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9508123">
            <a:off x="2225170" y="1235320"/>
            <a:ext cx="726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дети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19506698">
            <a:off x="4530075" y="1699672"/>
            <a:ext cx="1106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родители</a:t>
            </a:r>
            <a:endParaRPr lang="ru-RU" dirty="0"/>
          </a:p>
        </p:txBody>
      </p:sp>
      <p:pic>
        <p:nvPicPr>
          <p:cNvPr id="2053" name="Picture 5" descr="C:\Users\ADMIN\Desktop\Новая п\IMG_20170203_1129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4615"/>
            <a:ext cx="2185005" cy="131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572991"/>
            <a:ext cx="4080453" cy="2448272"/>
          </a:xfrm>
          <a:prstGeom prst="rect">
            <a:avLst/>
          </a:prstGeom>
        </p:spPr>
      </p:pic>
      <p:pic>
        <p:nvPicPr>
          <p:cNvPr id="1027" name="Picture 3" descr="C:\Users\ADMIN\Desktop\Рисунок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08645"/>
            <a:ext cx="2376264" cy="218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Рисунок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3" y="2627316"/>
            <a:ext cx="1936696" cy="322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9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124743"/>
            <a:ext cx="766834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проекта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информационный,  </a:t>
            </a:r>
          </a:p>
          <a:p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 краткосрочный.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Основополагающий вопрос?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нужно беречь природу?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вопрос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сохранить родную 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природу</a:t>
            </a:r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ты можешь сделать для охраны природы?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охранять растения?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охранять животных?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охранять птиц?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ADMIN\Desktop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17" b="100000" l="0" r="974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351" y="4653136"/>
            <a:ext cx="2200275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58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64087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и родителей чувства сопричастности ко всему живому, гуманное отношение к окружающей среде и стремление проявлять заботу о сохранении природы.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Осуществление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общественно-значимой деятельности, направленной на использование базовых знаний дошкольников по экологическому образованию в практической природоохранительной деятельности, способствующей развитию интереса в деле сохранения и приумножения природных богатств, духовно- нравственному становлению личности, формированию чувства сопричастности ко всему живому.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88107"/>
            <a:ext cx="2065049" cy="1550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99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1" y="476672"/>
            <a:ext cx="835292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Образовательные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познакомить с разнообразием растительного и животного мира, с его значимостью для всего живого на планете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вовлекать в природоохранительную деятельность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формировать навыки исследовательской деятельности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умения и навыки работы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бросовым материалом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31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4345"/>
            <a:ext cx="639045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Развивающие: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умение сравнивать и анализировать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знакомить с птицами и животными нашего края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первоначальные умения и навыки экологически грамотного и безопасного для природы и для самого ребенка поведения.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воображение, мышление в процессе наблюдения, исследования природных объектов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умение передавать свои чувства от общения с природой в рисунках и поделках.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Воспитательные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воспитывать коммуникативные навыки, самостоятельность, трудолюбие, наблюдательность и любознательность ко всему живому.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воспитывать гуманное, эмоционально-положительное, бережное, заботливое отношение к миру природы и окружающему миру в целом, природному наследию нашего края.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93463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548854"/>
              </p:ext>
            </p:extLst>
          </p:nvPr>
        </p:nvGraphicFramePr>
        <p:xfrm>
          <a:off x="755576" y="1600200"/>
          <a:ext cx="7632848" cy="398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99726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ЧАСТНЫЕ    ВОПРОСЫ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  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ТЕМЫ             ИССЛЕДОВАНИЙ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9900"/>
                    </a:solidFill>
                  </a:tcPr>
                </a:tc>
              </a:tr>
              <a:tr h="9972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«Чем мне нравится</a:t>
                      </a:r>
                      <a:r>
                        <a:rPr lang="ru-RU" sz="1800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природа родного края</a:t>
                      </a:r>
                      <a:r>
                        <a:rPr lang="ru-RU" sz="180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?»</a:t>
                      </a:r>
                    </a:p>
                    <a:p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B7FC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Красота родного края</a:t>
                      </a:r>
                      <a:r>
                        <a:rPr lang="ru-RU" sz="1800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r>
                        <a:rPr lang="ru-RU" sz="180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800" i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7FCB2"/>
                    </a:solidFill>
                  </a:tcPr>
                </a:tc>
              </a:tr>
              <a:tr h="997260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«Удивительное рядом- это…</a:t>
                      </a:r>
                      <a:r>
                        <a:rPr lang="ru-RU" sz="1800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>
                    <a:solidFill>
                      <a:srgbClr val="E0FE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Наш дом -природа</a:t>
                      </a:r>
                      <a:r>
                        <a:rPr lang="ru-RU" sz="180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>
                    <a:solidFill>
                      <a:srgbClr val="E0FEDE"/>
                    </a:solidFill>
                  </a:tcPr>
                </a:tc>
              </a:tr>
              <a:tr h="9972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Какие птицы нашей области охраняются государством?</a:t>
                      </a:r>
                      <a:endParaRPr lang="ru-RU" sz="1800" i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i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E0FE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«Птицы Ярославской области занесенные</a:t>
                      </a:r>
                      <a:r>
                        <a:rPr lang="ru-RU" sz="18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в Красную книгу»</a:t>
                      </a:r>
                      <a:endParaRPr lang="ru-RU" sz="18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E0FEDE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31640" y="548680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Частные  вопросы  и  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темы ИССЛЕДОВАНИЙ                 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2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2454</TotalTime>
  <Words>468</Words>
  <Application>Microsoft Office PowerPoint</Application>
  <PresentationFormat>Экран (4:3)</PresentationFormat>
  <Paragraphs>198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Экологический проект Природа- наш общий дом   Подготовительная к школе  группа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104</cp:revision>
  <dcterms:created xsi:type="dcterms:W3CDTF">2017-02-01T14:51:44Z</dcterms:created>
  <dcterms:modified xsi:type="dcterms:W3CDTF">2018-03-04T18:52:59Z</dcterms:modified>
</cp:coreProperties>
</file>