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B4BCBC9-C0BC-4F97-998B-DFC9F4C2DE49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690F79D-D0A6-4C0A-A673-F4B3F9E64F9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852936"/>
            <a:ext cx="5637010" cy="88211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</a:t>
            </a: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 задачи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484784"/>
            <a:ext cx="7175351" cy="1793167"/>
          </a:xfrm>
        </p:spPr>
        <p:txBody>
          <a:bodyPr/>
          <a:lstStyle/>
          <a:p>
            <a:pPr marL="182880" indent="0">
              <a:buNone/>
            </a:pPr>
            <a:r>
              <a:rPr lang="ru-RU" b="1" dirty="0" smtClean="0"/>
              <a:t>Симплекс - метод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476672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ФГБОУ ВО МГУТУ им. К.Г. Разумовского (ПКУ) УКИТ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4509120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Ковалева Елена Вячеславовна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72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Общая постановка задачи и каноническая форма</a:t>
            </a:r>
            <a:endParaRPr lang="ru-RU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496063"/>
              </p:ext>
            </p:extLst>
          </p:nvPr>
        </p:nvGraphicFramePr>
        <p:xfrm>
          <a:off x="395536" y="2060848"/>
          <a:ext cx="3528711" cy="3544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3" imgW="1180800" imgH="1193760" progId="Equation.DSMT4">
                  <p:embed/>
                </p:oleObj>
              </mc:Choice>
              <mc:Fallback>
                <p:oleObj name="Equation" r:id="rId3" imgW="1180800" imgH="11937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2060848"/>
                        <a:ext cx="3528711" cy="354439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7904449"/>
              </p:ext>
            </p:extLst>
          </p:nvPr>
        </p:nvGraphicFramePr>
        <p:xfrm>
          <a:off x="4161549" y="1844824"/>
          <a:ext cx="4982451" cy="41024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5" imgW="1777680" imgH="1473120" progId="Equation.DSMT4">
                  <p:embed/>
                </p:oleObj>
              </mc:Choice>
              <mc:Fallback>
                <p:oleObj name="Equation" r:id="rId5" imgW="1777680" imgH="147312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1549" y="1844824"/>
                        <a:ext cx="4982451" cy="41024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143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97445"/>
              </p:ext>
            </p:extLst>
          </p:nvPr>
        </p:nvGraphicFramePr>
        <p:xfrm>
          <a:off x="4716016" y="2924944"/>
          <a:ext cx="3456382" cy="3267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824"/>
                <a:gridCol w="864186"/>
                <a:gridCol w="864186"/>
                <a:gridCol w="864186"/>
              </a:tblGrid>
              <a:tr h="1462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БП       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Св. члены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24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348586"/>
              </p:ext>
            </p:extLst>
          </p:nvPr>
        </p:nvGraphicFramePr>
        <p:xfrm>
          <a:off x="5076056" y="2996952"/>
          <a:ext cx="3456382" cy="34336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824"/>
                <a:gridCol w="864186"/>
                <a:gridCol w="864186"/>
                <a:gridCol w="864186"/>
              </a:tblGrid>
              <a:tr h="1470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БП       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Св. члены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106359"/>
              </p:ext>
            </p:extLst>
          </p:nvPr>
        </p:nvGraphicFramePr>
        <p:xfrm>
          <a:off x="11585" y="476672"/>
          <a:ext cx="4983162" cy="410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3" imgW="1777680" imgH="1473120" progId="Equation.DSMT4">
                  <p:embed/>
                </p:oleObj>
              </mc:Choice>
              <mc:Fallback>
                <p:oleObj name="Equation" r:id="rId3" imgW="1777680" imgH="1473120" progId="Equation.DSMT4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5" y="476672"/>
                        <a:ext cx="4983162" cy="410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346495"/>
              </p:ext>
            </p:extLst>
          </p:nvPr>
        </p:nvGraphicFramePr>
        <p:xfrm>
          <a:off x="611560" y="476672"/>
          <a:ext cx="3456382" cy="32677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824"/>
                <a:gridCol w="864186"/>
                <a:gridCol w="864186"/>
                <a:gridCol w="864186"/>
              </a:tblGrid>
              <a:tr h="1462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БП       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Св. члены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2400" baseline="-25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</a:t>
                      </a: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cxnSp>
        <p:nvCxnSpPr>
          <p:cNvPr id="10" name="Прямая со стрелкой 9"/>
          <p:cNvCxnSpPr/>
          <p:nvPr/>
        </p:nvCxnSpPr>
        <p:spPr>
          <a:xfrm flipV="1">
            <a:off x="1881600" y="3861048"/>
            <a:ext cx="0" cy="10081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093604" y="2636912"/>
            <a:ext cx="1008112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725997" y="2466792"/>
            <a:ext cx="432048" cy="43204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302171"/>
              </p:ext>
            </p:extLst>
          </p:nvPr>
        </p:nvGraphicFramePr>
        <p:xfrm>
          <a:off x="5228456" y="3149352"/>
          <a:ext cx="3456382" cy="32761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3824"/>
                <a:gridCol w="864186"/>
                <a:gridCol w="864186"/>
                <a:gridCol w="864186"/>
              </a:tblGrid>
              <a:tr h="14707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БП       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Св. члены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265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-6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-9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62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6641" y="188640"/>
            <a:ext cx="6512511" cy="1143000"/>
          </a:xfrm>
        </p:spPr>
        <p:txBody>
          <a:bodyPr/>
          <a:lstStyle/>
          <a:p>
            <a:r>
              <a:rPr lang="ru-RU" dirty="0" smtClean="0"/>
              <a:t>Искусственный базис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4264000"/>
              </p:ext>
            </p:extLst>
          </p:nvPr>
        </p:nvGraphicFramePr>
        <p:xfrm>
          <a:off x="34318" y="1268760"/>
          <a:ext cx="4249650" cy="2700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3" imgW="1866600" imgH="1193760" progId="Equation.DSMT4">
                  <p:embed/>
                </p:oleObj>
              </mc:Choice>
              <mc:Fallback>
                <p:oleObj name="Equation" r:id="rId3" imgW="1866600" imgH="119376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18" y="1268760"/>
                        <a:ext cx="4249650" cy="2700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4263451"/>
              </p:ext>
            </p:extLst>
          </p:nvPr>
        </p:nvGraphicFramePr>
        <p:xfrm>
          <a:off x="4860032" y="2924944"/>
          <a:ext cx="4105275" cy="373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5" imgW="1803240" imgH="1650960" progId="Equation.DSMT4">
                  <p:embed/>
                </p:oleObj>
              </mc:Choice>
              <mc:Fallback>
                <p:oleObj name="Equation" r:id="rId5" imgW="1803240" imgH="1650960" progId="Equation.DSMT4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2924944"/>
                        <a:ext cx="4105275" cy="373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216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2694000"/>
              </p:ext>
            </p:extLst>
          </p:nvPr>
        </p:nvGraphicFramePr>
        <p:xfrm>
          <a:off x="4355976" y="3520393"/>
          <a:ext cx="453650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84"/>
                <a:gridCol w="756084"/>
                <a:gridCol w="756084"/>
                <a:gridCol w="756084"/>
                <a:gridCol w="756084"/>
                <a:gridCol w="756084"/>
              </a:tblGrid>
              <a:tr h="124076">
                <a:tc>
                  <a:txBody>
                    <a:bodyPr/>
                    <a:lstStyle/>
                    <a:p>
                      <a:r>
                        <a:rPr lang="ru-RU" dirty="0" smtClean="0"/>
                        <a:t> СП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Св.ч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х5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Zmin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Fmin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509658"/>
              </p:ext>
            </p:extLst>
          </p:nvPr>
        </p:nvGraphicFramePr>
        <p:xfrm>
          <a:off x="179512" y="128623"/>
          <a:ext cx="3744416" cy="3405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Equation" r:id="rId3" imgW="1803240" imgH="1650960" progId="Equation.DSMT4">
                  <p:embed/>
                </p:oleObj>
              </mc:Choice>
              <mc:Fallback>
                <p:oleObj name="Equation" r:id="rId3" imgW="1803240" imgH="1650960" progId="Equation.DSMT4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128623"/>
                        <a:ext cx="3744416" cy="340559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0820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877746"/>
              </p:ext>
            </p:extLst>
          </p:nvPr>
        </p:nvGraphicFramePr>
        <p:xfrm>
          <a:off x="179512" y="188640"/>
          <a:ext cx="4536504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6084"/>
                <a:gridCol w="756084"/>
                <a:gridCol w="756084"/>
                <a:gridCol w="756084"/>
                <a:gridCol w="756084"/>
                <a:gridCol w="756084"/>
              </a:tblGrid>
              <a:tr h="124076">
                <a:tc>
                  <a:txBody>
                    <a:bodyPr/>
                    <a:lstStyle/>
                    <a:p>
                      <a:r>
                        <a:rPr lang="ru-RU" dirty="0" smtClean="0"/>
                        <a:t> СП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Св.ч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х5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Zmin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 anchor="ctr"/>
                </a:tc>
              </a:tr>
              <a:tr h="443675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Fmin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866416"/>
              </p:ext>
            </p:extLst>
          </p:nvPr>
        </p:nvGraphicFramePr>
        <p:xfrm>
          <a:off x="4748526" y="3212976"/>
          <a:ext cx="4416150" cy="3882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025"/>
                <a:gridCol w="736025"/>
                <a:gridCol w="736025"/>
                <a:gridCol w="736025"/>
                <a:gridCol w="736025"/>
                <a:gridCol w="736025"/>
              </a:tblGrid>
              <a:tr h="1108732">
                <a:tc>
                  <a:txBody>
                    <a:bodyPr/>
                    <a:lstStyle/>
                    <a:p>
                      <a:r>
                        <a:rPr lang="ru-RU" dirty="0" smtClean="0"/>
                        <a:t> СП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Св.ч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y1</a:t>
                      </a:r>
                      <a:endParaRPr lang="ru-RU" sz="2400" dirty="0"/>
                    </a:p>
                  </a:txBody>
                  <a:tcPr anchor="ctr"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Zmin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Fmin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 стрелкой 3"/>
          <p:cNvCxnSpPr/>
          <p:nvPr/>
        </p:nvCxnSpPr>
        <p:spPr>
          <a:xfrm flipV="1">
            <a:off x="4283968" y="3429000"/>
            <a:ext cx="0" cy="10081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4788024" y="1772816"/>
            <a:ext cx="1008112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103948" y="1587631"/>
            <a:ext cx="360040" cy="48586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329402"/>
              </p:ext>
            </p:extLst>
          </p:nvPr>
        </p:nvGraphicFramePr>
        <p:xfrm>
          <a:off x="4778783" y="3289826"/>
          <a:ext cx="441615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025"/>
                <a:gridCol w="736025"/>
                <a:gridCol w="736025"/>
                <a:gridCol w="736025"/>
                <a:gridCol w="736025"/>
                <a:gridCol w="736025"/>
              </a:tblGrid>
              <a:tr h="792219">
                <a:tc>
                  <a:txBody>
                    <a:bodyPr/>
                    <a:lstStyle/>
                    <a:p>
                      <a:r>
                        <a:rPr lang="ru-RU" dirty="0" smtClean="0"/>
                        <a:t> СП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Св.ч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y1</a:t>
                      </a:r>
                      <a:endParaRPr lang="ru-RU" sz="2400" dirty="0"/>
                    </a:p>
                  </a:txBody>
                  <a:tcPr anchor="ctr"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Zmin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Fmin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5634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819630"/>
              </p:ext>
            </p:extLst>
          </p:nvPr>
        </p:nvGraphicFramePr>
        <p:xfrm>
          <a:off x="0" y="13968"/>
          <a:ext cx="441615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6025"/>
                <a:gridCol w="736025"/>
                <a:gridCol w="736025"/>
                <a:gridCol w="736025"/>
                <a:gridCol w="736025"/>
                <a:gridCol w="736025"/>
              </a:tblGrid>
              <a:tr h="792219">
                <a:tc>
                  <a:txBody>
                    <a:bodyPr/>
                    <a:lstStyle/>
                    <a:p>
                      <a:r>
                        <a:rPr lang="ru-RU" dirty="0" smtClean="0"/>
                        <a:t> СП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Св.ч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y1</a:t>
                      </a:r>
                      <a:endParaRPr lang="ru-RU" sz="2400" dirty="0"/>
                    </a:p>
                  </a:txBody>
                  <a:tcPr anchor="ctr"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Zmin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32668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Fmin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flipV="1">
            <a:off x="2555776" y="3717032"/>
            <a:ext cx="0" cy="10081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H="1">
            <a:off x="4427984" y="2060848"/>
            <a:ext cx="1008112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339752" y="1844824"/>
            <a:ext cx="432048" cy="43204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119628"/>
              </p:ext>
            </p:extLst>
          </p:nvPr>
        </p:nvGraphicFramePr>
        <p:xfrm>
          <a:off x="4572000" y="3212976"/>
          <a:ext cx="4592676" cy="3394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2551"/>
                <a:gridCol w="736025"/>
                <a:gridCol w="736025"/>
                <a:gridCol w="736025"/>
                <a:gridCol w="736025"/>
                <a:gridCol w="736025"/>
              </a:tblGrid>
              <a:tr h="1108732">
                <a:tc>
                  <a:txBody>
                    <a:bodyPr/>
                    <a:lstStyle/>
                    <a:p>
                      <a:r>
                        <a:rPr lang="ru-RU" dirty="0" smtClean="0"/>
                        <a:t> СП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БП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Св.ч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х1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</a:t>
                      </a:r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х4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y1</a:t>
                      </a:r>
                      <a:endParaRPr lang="ru-RU" sz="2400" dirty="0"/>
                    </a:p>
                  </a:txBody>
                  <a:tcPr anchor="ctr"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Х3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-5</a:t>
                      </a:r>
                      <a:endParaRPr lang="ru-RU" sz="2400" dirty="0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x5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x</a:t>
                      </a:r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Zmin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-2</a:t>
                      </a:r>
                      <a:endParaRPr lang="ru-RU" sz="2400" dirty="0"/>
                    </a:p>
                  </a:txBody>
                  <a:tcPr/>
                </a:tc>
              </a:tr>
              <a:tr h="449652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Fmin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-1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934607" y="3178850"/>
            <a:ext cx="720080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419094" y="3193698"/>
            <a:ext cx="720080" cy="3456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4008" y="6203186"/>
            <a:ext cx="435115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301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261636"/>
              </p:ext>
            </p:extLst>
          </p:nvPr>
        </p:nvGraphicFramePr>
        <p:xfrm>
          <a:off x="251520" y="260648"/>
          <a:ext cx="3672408" cy="3600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7814"/>
                <a:gridCol w="1242426"/>
                <a:gridCol w="593970"/>
                <a:gridCol w="918198"/>
              </a:tblGrid>
              <a:tr h="1542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БП       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Св. члены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-3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-4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-2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46778"/>
              </p:ext>
            </p:extLst>
          </p:nvPr>
        </p:nvGraphicFramePr>
        <p:xfrm>
          <a:off x="4860032" y="2708920"/>
          <a:ext cx="3672408" cy="3600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7814"/>
                <a:gridCol w="1098410"/>
                <a:gridCol w="737986"/>
                <a:gridCol w="918198"/>
              </a:tblGrid>
              <a:tr h="15421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СП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БП                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Св. члены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-0,5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en-US" sz="2400" baseline="-250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45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24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min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cxnSp>
        <p:nvCxnSpPr>
          <p:cNvPr id="5" name="Прямая со стрелкой 4"/>
          <p:cNvCxnSpPr/>
          <p:nvPr/>
        </p:nvCxnSpPr>
        <p:spPr>
          <a:xfrm flipV="1">
            <a:off x="2771800" y="3933056"/>
            <a:ext cx="0" cy="1008112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923928" y="2060848"/>
            <a:ext cx="1008112" cy="0"/>
          </a:xfrm>
          <a:prstGeom prst="straightConnector1">
            <a:avLst/>
          </a:prstGeom>
          <a:ln w="635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467342" y="1844824"/>
            <a:ext cx="432048" cy="432048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21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445</TotalTime>
  <Words>407</Words>
  <Application>Microsoft Office PowerPoint</Application>
  <PresentationFormat>Экран (4:3)</PresentationFormat>
  <Paragraphs>319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Воздушный поток</vt:lpstr>
      <vt:lpstr>Equation</vt:lpstr>
      <vt:lpstr>Симплекс - метод</vt:lpstr>
      <vt:lpstr>Общая постановка задачи и каноническая форма</vt:lpstr>
      <vt:lpstr>Презентация PowerPoint</vt:lpstr>
      <vt:lpstr>Искусственный базис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Елена</cp:lastModifiedBy>
  <cp:revision>19</cp:revision>
  <dcterms:created xsi:type="dcterms:W3CDTF">2018-02-26T12:05:51Z</dcterms:created>
  <dcterms:modified xsi:type="dcterms:W3CDTF">2018-03-23T19:07:57Z</dcterms:modified>
</cp:coreProperties>
</file>