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6" r:id="rId4"/>
    <p:sldId id="262" r:id="rId5"/>
    <p:sldId id="259" r:id="rId6"/>
    <p:sldId id="261" r:id="rId7"/>
    <p:sldId id="264" r:id="rId8"/>
    <p:sldId id="263" r:id="rId9"/>
    <p:sldId id="266" r:id="rId10"/>
    <p:sldId id="265" r:id="rId11"/>
    <p:sldId id="258" r:id="rId12"/>
    <p:sldId id="268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4" autoAdjust="0"/>
    <p:restoredTop sz="94718" autoAdjust="0"/>
  </p:normalViewPr>
  <p:slideViewPr>
    <p:cSldViewPr>
      <p:cViewPr varScale="1">
        <p:scale>
          <a:sx n="69" d="100"/>
          <a:sy n="69" d="100"/>
        </p:scale>
        <p:origin x="140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8F8E-A720-4AF9-81BF-29930262E0B8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A3FD-DA61-4BBA-8BB6-457547D822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8F8E-A720-4AF9-81BF-29930262E0B8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A3FD-DA61-4BBA-8BB6-457547D822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8F8E-A720-4AF9-81BF-29930262E0B8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A3FD-DA61-4BBA-8BB6-457547D822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8F8E-A720-4AF9-81BF-29930262E0B8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A3FD-DA61-4BBA-8BB6-457547D822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8F8E-A720-4AF9-81BF-29930262E0B8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A3FD-DA61-4BBA-8BB6-457547D822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8F8E-A720-4AF9-81BF-29930262E0B8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A3FD-DA61-4BBA-8BB6-457547D822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8F8E-A720-4AF9-81BF-29930262E0B8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A3FD-DA61-4BBA-8BB6-457547D822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8F8E-A720-4AF9-81BF-29930262E0B8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A3FD-DA61-4BBA-8BB6-457547D822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8F8E-A720-4AF9-81BF-29930262E0B8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A3FD-DA61-4BBA-8BB6-457547D822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8F8E-A720-4AF9-81BF-29930262E0B8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A3FD-DA61-4BBA-8BB6-457547D822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8F8E-A720-4AF9-81BF-29930262E0B8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A3FD-DA61-4BBA-8BB6-457547D822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38F8E-A720-4AF9-81BF-29930262E0B8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3FD-DA61-4BBA-8BB6-457547D822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4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1071546"/>
            <a:ext cx="7858180" cy="2286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Занятие по ФЭМП в форме </a:t>
            </a:r>
            <a:r>
              <a:rPr lang="ru-RU" sz="4000" dirty="0" err="1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квест-игры</a:t>
            </a:r>
            <a:endParaRPr lang="ru-RU" sz="4000" dirty="0" smtClean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«По лесным тропинкам»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57356" y="5143512"/>
            <a:ext cx="5846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Воспитатель: </a:t>
            </a:r>
            <a:r>
              <a:rPr lang="ru-RU" dirty="0" err="1" smtClean="0">
                <a:solidFill>
                  <a:srgbClr val="C00000"/>
                </a:solidFill>
                <a:latin typeface="Arial Black" pitchFamily="34" charset="0"/>
              </a:rPr>
              <a:t>Ситникова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Татьяна Ивановна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3571876"/>
            <a:ext cx="81131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Для подготовительной к школе группы</a:t>
            </a:r>
            <a:endParaRPr lang="ru-RU" sz="2800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351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14290"/>
            <a:ext cx="6096043" cy="3429024"/>
          </a:xfrm>
          <a:prstGeom prst="round2DiagRect">
            <a:avLst/>
          </a:prstGeom>
        </p:spPr>
      </p:pic>
      <p:pic>
        <p:nvPicPr>
          <p:cNvPr id="3" name="Рисунок 2" descr="DSC0351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306" y="3714752"/>
            <a:ext cx="5159013" cy="2901945"/>
          </a:xfrm>
          <a:prstGeom prst="round2Diag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2786082" cy="200026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500306"/>
            <a:ext cx="2786082" cy="200026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4643446"/>
            <a:ext cx="2786082" cy="200026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86446" y="357166"/>
            <a:ext cx="2776558" cy="200978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86446" y="2500306"/>
            <a:ext cx="2776558" cy="200978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86446" y="4643446"/>
            <a:ext cx="2776558" cy="200978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715140" y="1142984"/>
            <a:ext cx="928694" cy="1143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786578" y="3143248"/>
            <a:ext cx="928694" cy="114300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5357826"/>
            <a:ext cx="928694" cy="1143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429388" y="571480"/>
            <a:ext cx="774952" cy="57150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7215206" y="571480"/>
            <a:ext cx="774952" cy="571504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 rot="10800000">
            <a:off x="6786578" y="571480"/>
            <a:ext cx="785818" cy="57150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6500826" y="2571744"/>
            <a:ext cx="774952" cy="57150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7286644" y="2571744"/>
            <a:ext cx="774952" cy="571504"/>
          </a:xfrm>
          <a:prstGeom prst="triangl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 rot="10800000">
            <a:off x="6858016" y="2571744"/>
            <a:ext cx="785818" cy="571504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6500826" y="4786322"/>
            <a:ext cx="774952" cy="571504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7286644" y="4786322"/>
            <a:ext cx="774952" cy="57150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 rot="10800000">
            <a:off x="6858016" y="4786322"/>
            <a:ext cx="785818" cy="571504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072330" y="1785926"/>
            <a:ext cx="285752" cy="50006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 rot="3235289">
            <a:off x="1128224" y="2854961"/>
            <a:ext cx="928694" cy="1143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 rot="10800000">
            <a:off x="2214546" y="3786190"/>
            <a:ext cx="785818" cy="57150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 rot="3151739">
            <a:off x="575074" y="2481604"/>
            <a:ext cx="774952" cy="57150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Равнобедренный треугольник 27"/>
          <p:cNvSpPr/>
          <p:nvPr/>
        </p:nvSpPr>
        <p:spPr>
          <a:xfrm rot="6958097">
            <a:off x="2253637" y="2830907"/>
            <a:ext cx="774952" cy="571504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14348" y="3857628"/>
            <a:ext cx="285752" cy="50006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143768" y="3714752"/>
            <a:ext cx="285752" cy="5715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 rot="19106981">
            <a:off x="1262323" y="807103"/>
            <a:ext cx="928694" cy="114300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>
            <a:off x="2214546" y="571480"/>
            <a:ext cx="774952" cy="57150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Равнобедренный треугольник 32"/>
          <p:cNvSpPr/>
          <p:nvPr/>
        </p:nvSpPr>
        <p:spPr>
          <a:xfrm rot="10800000">
            <a:off x="571472" y="1714488"/>
            <a:ext cx="785818" cy="571504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Равнобедренный треугольник 33"/>
          <p:cNvSpPr/>
          <p:nvPr/>
        </p:nvSpPr>
        <p:spPr>
          <a:xfrm rot="3148143">
            <a:off x="575212" y="409894"/>
            <a:ext cx="774952" cy="571504"/>
          </a:xfrm>
          <a:prstGeom prst="triangl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928926" y="357166"/>
            <a:ext cx="285752" cy="5715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7143768" y="5929330"/>
            <a:ext cx="285752" cy="5715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 rot="1989363">
            <a:off x="1951444" y="4875795"/>
            <a:ext cx="928694" cy="1143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Равнобедренный треугольник 37"/>
          <p:cNvSpPr/>
          <p:nvPr/>
        </p:nvSpPr>
        <p:spPr>
          <a:xfrm rot="3478854">
            <a:off x="1346097" y="4694853"/>
            <a:ext cx="774952" cy="571504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Равнобедренный треугольник 38"/>
          <p:cNvSpPr/>
          <p:nvPr/>
        </p:nvSpPr>
        <p:spPr>
          <a:xfrm rot="9415768">
            <a:off x="509149" y="4988874"/>
            <a:ext cx="785818" cy="571504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Равнобедренный треугольник 39"/>
          <p:cNvSpPr/>
          <p:nvPr/>
        </p:nvSpPr>
        <p:spPr>
          <a:xfrm rot="16894607">
            <a:off x="613133" y="5866202"/>
            <a:ext cx="774952" cy="57150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714480" y="5929330"/>
            <a:ext cx="285752" cy="5715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Управляющая кнопка: далее 41">
            <a:hlinkClick r:id="" action="ppaction://hlinkshowjump?jump=nextslide" highlightClick="1"/>
          </p:cNvPr>
          <p:cNvSpPr/>
          <p:nvPr/>
        </p:nvSpPr>
        <p:spPr>
          <a:xfrm>
            <a:off x="8715404" y="6500834"/>
            <a:ext cx="428596" cy="357166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4" name="Прямая со стрелкой 43"/>
          <p:cNvCxnSpPr/>
          <p:nvPr/>
        </p:nvCxnSpPr>
        <p:spPr>
          <a:xfrm>
            <a:off x="3357554" y="1571612"/>
            <a:ext cx="2286016" cy="1928826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3286116" y="5572140"/>
            <a:ext cx="2428892" cy="0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V="1">
            <a:off x="3214678" y="1428736"/>
            <a:ext cx="2500330" cy="2286016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0" y="119675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1</a:t>
            </a:r>
            <a:endParaRPr lang="ru-RU" sz="4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0" y="3284984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2</a:t>
            </a:r>
            <a:endParaRPr lang="ru-RU" sz="44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0" y="5445224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3</a:t>
            </a:r>
            <a:endParaRPr lang="ru-RU" sz="44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8674000" y="126876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1</a:t>
            </a:r>
            <a:endParaRPr lang="ru-RU" sz="44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8674000" y="3284984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2</a:t>
            </a:r>
            <a:endParaRPr lang="ru-RU" sz="44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8674000" y="5085184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3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357554" y="2071678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C00000"/>
                </a:solidFill>
                <a:latin typeface="Arial Black" pitchFamily="34" charset="0"/>
              </a:rPr>
              <a:t>100</a:t>
            </a:r>
            <a:endParaRPr lang="ru-RU" sz="9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72396" y="4857760"/>
            <a:ext cx="10001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Arial Black" pitchFamily="34" charset="0"/>
              </a:rPr>
              <a:t>6</a:t>
            </a:r>
            <a:endParaRPr lang="ru-RU" sz="9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15140" y="214290"/>
            <a:ext cx="18573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002060"/>
                </a:solidFill>
                <a:latin typeface="Arial Black" pitchFamily="34" charset="0"/>
              </a:rPr>
              <a:t>22</a:t>
            </a:r>
            <a:endParaRPr lang="ru-RU" sz="9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348" y="500042"/>
            <a:ext cx="18573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0070C0"/>
                </a:solidFill>
                <a:latin typeface="Arial Black" pitchFamily="34" charset="0"/>
              </a:rPr>
              <a:t>34</a:t>
            </a:r>
            <a:endParaRPr lang="ru-RU" sz="96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7224" y="4857760"/>
            <a:ext cx="18261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7030A0"/>
                </a:solidFill>
                <a:latin typeface="Arial Black" pitchFamily="34" charset="0"/>
              </a:rPr>
              <a:t>78</a:t>
            </a:r>
            <a:endParaRPr lang="ru-RU" sz="96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7" name="Picture 2" descr="http://nommurestobar.com/imagelib/56bbb299a80ac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85728"/>
            <a:ext cx="3786214" cy="3786214"/>
          </a:xfrm>
          <a:prstGeom prst="rect">
            <a:avLst/>
          </a:prstGeom>
          <a:noFill/>
        </p:spPr>
      </p:pic>
      <p:pic>
        <p:nvPicPr>
          <p:cNvPr id="8" name="Picture 2" descr="http://nommurestobar.com/imagelib/56bbb299a80ac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28802"/>
            <a:ext cx="3786214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07 -0.03195 C -0.03854 0.00046 -0.08281 0.01226 -0.10434 0.01689 C -0.11041 0.01828 -0.11666 0.01851 -0.12274 0.01921 C -0.18889 0.01643 -0.17691 0.02962 -0.21927 -0.03195 C -0.22778 -0.04422 -0.23611 -0.05695 -0.24427 -0.06968 C -0.25173 -0.08125 -0.26597 -0.10533 -0.26597 -0.1051 C -0.26979 -0.11875 -0.27326 -0.13218 -0.2776 -0.14538 C -0.28229 -0.15973 -0.28854 -0.17292 -0.29271 -0.1875 C -0.30781 -0.23913 -0.30903 -0.25209 -0.31771 -0.30093 C -0.31597 -0.34098 -0.31736 -0.38125 -0.31267 -0.42084 C -0.31007 -0.44329 -0.30243 -0.46413 -0.296 -0.48519 C -0.29201 -0.49792 -0.27864 -0.54352 -0.27274 -0.55649 C -0.25521 -0.59514 -0.22205 -0.64445 -0.18767 -0.65857 C -0.16562 -0.65232 -0.16007 -0.65371 -0.14097 -0.63426 C -0.12847 -0.62153 -0.1184 -0.60487 -0.10607 -0.5919 C -0.09566 -0.56459 -0.09045 -0.53913 -0.08437 -0.50973 C -0.07899 -0.34445 -0.08246 -0.40579 -0.0776 -0.32524 C -0.07882 -0.2926 -0.07864 -0.25996 -0.08107 -0.22755 C -0.08194 -0.21575 -0.09288 -0.19931 -0.09774 -0.18982 C -0.12135 -0.14375 -0.16059 -0.10996 -0.20104 -0.0963 C -0.22396 -0.07385 -0.25156 -0.06991 -0.2776 -0.05649 C -0.2842 -0.05301 -0.28958 -0.047 -0.296 -0.04306 C -0.3368 -0.01806 -0.32639 -0.02223 -0.35434 -0.01413 C -0.41319 -0.01644 -0.47222 -0.01737 -0.53107 -0.02084 C -0.5559 -0.02223 -0.58593 -0.04676 -0.60607 -0.05649 C -0.62448 -0.06528 -0.65208 -0.07778 -0.66771 -0.08982 C -0.67587 -0.09607 -0.68229 -0.10278 -0.69097 -0.10741 C -0.70087 -0.11829 -0.70087 -0.122 -0.71267 -0.12963 C -0.72135 -0.14167 -0.72743 -0.15579 -0.73593 -0.1676 C -0.73715 -0.1713 -0.7375 -0.17547 -0.73941 -0.17871 C -0.74114 -0.18172 -0.74392 -0.18288 -0.746 -0.18519 C -0.75087 -0.19075 -0.75573 -0.20093 -0.75937 -0.20741 C -0.76927 -0.225 -0.77465 -0.24653 -0.78264 -0.26528 C -0.7875 -0.27663 -0.79548 -0.2838 -0.8026 -0.2919 C -0.80764 -0.29769 -0.81146 -0.30533 -0.81597 -0.31204 " pathEditMode="relative" rAng="0" ptsTypes="ffffffffffffffffffffffffffffffffff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300" y="-2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635 0.09259 C 0.10833 0.0963 0.1085 0.10417 0.11788 0.1125 C 0.11736 0.1206 0.11805 0.12917 0.11632 0.13704 C 0.11562 0.14005 0.11267 0.14121 0.11128 0.14375 C 0.11024 0.1456 0.11059 0.14838 0.10955 0.15023 C 0.10295 0.16158 0.09479 0.17246 0.08455 0.17709 C 0.06423 0.20417 0.03489 0.20834 0.00798 0.2169 C -0.00382 0.2206 -0.01511 0.22732 -0.02709 0.23033 C -0.04254 0.23426 -0.05816 0.23588 -0.07379 0.23912 C -0.10104 0.2382 -0.12969 0.24699 -0.15538 0.23472 C -0.15955 0.23264 -0.16285 0.22801 -0.16702 0.22593 C -0.20295 0.2081 -0.15799 0.24005 -0.20209 0.21042 C -0.22066 0.19792 -0.23941 0.16158 -0.25712 0.14144 C -0.26945 0.10857 -0.26459 0.12431 -0.27205 0.09468 C -0.27361 0.06713 -0.2757 0.05996 -0.27031 0.03264 C -0.26945 0.02847 -0.26841 0.02338 -0.26545 0.02153 C -0.26094 0.01852 -0.25538 0.01991 -0.25035 0.01921 C -0.23264 0.01991 -0.21476 0.01945 -0.19705 0.02153 C -0.17587 0.02408 -0.15261 0.04722 -0.13698 0.05926 C -0.10035 0.08727 -0.06493 0.11389 -0.04045 0.16134 C -0.02743 0.18658 -0.01545 0.21505 -0.00712 0.24375 C -0.00243 0.25996 0.00625 0.29259 0.00625 0.29283 C 0.00729 0.30232 0.00781 0.31204 0.00955 0.32153 C 0.01284 0.34028 0.02135 0.37709 0.02135 0.37732 C 0.02014 0.40741 0.01996 0.43773 0.01788 0.46806 C 0.01666 0.48542 -0.0158 0.53426 -0.02865 0.54815 C -0.04306 0.56389 -0.06441 0.57917 -0.08212 0.58588 C -0.09809 0.5919 -0.13038 0.60139 -0.13038 0.60162 C -0.16702 0.59838 -0.204 0.59815 -0.24045 0.59259 C -0.24705 0.59167 -0.25278 0.58542 -0.25868 0.58148 C -0.27049 0.57361 -0.28212 0.56528 -0.29375 0.55695 C -0.32413 0.53496 -0.34948 0.50486 -0.37379 0.47246 C -0.37709 0.46806 -0.38212 0.46597 -0.38542 0.46134 C -0.4007 0.43889 -0.4099 0.41528 -0.42379 0.39259 C -0.42778 0.36412 -0.42136 0.40371 -0.43212 0.36366 C -0.43906 0.3375 -0.43802 0.30834 -0.44375 0.28148 C -0.44271 0.2625 -0.44375 0.23565 -0.42709 0.22801 C -0.41702 0.22871 -0.40695 0.22801 -0.39705 0.23033 C -0.38959 0.23195 -0.36771 0.25625 -0.36702 0.25695 C -0.33716 0.28982 -0.31181 0.3294 -0.29705 0.37709 C -0.29479 0.39259 -0.29271 0.4081 -0.29045 0.42361 C -0.28993 0.42732 -0.28872 0.43472 -0.28872 0.43496 C -0.28976 0.46435 -0.26754 0.67222 -0.33542 0.70139 C -0.34688 0.70625 -0.35851 0.70972 -0.37031 0.7125 C -0.38073 0.71505 -0.3915 0.71482 -0.40209 0.7169 C -0.41337 0.71921 -0.42431 0.72292 -0.43542 0.72593 C -0.4816 0.72176 -0.47344 0.73148 -0.50209 0.7081 C -0.51615 0.69653 -0.54375 0.67246 -0.54375 0.67269 C -0.5566 0.65 -0.56945 0.63959 -0.58038 0.6125 C -0.58559 0.59931 -0.59531 0.57246 -0.59531 0.57269 C -0.5974 0.55671 -0.60035 0.54144 -0.60365 0.52593 C -0.60243 0.47408 -0.59879 0.42222 -0.59879 0.37037 " pathEditMode="relative" rAng="0" ptsTypes="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900" y="28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705 0.03148 C 0.15225 0.00879 0.15538 -0.00857 0.16528 -0.02847 C 0.17048 -0.03912 0.18264 -0.04445 0.19028 -0.0507 C 0.22569 -0.07917 0.18819 -0.05278 0.21701 -0.0706 C 0.23594 -0.08241 0.25555 -0.08912 0.27534 -0.09746 C 0.28611 -0.10185 0.29757 -0.11065 0.30868 -0.11296 C 0.32517 -0.11644 0.34201 -0.11736 0.35868 -0.11968 C 0.38975 -0.11806 0.42309 -0.12824 0.45208 -0.11296 C 0.48541 -0.09537 0.45729 -0.10579 0.47534 -0.09954 C 0.50191 -0.07639 0.52639 -0.05093 0.55191 -0.02616 C 0.55781 -0.0206 0.55903 -0.01389 0.56371 -0.00625 C 0.575 0.0125 0.5868 0.03102 0.59861 0.0493 C 0.61875 0.08055 0.61632 0.06991 0.63194 0.11157 C 0.64219 0.13866 0.64739 0.16967 0.65538 0.19815 C 0.65781 0.22662 0.66319 0.2537 0.66528 0.28264 C 0.66475 0.32569 0.6651 0.36875 0.66371 0.41157 C 0.66337 0.42245 0.65903 0.43287 0.65538 0.44259 C 0.65208 0.45162 0.64201 0.47778 0.63368 0.48704 C 0.60642 0.51736 0.56736 0.52523 0.53368 0.53379 C 0.48837 0.54537 0.51701 0.5412 0.47708 0.54491 C 0.44201 0.54421 0.40694 0.54514 0.37205 0.54259 C 0.35868 0.54167 0.34427 0.53079 0.33194 0.52477 C 0.29462 0.50625 0.25503 0.47847 0.23368 0.43148 C 0.22448 0.37592 0.23819 0.45139 0.22205 0.38935 C 0.21597 0.3662 0.21458 0.34167 0.20868 0.31829 C 0.20208 0.25046 0.20156 0.18171 0.25364 0.1493 C 0.28229 0.13148 0.31302 0.13125 0.34375 0.12477 C 0.36371 0.1206 0.40364 0.11157 0.40364 0.1118 C 0.44028 0.11296 0.47708 0.11319 0.51371 0.11597 C 0.51719 0.1162 0.52048 0.11829 0.52361 0.12037 C 0.53611 0.1294 0.54722 0.1412 0.56041 0.1493 C 0.56979 0.15532 0.57986 0.15995 0.58871 0.16713 C 0.62083 0.19305 0.64878 0.22708 0.68038 0.2537 C 0.70347 0.27315 0.71632 0.28264 0.73698 0.30486 C 0.76406 0.33403 0.78403 0.37083 0.80868 0.40254 C 0.81371 0.41967 0.82135 0.43495 0.82708 0.45162 C 0.83177 0.46551 0.83333 0.48148 0.83698 0.49606 C 0.83837 0.51273 0.84062 0.5287 0.84375 0.54491 C 0.83871 0.5956 0.84409 0.59097 0.82361 0.61829 C 0.80833 0.65949 0.76458 0.65995 0.73368 0.66273 C 0.6618 0.65856 0.65312 0.65926 0.58541 0.65162 C 0.57448 0.65046 0.55364 0.64699 0.55364 0.64722 C 0.5368 0.64143 0.52083 0.63889 0.50364 0.63588 C 0.49791 0.63102 0.49357 0.6294 0.48698 0.62708 C 0.47621 0.6162 0.46284 0.61319 0.45034 0.60486 C 0.43316 0.59329 0.41805 0.5794 0.40034 0.56921 C 0.38975 0.55555 0.37708 0.5456 0.36528 0.53379 C 0.35607 0.52454 0.34844 0.51342 0.34028 0.50254 C 0.3342 0.49444 0.32517 0.48981 0.32031 0.48032 C 0.31528 0.47037 0.30833 0.4625 0.30208 0.4537 C 0.29392 0.44236 0.28646 0.42986 0.27864 0.41829 C 0.275 0.41273 0.26944 0.40903 0.26701 0.40254 C 0.26284 0.39143 0.26007 0.37824 0.25364 0.36921 C 0.25243 0.35694 0.25312 0.35301 0.24705 0.34491 " pathEditMode="relative" rAng="0" ptsTypes="fffffffffffffffffffffffffffffffffffffffffffffffffffff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800" y="2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76 0.00462 C 0.02239 0.02847 0.02812 0.04861 0.02066 0.07361 C 0.00937 0.1118 -0.00591 0.13032 -0.03594 0.13796 C -0.03802 0.1375 -0.06216 0.13541 -0.06927 0.12685 C -0.08976 0.10277 -0.08542 0.10092 -0.09931 0.078 C -0.104 0.07037 -0.1099 0.06388 -0.11424 0.05578 C -0.13299 0.02129 -0.14271 -0.01667 -0.15087 -0.05741 C -0.15209 -0.0794 -0.15816 -0.13681 -0.15087 -0.16204 C -0.14809 -0.17176 -0.12136 -0.1845 -0.11754 -0.18635 C -0.07361 -0.20672 -0.02327 -0.20278 0.02239 -0.21088 C 0.10173 -0.20116 0.1592 -0.20857 0.21736 -0.13982 C 0.24184 -0.11088 0.22777 -0.12825 0.25902 -0.08635 C 0.27048 -0.07084 0.27795 -0.05093 0.28732 -0.03311 C 0.2901 -0.02801 0.29566 -0.0176 0.29566 -0.01737 C 0.30225 0.0125 0.30225 0.00439 0.30399 0.04467 C 0.30347 0.05138 0.30416 0.05856 0.30243 0.06481 C 0.30121 0.06921 0.29757 0.07199 0.29566 0.07592 C 0.29323 0.08078 0.29201 0.08703 0.28906 0.09143 C 0.27968 0.10509 0.26336 0.10717 0.25069 0.10925 C 0.22899 0.10694 0.20711 0.1074 0.18576 0.10254 C 0.17795 0.10069 0.17135 0.09328 0.16406 0.08912 C 0.12916 0.06944 0.11666 0.05462 0.08246 0.02037 C 0.03194 -0.03033 0.00746 -0.08913 -0.01268 -0.16852 C -0.01598 -0.20556 -0.0217 -0.24306 -0.02761 -0.27963 C -0.02379 -0.33311 -0.02205 -0.38681 -0.01598 -0.43982 C -0.01268 -0.46875 -0.0066 -0.46482 0.00069 -0.48426 C 0.01232 -0.51551 0.02534 -0.547 0.04739 -0.56852 C 0.12309 -0.6426 0.22708 -0.66806 0.31909 -0.67963 C 0.34305 -0.67825 0.36684 -0.67709 0.3908 -0.67524 C 0.43836 -0.67153 0.4677 -0.62038 0.50243 -0.58426 C 0.51111 -0.55857 0.52048 -0.5345 0.52899 -0.50857 C 0.53559 -0.45857 0.52795 -0.40695 0.53576 -0.35741 C 0.53524 -0.34491 0.53611 -0.33195 0.53402 -0.31968 C 0.53125 -0.30278 0.51944 -0.29862 0.50902 -0.29538 C 0.48507 -0.29607 0.43732 -0.29746 0.43732 -0.29723 " pathEditMode="relative" rAng="0" ptsTypes="ffffffffffffffffffffffffffffffffff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00" y="-2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96 -0.02037 -0.004 -0.04074 -0.01007 -0.05995 C -0.01302 -0.06921 -0.01893 -0.07176 -0.025 -0.07778 C -0.05504 -0.10764 -0.04098 -0.10046 -0.06337 -0.1088 C -0.07657 -0.12338 -0.0908 -0.1338 -0.10677 -0.14213 C -0.11736 -0.16111 -0.13889 -0.17593 -0.15677 -0.18009 C -0.16858 -0.17894 -0.20521 -0.17847 -0.22344 -0.17107 C -0.25122 -0.15972 -0.27396 -0.13889 -0.29844 -0.11991 C -0.30921 -0.10116 -0.32136 -0.08519 -0.33004 -0.06435 C -0.33195 -0.04028 -0.33334 -0.03935 -0.32848 -0.01343 C -0.32726 -0.00718 -0.31667 0.00231 -0.31511 0.0044 C -0.30539 0.01736 -0.30886 0.01782 -0.29844 0.02893 C -0.28247 0.0463 -0.26337 0.05579 -0.24341 0.05995 C -0.19601 0.05671 -0.17709 0.05926 -0.13837 0.03565 C -0.12934 0.02361 -0.11962 0.01342 -0.11007 0.00231 C -0.10643 -0.00185 -0.10174 -0.00417 -0.09844 -0.0088 C -0.08455 -0.0287 -0.07275 -0.04908 -0.05677 -0.06667 C -0.05209 -0.07176 -0.04636 -0.075 -0.04167 -0.08009 C -0.02379 -0.09884 -0.04427 -0.08935 -0.01181 -0.1088 C 0.00972 -0.12176 0.03177 -0.1287 0.05486 -0.13333 C 0.07882 -0.13102 0.10277 -0.13056 0.12656 -0.12662 C 0.13767 -0.12477 0.14704 -0.11435 0.15659 -0.10671 C 0.18993 -0.08009 0.20312 -0.05463 0.21823 -0.0088 C 0.22014 0.01759 0.22239 0.03866 0.21823 0.06667 C 0.21632 0.0794 0.19913 0.09282 0.19323 0.09768 C 0.16875 0.11782 0.16406 0.12199 0.13489 0.1287 C 0.10781 0.13518 0.08038 0.13796 0.05329 0.14444 C 0.03767 0.14815 0.02239 0.15393 0.00659 0.15555 C -0.02275 0.15856 -0.05226 0.15694 -0.08177 0.15787 C -0.12379 0.16134 -0.15052 0.16204 -0.18837 0.16875 C -0.19462 0.17014 -0.2007 0.17176 -0.20677 0.17338 C -0.2224 0.17755 -0.25348 0.18657 -0.25348 0.18657 C -0.26563 0.19768 -0.26094 0.19143 -0.26841 0.2044 C -0.26667 0.21991 -0.26667 0.23611 -0.26337 0.25116 C -0.25712 0.28009 -0.23316 0.30764 -0.21667 0.32454 C -0.1757 0.3669 -0.1415 0.38611 -0.09167 0.41342 C -0.07188 0.4243 -0.03004 0.43773 -0.03004 0.43773 C -0.00712 0.43217 0.01389 0.42384 0.03663 0.41782 C 0.09149 0.3625 0.1427 0.31944 0.175 0.23333 C 0.18663 0.20255 0.19618 0.16597 0.20486 0.13333 C 0.21198 0.10671 0.21632 0.07407 0.22656 0.04884 C 0.23073 0.03842 0.23698 0.02986 0.24166 0.01991 C 0.2592 -0.01713 0.24895 -0.00185 0.26493 -0.03102 C 0.28264 -0.06343 0.30225 -0.10278 0.33333 -0.11343 C 0.34826 -0.12685 0.35989 -0.11713 0.37986 -0.11343 C 0.3901 -0.09977 0.40399 -0.09051 0.41319 -0.07546 C 0.41753 -0.06829 0.41857 -0.05995 0.42326 -0.05324 C 0.42552 -0.03866 0.42829 -0.0088 0.42829 -0.0088 C 0.42777 0.0118 0.42829 0.03264 0.42656 0.05324 C 0.42604 0.06018 0.42152 0.07338 0.42152 0.07338 C 0.41996 0.08727 0.41944 0.0912 0.41319 0.10231 C 0.40764 0.10162 0.40208 0.10116 0.39652 0.1 C 0.39045 0.09884 0.37829 0.0956 0.37829 0.0956 " pathEditMode="relative" ptsTypes="ffffffffffffffffffffffffffffffffffffffffffffffffffffA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9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352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554" y="3643314"/>
            <a:ext cx="5334037" cy="3000396"/>
          </a:xfrm>
          <a:prstGeom prst="roundRect">
            <a:avLst/>
          </a:prstGeom>
        </p:spPr>
      </p:pic>
      <p:pic>
        <p:nvPicPr>
          <p:cNvPr id="2" name="Рисунок 1" descr="DSC0353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290"/>
            <a:ext cx="6477045" cy="3643338"/>
          </a:xfrm>
          <a:prstGeom prst="round2Diag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665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2708920"/>
            <a:ext cx="78790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618630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5000" algn="l"/>
              </a:tabLs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Выявление 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знаний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умений, навыков воспитанников 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подготовительной группы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за       пройденный учебный год.</a:t>
            </a:r>
          </a:p>
          <a:p>
            <a:pPr marL="0" marR="0" lvl="0" indent="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5000" algn="l"/>
              </a:tabLst>
            </a:pPr>
            <a:r>
              <a:rPr lang="ru-RU" b="1" dirty="0" smtClean="0">
                <a:latin typeface="Arial" pitchFamily="34" charset="0"/>
                <a:cs typeface="Times New Roman" pitchFamily="18" charset="0"/>
              </a:rPr>
              <a:t>Задачи: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50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Развивающие: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50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создать условия для развития логического мышления, сообразительности, внимания,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воображения, смекалки;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50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способствовать формированию мыслительных операций, развитию речи, умению аргументировать свои высказывания;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50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Обучающие: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50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закрепить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счет в пределах 100</a:t>
            </a:r>
            <a:r>
              <a:rPr lang="ru-RU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решение логических примеров на сложение и вычитание чисел в пределах 20;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50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закрепить умение работать по схеме, алгоритму, устанавливать логические взаимосвязи;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50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закрепить названия геометрических фигур, умение ориентироваться на листе бумаги,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50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закрепить дни недели, месяцы, время, математические термины.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50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Воспитывающие: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50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дружеские взаимоотношения между детьми;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50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привычку сообща находить решение задач;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50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желание помогать друг другу;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50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самостоятельность, любознательность, интерес к предмету.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50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170330_08503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-726304" y="1226313"/>
            <a:ext cx="6024575" cy="428628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  <p:pic>
        <p:nvPicPr>
          <p:cNvPr id="5" name="Рисунок 4" descr="20170330_08505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3759572" y="1169594"/>
            <a:ext cx="6000792" cy="4375937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35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14290"/>
            <a:ext cx="5214974" cy="2933423"/>
          </a:xfrm>
          <a:prstGeom prst="round2DiagRect">
            <a:avLst/>
          </a:prstGeom>
        </p:spPr>
      </p:pic>
      <p:pic>
        <p:nvPicPr>
          <p:cNvPr id="5" name="Рисунок 4" descr="DSC0349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174" y="3286124"/>
            <a:ext cx="5730517" cy="3223416"/>
          </a:xfrm>
          <a:prstGeom prst="round2Diag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714356"/>
          <a:ext cx="7786746" cy="1643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5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5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51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51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51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51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519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6519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519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821537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153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Равнобедренный треугольник 3"/>
          <p:cNvSpPr/>
          <p:nvPr/>
        </p:nvSpPr>
        <p:spPr>
          <a:xfrm>
            <a:off x="785786" y="1714488"/>
            <a:ext cx="642942" cy="500066"/>
          </a:xfrm>
          <a:prstGeom prst="triangl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643042" y="1643050"/>
            <a:ext cx="571504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Трапеция 5"/>
          <p:cNvSpPr/>
          <p:nvPr/>
        </p:nvSpPr>
        <p:spPr>
          <a:xfrm>
            <a:off x="2500298" y="1714488"/>
            <a:ext cx="571504" cy="428628"/>
          </a:xfrm>
          <a:prstGeom prst="trapezoid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люс 6"/>
          <p:cNvSpPr/>
          <p:nvPr/>
        </p:nvSpPr>
        <p:spPr>
          <a:xfrm>
            <a:off x="4929190" y="1500174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00760" y="1714488"/>
            <a:ext cx="571504" cy="500066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омб 8"/>
          <p:cNvSpPr/>
          <p:nvPr/>
        </p:nvSpPr>
        <p:spPr>
          <a:xfrm>
            <a:off x="3428992" y="1571612"/>
            <a:ext cx="571504" cy="71438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1857364"/>
            <a:ext cx="714380" cy="28575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Фигура, имеющая форму буквы L 10"/>
          <p:cNvSpPr/>
          <p:nvPr/>
        </p:nvSpPr>
        <p:spPr>
          <a:xfrm>
            <a:off x="4286248" y="1714488"/>
            <a:ext cx="571504" cy="500066"/>
          </a:xfrm>
          <a:prstGeom prst="corne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верх 11"/>
          <p:cNvSpPr/>
          <p:nvPr/>
        </p:nvSpPr>
        <p:spPr>
          <a:xfrm>
            <a:off x="7786710" y="1643050"/>
            <a:ext cx="500066" cy="571504"/>
          </a:xfrm>
          <a:prstGeom prst="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>
            <a:off x="857224" y="3000372"/>
            <a:ext cx="785818" cy="571504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люс 13"/>
          <p:cNvSpPr/>
          <p:nvPr/>
        </p:nvSpPr>
        <p:spPr>
          <a:xfrm>
            <a:off x="1928794" y="2857496"/>
            <a:ext cx="914400" cy="914400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люс 14"/>
          <p:cNvSpPr/>
          <p:nvPr/>
        </p:nvSpPr>
        <p:spPr>
          <a:xfrm>
            <a:off x="3071802" y="2786058"/>
            <a:ext cx="1071570" cy="107157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 15"/>
          <p:cNvSpPr/>
          <p:nvPr/>
        </p:nvSpPr>
        <p:spPr>
          <a:xfrm>
            <a:off x="4286248" y="2857496"/>
            <a:ext cx="914400" cy="914400"/>
          </a:xfrm>
          <a:prstGeom prst="mathEqual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Плюс 18"/>
          <p:cNvSpPr/>
          <p:nvPr/>
        </p:nvSpPr>
        <p:spPr>
          <a:xfrm>
            <a:off x="1928794" y="3929066"/>
            <a:ext cx="914400" cy="914400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 20"/>
          <p:cNvSpPr/>
          <p:nvPr/>
        </p:nvSpPr>
        <p:spPr>
          <a:xfrm>
            <a:off x="4357686" y="3929066"/>
            <a:ext cx="914400" cy="914400"/>
          </a:xfrm>
          <a:prstGeom prst="mathEqual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Стрелка вверх 21"/>
          <p:cNvSpPr/>
          <p:nvPr/>
        </p:nvSpPr>
        <p:spPr>
          <a:xfrm>
            <a:off x="1071538" y="5286388"/>
            <a:ext cx="500066" cy="7143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инус 22"/>
          <p:cNvSpPr/>
          <p:nvPr/>
        </p:nvSpPr>
        <p:spPr>
          <a:xfrm>
            <a:off x="2000232" y="5214950"/>
            <a:ext cx="914400" cy="914400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286116" y="5429264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 24"/>
          <p:cNvSpPr/>
          <p:nvPr/>
        </p:nvSpPr>
        <p:spPr>
          <a:xfrm>
            <a:off x="4357686" y="5143512"/>
            <a:ext cx="914400" cy="914400"/>
          </a:xfrm>
          <a:prstGeom prst="mathEqual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Стрелка вверх 25"/>
          <p:cNvSpPr/>
          <p:nvPr/>
        </p:nvSpPr>
        <p:spPr>
          <a:xfrm>
            <a:off x="5500694" y="2857496"/>
            <a:ext cx="714380" cy="78581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8429652" y="6143644"/>
            <a:ext cx="500034" cy="500066"/>
          </a:xfrm>
          <a:prstGeom prst="ellipse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1000100" y="4143380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Равнобедренный треугольник 30"/>
          <p:cNvSpPr/>
          <p:nvPr/>
        </p:nvSpPr>
        <p:spPr>
          <a:xfrm>
            <a:off x="3214678" y="4143380"/>
            <a:ext cx="714380" cy="571504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500694" y="4214818"/>
            <a:ext cx="1000132" cy="35719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5572132" y="5214950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6" grpId="0" animBg="1"/>
      <p:bldP spid="32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350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0"/>
            <a:ext cx="6477045" cy="3643338"/>
          </a:xfrm>
          <a:prstGeom prst="roundRect">
            <a:avLst/>
          </a:prstGeom>
        </p:spPr>
      </p:pic>
      <p:pic>
        <p:nvPicPr>
          <p:cNvPr id="3" name="Рисунок 2" descr="DSC0350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992" y="3714752"/>
            <a:ext cx="5159013" cy="2901945"/>
          </a:xfrm>
          <a:prstGeom prst="round2Diag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nature-background-clipart-clipart-kid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1538" y="857232"/>
          <a:ext cx="7215236" cy="56950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5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5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53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53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53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53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537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537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537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1537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1537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1537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1537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1537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5551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0" dirty="0" smtClean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1</a:t>
                      </a:r>
                      <a:endParaRPr lang="ru-RU" sz="3200" b="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51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2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51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3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51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4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51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5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51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6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51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7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51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8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51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9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475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10</a:t>
                      </a:r>
                      <a:endParaRPr lang="ru-RU" sz="24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43042" y="857232"/>
          <a:ext cx="2041084" cy="560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2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1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Р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О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М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Б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3108" y="1428736"/>
          <a:ext cx="4592439" cy="560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2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521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С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Н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Т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И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М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Е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Т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Р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643174" y="2000240"/>
          <a:ext cx="5612981" cy="560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2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521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Т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Р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Е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У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Г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О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Л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Ь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Н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И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К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3108" y="2571744"/>
          <a:ext cx="3061626" cy="560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2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21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Д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Е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В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Я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Т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Ь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643174" y="3143248"/>
          <a:ext cx="2041084" cy="560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2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1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М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Р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Т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143108" y="3643314"/>
          <a:ext cx="2551355" cy="560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2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1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Р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В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Н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О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571604" y="4214818"/>
          <a:ext cx="3571897" cy="560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2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21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Ч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Е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Т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В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Е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Р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Г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214546" y="4786322"/>
          <a:ext cx="2551355" cy="560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2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1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М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И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Н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У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С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643174" y="5357826"/>
          <a:ext cx="3571897" cy="560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2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21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К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В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Д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Р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Т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643042" y="5929330"/>
          <a:ext cx="2041084" cy="560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2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02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О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В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Л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-5072130" y="1714488"/>
          <a:ext cx="510271" cy="560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2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21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М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1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1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Т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1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Е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1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М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1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1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Т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1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И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1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К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21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Lucida Console" pitchFamily="49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3200" dirty="0">
                        <a:solidFill>
                          <a:srgbClr val="000000"/>
                        </a:solidFill>
                        <a:latin typeface="Lucida Console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1266" name="AutoShape 2" descr="https://www.chitalnya.ru/upload3/740/8bf32254dd37b718e222442e8365a0ea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https://www.chitalnya.ru/upload3/740/8bf32254dd37b718e222442e8365a0ea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" name="Рисунок 18" descr="18145166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73631">
            <a:off x="5250246" y="3283238"/>
            <a:ext cx="4257895" cy="1776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350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488" y="214290"/>
            <a:ext cx="5969042" cy="3357586"/>
          </a:xfrm>
          <a:prstGeom prst="round2DiagRect">
            <a:avLst/>
          </a:prstGeom>
        </p:spPr>
      </p:pic>
      <p:pic>
        <p:nvPicPr>
          <p:cNvPr id="4" name="Рисунок 3" descr="DSC0350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3857628"/>
            <a:ext cx="5016137" cy="2821577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130</Words>
  <Application>Microsoft Office PowerPoint</Application>
  <PresentationFormat>Экран (4:3)</PresentationFormat>
  <Paragraphs>122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Arial Black</vt:lpstr>
      <vt:lpstr>Calibri</vt:lpstr>
      <vt:lpstr>Lucida Console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татьяна</cp:lastModifiedBy>
  <cp:revision>1</cp:revision>
  <dcterms:created xsi:type="dcterms:W3CDTF">2017-03-30T00:59:12Z</dcterms:created>
  <dcterms:modified xsi:type="dcterms:W3CDTF">2018-03-24T05:25:30Z</dcterms:modified>
</cp:coreProperties>
</file>