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1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422C16"/>
    <a:srgbClr val="0C788E"/>
    <a:srgbClr val="006666"/>
    <a:srgbClr val="0099CC"/>
    <a:srgbClr val="3366CC"/>
    <a:srgbClr val="660033"/>
    <a:srgbClr val="003399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79" autoAdjust="0"/>
    <p:restoredTop sz="94652" autoAdjust="0"/>
  </p:normalViewPr>
  <p:slideViewPr>
    <p:cSldViewPr>
      <p:cViewPr varScale="1">
        <p:scale>
          <a:sx n="51" d="100"/>
          <a:sy n="51" d="100"/>
        </p:scale>
        <p:origin x="-118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539552" y="5085184"/>
            <a:ext cx="8280920" cy="1152128"/>
          </a:xfrm>
        </p:spPr>
        <p:txBody>
          <a:bodyPr/>
          <a:lstStyle/>
          <a:p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Вопросы </a:t>
            </a:r>
            <a:r>
              <a:rPr lang="ru-RU" sz="2400" b="1" i="1" dirty="0"/>
              <a:t/>
            </a:r>
            <a:br>
              <a:rPr lang="ru-RU" sz="2400" b="1" i="1" dirty="0"/>
            </a:br>
            <a:r>
              <a:rPr lang="ru-RU" sz="2400" b="1" i="1" dirty="0"/>
              <a:t>поддержки детской инициативы </a:t>
            </a:r>
            <a:br>
              <a:rPr lang="ru-RU" sz="2400" b="1" i="1" dirty="0"/>
            </a:br>
            <a:r>
              <a:rPr lang="ru-RU" sz="2400" b="1" i="1" dirty="0"/>
              <a:t>в рамках реализации ФГОС </a:t>
            </a:r>
            <a:r>
              <a:rPr lang="ru-RU" sz="2400" b="1" i="1" dirty="0" smtClean="0"/>
              <a:t>ДОО</a:t>
            </a:r>
            <a:br>
              <a:rPr lang="ru-RU" sz="2400" b="1" i="1" dirty="0" smtClean="0"/>
            </a:br>
            <a:r>
              <a:rPr lang="ru-RU" sz="1600" b="1" i="1" dirty="0" smtClean="0"/>
              <a:t>Воспитатель: Конюхова А.П</a:t>
            </a:r>
            <a:r>
              <a:rPr lang="ru-RU" sz="2400" b="1" i="1" dirty="0"/>
              <a:t/>
            </a:r>
            <a:br>
              <a:rPr lang="ru-RU" sz="2400" b="1" i="1" dirty="0"/>
            </a:br>
            <a:endParaRPr lang="es-ES" sz="2400" b="1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764704"/>
            <a:ext cx="87484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Как развивать инициативность и самостоятельность в дошкольниках?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060848"/>
            <a:ext cx="8496944" cy="2474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Инициативная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личность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развивается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 деятельности! 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едущая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деятельность дошкольного возраста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62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6388" y="625043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В условиях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ДОО распределение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разных видов игр по видам деятельности в течение дня может быть организовано следующим образом: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388" y="1700808"/>
            <a:ext cx="84037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Непосредственно-образовательная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деятельность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будет включать в себя разнообразные дидактические игры в соответствии с содержанием образовательной работы по соответствующим областям.</a:t>
            </a:r>
          </a:p>
          <a:p>
            <a:pPr algn="just" eaLnBrk="1" hangingPunct="1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Образовательная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деятельность в режиме дня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предполагает организацию досуговых, подвижных, театрализованных игр, игр с правилами, а также организацию совместных с педагогом сюжетных игр, способствующих обогащению игрового опыта детей.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Свободная деятельность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сопровождается организацией педагогической поддержки самодеятельных детских игр (сюжетно-ролевых, режиссерских, игр-экспериментирований), а также организуемых по инициативе самих детей игр с правилами, подвижных, досуговых, народных. </a:t>
            </a:r>
          </a:p>
        </p:txBody>
      </p:sp>
    </p:spTree>
    <p:extLst>
      <p:ext uri="{BB962C8B-B14F-4D97-AF65-F5344CB8AC3E}">
        <p14:creationId xmlns:p14="http://schemas.microsoft.com/office/powerpoint/2010/main" val="269627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3548" y="1772816"/>
            <a:ext cx="81369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Необходимым условием развитием инициативного поведения является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воспитание его в условиях развивающего, не авторитарного общения.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22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8771" y="332656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Создание условий для свободного выбора детьми деятельности, а так же участников совместной деятельности: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036763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предметно-развивающая среда должна быть разнообразна по своему содержанию. Например, в центре искусства, один ребенок будет рвать бумагу, а другой вырежет из нее ножницами замысловатую фигурку. Должно быть отведено время на занятия по выбору — так дети учатся сознательно делать выбор и реализовывать свои интересы и способности.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образовательная и игровая среда, должна стимулировать развитие поисково-познавательной деятельности 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развивающей среды должно учитывать индивидуальные особенности и интересы детей конкретной группы.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все дети занимают активную позицию, не могут определиться с видом деятельности и тогда задача воспитателя оказать помощь.</a:t>
            </a:r>
          </a:p>
        </p:txBody>
      </p:sp>
    </p:spTree>
    <p:extLst>
      <p:ext uri="{BB962C8B-B14F-4D97-AF65-F5344CB8AC3E}">
        <p14:creationId xmlns:p14="http://schemas.microsoft.com/office/powerpoint/2010/main" val="86760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96420" y="805834"/>
            <a:ext cx="77768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Оказание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директивной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помощи детям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7662" y="1412776"/>
            <a:ext cx="8568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Важно наличие партнерской позиции взрослого, взаимное уважение между воспитателями и детьми. </a:t>
            </a:r>
          </a:p>
          <a:p>
            <a:pPr algn="just" eaLnBrk="1" hangingPunct="1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Задача воспитателя – создание ситуации,  побуждающей детей активно применять свои знания и умения, нацеливать на поиск новых творческих решений.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1" hangingPunct="1">
              <a:buFont typeface="Wingdings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ажно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создать условия, способствующие принятию детьми решений, выражения своих чувств и мыслей.</a:t>
            </a:r>
          </a:p>
        </p:txBody>
      </p:sp>
    </p:spTree>
    <p:extLst>
      <p:ext uri="{BB962C8B-B14F-4D97-AF65-F5344CB8AC3E}">
        <p14:creationId xmlns:p14="http://schemas.microsoft.com/office/powerpoint/2010/main" val="297505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15816" y="333965"/>
            <a:ext cx="23729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Групповой сбор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3051" y="795630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2000" b="1" i="1" u="sng" dirty="0">
                <a:latin typeface="Times New Roman" pitchFamily="18" charset="0"/>
                <a:cs typeface="Times New Roman" pitchFamily="18" charset="0"/>
              </a:rPr>
              <a:t>группового сбора</a:t>
            </a:r>
            <a:r>
              <a:rPr lang="ru-RU" sz="2000" b="1" i="1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b="1" i="1" u="sng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Wingdings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формирование доброжелательных отношений между детьми, создание атмосферы поддержки и сотрудничества между детьми и взрослыми, создание общего положительного эмоционального фона, ощущения психологического комфорта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buFont typeface="Wingdings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обмен информацией о прошедших или предстоящих событиях, выявление детских интересов;</a:t>
            </a:r>
          </a:p>
          <a:p>
            <a:pPr marL="342900" indent="-342900" eaLnBrk="1" hangingPunct="1">
              <a:buFont typeface="Wingdings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формирование мотивации к предстоящей деятельности;</a:t>
            </a:r>
          </a:p>
          <a:p>
            <a:pPr marL="342900" indent="-342900" eaLnBrk="1" hangingPunct="1">
              <a:buFont typeface="Wingdings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представление информации о материалах в центрах активности на текущий день и планирование деятельности в центрах;</a:t>
            </a:r>
          </a:p>
          <a:p>
            <a:pPr marL="342900" indent="-342900" eaLnBrk="1" hangingPunct="1">
              <a:buFont typeface="Wingdings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Осуществление выбора деятельности на основе собственных интересов и потребностей.</a:t>
            </a:r>
          </a:p>
        </p:txBody>
      </p:sp>
    </p:spTree>
    <p:extLst>
      <p:ext uri="{BB962C8B-B14F-4D97-AF65-F5344CB8AC3E}">
        <p14:creationId xmlns:p14="http://schemas.microsoft.com/office/powerpoint/2010/main" val="102091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836712"/>
            <a:ext cx="8424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течение дня групповых сборов может быть несколько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buFont typeface="Wingdings" pitchFamily="2" charset="2"/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Целесообразно проводить: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-1-ый утренний сбор — после завтрака, перед занятиями в центрах активности;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-2-ой утренний сбор -после деятельности в центрах активности для подведения итогов;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-3-ий — после дневного сна.</a:t>
            </a:r>
          </a:p>
        </p:txBody>
      </p:sp>
    </p:spTree>
    <p:extLst>
      <p:ext uri="{BB962C8B-B14F-4D97-AF65-F5344CB8AC3E}">
        <p14:creationId xmlns:p14="http://schemas.microsoft.com/office/powerpoint/2010/main" val="202279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8467" y="1124744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режиме дня должно быть отведено время на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занятия по выбору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где  дети учатся самостоятельно делать выбор  и реализовывать свои интересы и способности. Это достигается за счет </a:t>
            </a:r>
            <a:r>
              <a:rPr lang="ru-RU" sz="2000" b="1" u="sng" dirty="0">
                <a:latin typeface="Times New Roman" pitchFamily="18" charset="0"/>
                <a:cs typeface="Times New Roman" pitchFamily="18" charset="0"/>
              </a:rPr>
              <a:t>насыщенной, избыточной образовательной среды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buFont typeface="Wingdings" pitchFamily="2" charset="2"/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рганизуются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Центры активности, которые  дают детям  возможность  самостоятельно индивидуализировать образовательный процесс, исходя из собственных навыков и интересов. </a:t>
            </a:r>
          </a:p>
        </p:txBody>
      </p:sp>
    </p:spTree>
    <p:extLst>
      <p:ext uri="{BB962C8B-B14F-4D97-AF65-F5344CB8AC3E}">
        <p14:creationId xmlns:p14="http://schemas.microsoft.com/office/powerpoint/2010/main" val="346017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9082" y="332656"/>
            <a:ext cx="42258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Проектная деятельность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268760"/>
            <a:ext cx="835292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проектной деятельности заключается в том, что педагог должен организовать проблемную ситуацию для детей, но не должен предлагать свои варианты решения, т.е. должен уйти от традиционного и привычного действия по заранее заданному образцу. Иначе ребенок окажется в объектной позиции.</a:t>
            </a:r>
          </a:p>
          <a:p>
            <a:pPr algn="just" eaLnBrk="1" hangingPunct="1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проектной деятельности под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субъектностью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подразумевается выражение инициативы и проявление самостоятельной активности, но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субъектность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ребенка может проявляться с различной степенью выраженности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4687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008" y="1200015"/>
            <a:ext cx="80648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Группа представляет собой лабораторию, в которой дети проводят  эксперименты в качестве исследователей, художников, ученых, практикуются в дружеских взаимоотношениях.</a:t>
            </a:r>
          </a:p>
          <a:p>
            <a:pPr algn="just" eaLnBrk="1" hangingPunct="1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Ответственность за превращение группы в подобную лабораторию лежит на воспитателях.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отвечают за такую организацию  учебных материалов, которая подталкивала бы детей к непрерывным творческим экспериментам открытиям, решению проблем.</a:t>
            </a:r>
          </a:p>
        </p:txBody>
      </p:sp>
    </p:spTree>
    <p:extLst>
      <p:ext uri="{BB962C8B-B14F-4D97-AF65-F5344CB8AC3E}">
        <p14:creationId xmlns:p14="http://schemas.microsoft.com/office/powerpoint/2010/main" val="419869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1"/>
            <a:ext cx="8064896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Конституции Российской Федерации, в «Концепции модернизации российского образования», в Законе Российской Федерации «Об образовании в РФ» и других нормативных документах Российской Федерации сформулирован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социальный заказ государства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системе образования: </a:t>
            </a:r>
          </a:p>
          <a:p>
            <a:pPr marL="342900" indent="-342900" algn="just" eaLnBrk="1" hangingPunct="1">
              <a:lnSpc>
                <a:spcPct val="90000"/>
              </a:lnSpc>
              <a:buFontTx/>
              <a:buChar char="-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инициативного, ответственного человека, готового самостоятельно принимать решения в ситуации выбора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endParaRPr lang="ru-RU" sz="2000" dirty="0" smtClean="0"/>
          </a:p>
          <a:p>
            <a:pPr algn="just" eaLnBrk="1" hangingPunct="1"/>
            <a:r>
              <a:rPr lang="ru-RU" sz="2000" dirty="0"/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ФГОС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указывается, что одним из основных принципов дошкольного образования является поддержка детей в различных видах деятельности. Поддержка инициативы является также условием, необходимым для создания социальной ситуации развития детей. </a:t>
            </a:r>
          </a:p>
          <a:p>
            <a:pPr marL="342900" indent="-342900" algn="just" eaLnBrk="1" hangingPunct="1">
              <a:lnSpc>
                <a:spcPct val="90000"/>
              </a:lnSpc>
              <a:buFontTx/>
              <a:buChar char="-"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6886" y="680396"/>
            <a:ext cx="7488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844824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 мнению доктора психологических наук С.Л.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Новоселовой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: «Развивающая предметная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среда - это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система материальных объектов деятельности ребенка, функционально модернизирующая содержание развития его духовного и физического облика. Обогащенная развивающая среда предполагает единство социальных и природных средств обеспечение разнообразной деятельности ребенка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 eaLnBrk="1" hangingPunct="1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99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332656"/>
            <a:ext cx="85689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Разработка предметно-пространственной развивающей среды должна осуществляться на основе следующих характеристик детского сообщества: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44886" y="1628800"/>
            <a:ext cx="7344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возрастного состава малышей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психологической характеристики группы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количественного соотношения мальчиков и девочек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социальных условий жизни детей в семьях и типов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семей;</a:t>
            </a:r>
          </a:p>
          <a:p>
            <a:pPr algn="just" eaLnBrk="1" hangingPunct="1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окружающей социальной практики.</a:t>
            </a:r>
          </a:p>
        </p:txBody>
      </p:sp>
    </p:spTree>
    <p:extLst>
      <p:ext uri="{BB962C8B-B14F-4D97-AF65-F5344CB8AC3E}">
        <p14:creationId xmlns:p14="http://schemas.microsoft.com/office/powerpoint/2010/main" val="16938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383838"/>
            <a:ext cx="9015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Рекомендации педагогам для стимуляции творческой активности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836712"/>
            <a:ext cx="85689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Обеспечение благоприятной атмосферы. Доброжелательность со стороны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педагога. </a:t>
            </a:r>
          </a:p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Обогащение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окружающей ребенка среды самыми разнообразными, новыми для него, предметами и стимулами с целью развития его любознательности.</a:t>
            </a:r>
          </a:p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Поощрение высказывания оригинальных идей.</a:t>
            </a:r>
          </a:p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Использование личного примера творческого подхода к решению проблем.</a:t>
            </a:r>
          </a:p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Обеспечение возможностей для упражнения и практики.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Предоставление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детям возможности активно задавать вопросы.</a:t>
            </a:r>
          </a:p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Планомерное обогащение жизненного опыта детей.</a:t>
            </a:r>
          </a:p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Совместные (обучающие) игры педагога с детьми, направленные на передачу им игрового опыта.</a:t>
            </a:r>
          </a:p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Своевременное изменение предметно-игровой среды с учетом обогащающегося жизненного и игрового опыта детей.</a:t>
            </a:r>
          </a:p>
          <a:p>
            <a:pPr marL="285750" indent="-285750" algn="just" eaLnBrk="1" hangingPunct="1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Активизирующее общение взрослого с детьми, направленное на побуждение их к самостоятельному применению в игре новых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знаний.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343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1772816"/>
            <a:ext cx="6336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FF6600"/>
                </a:solidFill>
              </a:rPr>
              <a:t>Спасибо </a:t>
            </a:r>
            <a:br>
              <a:rPr lang="ru-RU" sz="3600" b="1" i="1" dirty="0">
                <a:solidFill>
                  <a:srgbClr val="FF6600"/>
                </a:solidFill>
              </a:rPr>
            </a:br>
            <a:r>
              <a:rPr lang="ru-RU" sz="3600" b="1" i="1" dirty="0">
                <a:solidFill>
                  <a:srgbClr val="FF6600"/>
                </a:solidFill>
              </a:rPr>
              <a:t>за внимание!</a:t>
            </a:r>
            <a:endParaRPr lang="ru-RU" sz="36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70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764704"/>
            <a:ext cx="7344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Целевые ориентиры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определенными ФГОС: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участник образовательного процесса проявляют инициативу и самостоятельность в различных видах деятельности;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- 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способен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выбирать себе род занятий, участников по совместной деятельности;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-  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способен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к волевым усилиям;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- 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пытается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самостоятельно придумывать объяснения явлениям природы и поступкам людей;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 способен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к принятию собственных решений.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26211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1196752"/>
            <a:ext cx="87129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Н.А. Коротковой и П.Г.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Нежнова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«Оценка развития детей на основе наблюдений в свободной самостоятельной деятельности по сферам инициатив»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404486"/>
            <a:ext cx="8712968" cy="208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сферы инициатив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творческая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целеполагания и волевого усилия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коммуникативная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познавательная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42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91958"/>
              </p:ext>
            </p:extLst>
          </p:nvPr>
        </p:nvGraphicFramePr>
        <p:xfrm>
          <a:off x="251520" y="476672"/>
          <a:ext cx="8712968" cy="4365007"/>
        </p:xfrm>
        <a:graphic>
          <a:graphicData uri="http://schemas.openxmlformats.org/drawingml/2006/table">
            <a:tbl>
              <a:tblPr/>
              <a:tblGrid>
                <a:gridCol w="3007461"/>
                <a:gridCol w="5705507"/>
              </a:tblGrid>
              <a:tr h="140266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Инициатива</a:t>
                      </a: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Вид деятельности</a:t>
                      </a: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0175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Творческая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Конструктивная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Музыкальная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Игровая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Художественная</a:t>
                      </a: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53952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Целеполагания и волевого усилия</a:t>
                      </a: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Трудовая</a:t>
                      </a: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1969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Коммуникативная</a:t>
                      </a: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Общение</a:t>
                      </a: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593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Познавательная</a:t>
                      </a: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Познавательно - исследовательская</a:t>
                      </a: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Восприятие художественной литературы</a:t>
                      </a: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3462"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Двигательная деятельность</a:t>
                      </a:r>
                    </a:p>
                  </a:txBody>
                  <a:tcPr marT="45725" marB="45725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537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1108056"/>
            <a:ext cx="8474964" cy="2696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уровня творческой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инициативы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1-й уровень: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Активно развертывает несколько связанных по смыслу условных действий (роль в действии), содержание которых зависит от наличной игровой обстановки; активно использует предметы-заместители, наделяя один и тот же предмет разными игровыми значениями; с энтузиазмом многократно воспроизводит понравившееся условное игровое действие (цепочку действий) с незначительными вариациями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2701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1146" y="1052736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2-й уровень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Имеет первоначальный замысел («Хочу играть в больницу»,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 - шофер» и т.п.); активно ищет или видоизменяет имеющуюся игровую обстановку; принимает и обозначает в речи игровые роли; развертывает отдельные сюжетные эпизоды (в рамках привычных последовательностей событий), активно используя не только условные действия, но и ролевую речь, разнообразные ролевые диалоги; в процессе игры может переходить от одного сюжетного эпизода к другому (от одной роли к другой), не заботясь об их связности.</a:t>
            </a:r>
          </a:p>
        </p:txBody>
      </p:sp>
    </p:spTree>
    <p:extLst>
      <p:ext uri="{BB962C8B-B14F-4D97-AF65-F5344CB8AC3E}">
        <p14:creationId xmlns:p14="http://schemas.microsoft.com/office/powerpoint/2010/main" val="194589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5221" y="764704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3-й уровень</a:t>
            </a:r>
          </a:p>
          <a:p>
            <a:pPr algn="just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Имеет разнообразные игровые замыслы; активно создает предметную обстановку «под замысел»; комбинирует (связывает) в процессе игры разные сюжетные эпизоды в новое целое, выстраивая оригинальный сюжет; может при этом осознанно использовать смену ролей; замысел также имеет тенденцию воплощаться преимущественно в речи (словесное придумывание историй) или в предметном макете воображаемого «мира» (с мелкими игрушками-персонажами), может фиксироваться в сюжетных композициях в рисовании, лепке, конструировании.</a:t>
            </a:r>
          </a:p>
        </p:txBody>
      </p:sp>
    </p:spTree>
    <p:extLst>
      <p:ext uri="{BB962C8B-B14F-4D97-AF65-F5344CB8AC3E}">
        <p14:creationId xmlns:p14="http://schemas.microsoft.com/office/powerpoint/2010/main" val="91105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620688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3200" b="1" u="sng" dirty="0">
                <a:latin typeface="Times New Roman" pitchFamily="18" charset="0"/>
                <a:cs typeface="Times New Roman" pitchFamily="18" charset="0"/>
              </a:rPr>
              <a:t>Для инициативной личности характерно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Wingdings" pitchFamily="2" charset="2"/>
              <a:buNone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q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произвольность поведения; 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самостоятельность; 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развитая эмоционально волевая сфера; 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инициатива в различных видах деятельности; 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стремление к самореализации; 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общительность; 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творческий подход к деятельности; 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высокий уровень умственных способностей;</a:t>
            </a:r>
          </a:p>
          <a:p>
            <a:pPr algn="just" eaLnBrk="1" hangingPunct="1">
              <a:buFont typeface="Wingdings" pitchFamily="2" charset="2"/>
              <a:buChar char="q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познавательная активность.</a:t>
            </a:r>
          </a:p>
        </p:txBody>
      </p:sp>
    </p:spTree>
    <p:extLst>
      <p:ext uri="{BB962C8B-B14F-4D97-AF65-F5344CB8AC3E}">
        <p14:creationId xmlns:p14="http://schemas.microsoft.com/office/powerpoint/2010/main" val="348255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5198</TotalTime>
  <Words>845</Words>
  <Application>Microsoft Office PowerPoint</Application>
  <PresentationFormat>Экран (4:3)</PresentationFormat>
  <Paragraphs>129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Diseño predeterminado</vt:lpstr>
      <vt:lpstr> Вопросы  поддержки детской инициативы  в рамках реализации ФГОС ДОО Воспитатель: Конюхова А.П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Нюра</cp:lastModifiedBy>
  <cp:revision>737</cp:revision>
  <dcterms:created xsi:type="dcterms:W3CDTF">2010-05-23T14:28:12Z</dcterms:created>
  <dcterms:modified xsi:type="dcterms:W3CDTF">2017-01-25T14:53:14Z</dcterms:modified>
</cp:coreProperties>
</file>