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63" r:id="rId3"/>
    <p:sldId id="262" r:id="rId4"/>
    <p:sldId id="261" r:id="rId5"/>
    <p:sldId id="265" r:id="rId6"/>
    <p:sldId id="264" r:id="rId7"/>
    <p:sldId id="259" r:id="rId8"/>
    <p:sldId id="266" r:id="rId9"/>
    <p:sldId id="269" r:id="rId10"/>
    <p:sldId id="260" r:id="rId11"/>
    <p:sldId id="267"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642"/>
    <a:srgbClr val="3381C7"/>
    <a:srgbClr val="488FD0"/>
    <a:srgbClr val="599AD5"/>
    <a:srgbClr val="94BEE4"/>
    <a:srgbClr val="8EBAE2"/>
    <a:srgbClr val="C8DEF0"/>
    <a:srgbClr val="E1EDF7"/>
    <a:srgbClr val="E7F1F9"/>
    <a:srgbClr val="67A2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513" autoAdjust="0"/>
  </p:normalViewPr>
  <p:slideViewPr>
    <p:cSldViewPr snapToGrid="0">
      <p:cViewPr varScale="1">
        <p:scale>
          <a:sx n="66" d="100"/>
          <a:sy n="66" d="100"/>
        </p:scale>
        <p:origin x="86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2A257C-7B0E-4733-835F-1B922A9CFC1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F0FCD6CB-3552-4F5C-87CE-4C42D0C26B7C}">
      <dgm:prSet phldrT="[Текст]" custT="1"/>
      <dgm:spPr>
        <a:solidFill>
          <a:srgbClr val="00589A"/>
        </a:solidFill>
      </dgm:spPr>
      <dgm: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Этапы профессионального самоопределения личности:</a:t>
          </a:r>
          <a:endParaRPr lang="ru-RU" sz="2800" dirty="0">
            <a:solidFill>
              <a:schemeClr val="bg1"/>
            </a:solidFill>
          </a:endParaRPr>
        </a:p>
      </dgm:t>
    </dgm:pt>
    <dgm:pt modelId="{BFB00BD0-7866-4C3F-AD1C-2406E5CE0409}" type="parTrans" cxnId="{EE984434-6D0C-4C9F-AE5F-F6A648105BBF}">
      <dgm:prSet/>
      <dgm:spPr/>
      <dgm:t>
        <a:bodyPr/>
        <a:lstStyle/>
        <a:p>
          <a:endParaRPr lang="ru-RU"/>
        </a:p>
      </dgm:t>
    </dgm:pt>
    <dgm:pt modelId="{ECC28EE0-A14B-4BC5-89D5-8D21A24651AD}" type="sibTrans" cxnId="{EE984434-6D0C-4C9F-AE5F-F6A648105BBF}">
      <dgm:prSet/>
      <dgm:spPr/>
      <dgm:t>
        <a:bodyPr/>
        <a:lstStyle/>
        <a:p>
          <a:endParaRPr lang="ru-RU"/>
        </a:p>
      </dgm:t>
    </dgm:pt>
    <dgm:pt modelId="{7C0135D1-4B17-4D2A-8335-A4CF9AC596EB}">
      <dgm:prSet phldrT="[Текст]" custT="1"/>
      <dgm:spPr>
        <a:solidFill>
          <a:srgbClr val="76ABDC"/>
        </a:solidFill>
      </dgm:spPr>
      <dgm:t>
        <a:bodyPr/>
        <a:lstStyle/>
        <a:p>
          <a:pPr algn="just"/>
          <a:r>
            <a:rPr lang="ru-RU" sz="1700" b="1" dirty="0" smtClean="0">
              <a:solidFill>
                <a:srgbClr val="000F2E"/>
              </a:solidFill>
            </a:rPr>
            <a:t>- </a:t>
          </a:r>
          <a:r>
            <a:rPr lang="ru-RU" sz="2800" b="1" i="1" dirty="0" smtClean="0">
              <a:solidFill>
                <a:srgbClr val="000F2E"/>
              </a:solidFill>
              <a:latin typeface="Times New Roman" panose="02020603050405020304" pitchFamily="18" charset="0"/>
              <a:cs typeface="Times New Roman" panose="02020603050405020304" pitchFamily="18" charset="0"/>
            </a:rPr>
            <a:t>начальная школа </a:t>
          </a:r>
          <a:r>
            <a:rPr lang="ru-RU" sz="2400" i="1" dirty="0" smtClean="0">
              <a:solidFill>
                <a:srgbClr val="000F2E"/>
              </a:solidFill>
              <a:latin typeface="Times New Roman" panose="02020603050405020304" pitchFamily="18" charset="0"/>
              <a:cs typeface="Times New Roman" panose="02020603050405020304" pitchFamily="18" charset="0"/>
            </a:rPr>
            <a:t>(осознание роли труда в жизни человека;)</a:t>
          </a:r>
          <a:endParaRPr lang="ru-RU" sz="2400" i="1" dirty="0">
            <a:solidFill>
              <a:srgbClr val="000F2E"/>
            </a:solidFill>
            <a:latin typeface="Times New Roman" panose="02020603050405020304" pitchFamily="18" charset="0"/>
            <a:cs typeface="Times New Roman" panose="02020603050405020304" pitchFamily="18" charset="0"/>
          </a:endParaRPr>
        </a:p>
      </dgm:t>
    </dgm:pt>
    <dgm:pt modelId="{8492560E-51CD-4C09-9EDE-4B94466C84A9}" type="parTrans" cxnId="{B578D017-9DEA-484B-A08D-C25FDC2EB125}">
      <dgm:prSet/>
      <dgm:spPr/>
      <dgm:t>
        <a:bodyPr/>
        <a:lstStyle/>
        <a:p>
          <a:endParaRPr lang="ru-RU"/>
        </a:p>
      </dgm:t>
    </dgm:pt>
    <dgm:pt modelId="{F577964A-3A01-4FA9-B360-9FAA8C490A2C}" type="sibTrans" cxnId="{B578D017-9DEA-484B-A08D-C25FDC2EB125}">
      <dgm:prSet/>
      <dgm:spPr/>
      <dgm:t>
        <a:bodyPr/>
        <a:lstStyle/>
        <a:p>
          <a:endParaRPr lang="ru-RU"/>
        </a:p>
      </dgm:t>
    </dgm:pt>
    <dgm:pt modelId="{B654E541-771A-4991-97A9-220402847EB0}">
      <dgm:prSet phldrT="[Текст]" custT="1"/>
      <dgm:spPr>
        <a:solidFill>
          <a:srgbClr val="BFD8EF"/>
        </a:solidFill>
      </dgm:spPr>
      <dgm:t>
        <a:bodyPr/>
        <a:lstStyle/>
        <a:p>
          <a:pPr algn="just"/>
          <a:r>
            <a:rPr lang="ru-RU" sz="2800" b="1" i="1" dirty="0" smtClean="0">
              <a:solidFill>
                <a:srgbClr val="000F2E"/>
              </a:solidFill>
              <a:latin typeface="Times New Roman" panose="02020603050405020304" pitchFamily="18" charset="0"/>
              <a:cs typeface="Times New Roman" panose="02020603050405020304" pitchFamily="18" charset="0"/>
            </a:rPr>
            <a:t>- подростковый </a:t>
          </a:r>
          <a:r>
            <a:rPr lang="ru-RU" sz="2400" i="1" dirty="0" smtClean="0">
              <a:solidFill>
                <a:srgbClr val="000F2E"/>
              </a:solidFill>
              <a:latin typeface="Times New Roman" panose="02020603050405020304" pitchFamily="18" charset="0"/>
              <a:cs typeface="Times New Roman" panose="02020603050405020304" pitchFamily="18" charset="0"/>
            </a:rPr>
            <a:t>(осознание своих способностей и интересов). </a:t>
          </a:r>
          <a:endParaRPr lang="ru-RU" sz="2400" i="1" dirty="0">
            <a:solidFill>
              <a:srgbClr val="000F2E"/>
            </a:solidFill>
            <a:latin typeface="Times New Roman" panose="02020603050405020304" pitchFamily="18" charset="0"/>
            <a:cs typeface="Times New Roman" panose="02020603050405020304" pitchFamily="18" charset="0"/>
          </a:endParaRPr>
        </a:p>
      </dgm:t>
    </dgm:pt>
    <dgm:pt modelId="{96C9EBB6-D152-4579-A049-AF06633CC9FD}" type="parTrans" cxnId="{17444FE7-519C-4793-8AB7-198ACF045318}">
      <dgm:prSet/>
      <dgm:spPr/>
      <dgm:t>
        <a:bodyPr/>
        <a:lstStyle/>
        <a:p>
          <a:endParaRPr lang="ru-RU"/>
        </a:p>
      </dgm:t>
    </dgm:pt>
    <dgm:pt modelId="{D8C63AEC-E09A-4DC7-B2B5-6E292EDEBAA5}" type="sibTrans" cxnId="{17444FE7-519C-4793-8AB7-198ACF045318}">
      <dgm:prSet/>
      <dgm:spPr/>
      <dgm:t>
        <a:bodyPr/>
        <a:lstStyle/>
        <a:p>
          <a:endParaRPr lang="ru-RU"/>
        </a:p>
      </dgm:t>
    </dgm:pt>
    <dgm:pt modelId="{DD542895-EE13-4593-B9E8-846567264100}">
      <dgm:prSet custT="1"/>
      <dgm:spPr>
        <a:solidFill>
          <a:srgbClr val="3B87CD"/>
        </a:solidFill>
      </dgm:spPr>
      <dgm:t>
        <a:bodyPr/>
        <a:lstStyle/>
        <a:p>
          <a:pPr algn="just"/>
          <a:r>
            <a:rPr lang="ru-RU" sz="2800" b="1" i="1" dirty="0" smtClean="0">
              <a:solidFill>
                <a:srgbClr val="000F2E"/>
              </a:solidFill>
              <a:latin typeface="Times New Roman" panose="02020603050405020304" pitchFamily="18" charset="0"/>
              <a:cs typeface="Times New Roman" panose="02020603050405020304" pitchFamily="18" charset="0"/>
            </a:rPr>
            <a:t>- дошкольный</a:t>
          </a:r>
          <a:r>
            <a:rPr lang="ru-RU" sz="2800" i="1" dirty="0" smtClean="0">
              <a:solidFill>
                <a:srgbClr val="000F2E"/>
              </a:solidFill>
              <a:latin typeface="Times New Roman" panose="02020603050405020304" pitchFamily="18" charset="0"/>
              <a:cs typeface="Times New Roman" panose="02020603050405020304" pitchFamily="18" charset="0"/>
            </a:rPr>
            <a:t> </a:t>
          </a:r>
          <a:r>
            <a:rPr lang="ru-RU" sz="2400" i="1" dirty="0" smtClean="0">
              <a:solidFill>
                <a:srgbClr val="000F2E"/>
              </a:solidFill>
              <a:latin typeface="Times New Roman" panose="02020603050405020304" pitchFamily="18" charset="0"/>
              <a:cs typeface="Times New Roman" panose="02020603050405020304" pitchFamily="18" charset="0"/>
            </a:rPr>
            <a:t>(формирование первых трудовых навыков); </a:t>
          </a:r>
          <a:endParaRPr lang="ru-RU" sz="2400" i="1" dirty="0">
            <a:solidFill>
              <a:srgbClr val="000F2E"/>
            </a:solidFill>
            <a:latin typeface="Times New Roman" panose="02020603050405020304" pitchFamily="18" charset="0"/>
            <a:cs typeface="Times New Roman" panose="02020603050405020304" pitchFamily="18" charset="0"/>
          </a:endParaRPr>
        </a:p>
      </dgm:t>
    </dgm:pt>
    <dgm:pt modelId="{AAE1958F-6AF2-479C-8E91-4CC50C269304}" type="parTrans" cxnId="{6B9A0660-A9B4-4CDC-8D04-05C97494C4B6}">
      <dgm:prSet/>
      <dgm:spPr/>
      <dgm:t>
        <a:bodyPr/>
        <a:lstStyle/>
        <a:p>
          <a:endParaRPr lang="ru-RU"/>
        </a:p>
      </dgm:t>
    </dgm:pt>
    <dgm:pt modelId="{92E50BB5-02D0-4056-9956-C0816EF4C4D2}" type="sibTrans" cxnId="{6B9A0660-A9B4-4CDC-8D04-05C97494C4B6}">
      <dgm:prSet/>
      <dgm:spPr/>
      <dgm:t>
        <a:bodyPr/>
        <a:lstStyle/>
        <a:p>
          <a:endParaRPr lang="ru-RU"/>
        </a:p>
      </dgm:t>
    </dgm:pt>
    <dgm:pt modelId="{49C7D581-5F00-4F06-B7C3-C21BE0A26033}" type="pres">
      <dgm:prSet presAssocID="{4C2A257C-7B0E-4733-835F-1B922A9CFC14}" presName="linear" presStyleCnt="0">
        <dgm:presLayoutVars>
          <dgm:dir/>
          <dgm:animLvl val="lvl"/>
          <dgm:resizeHandles val="exact"/>
        </dgm:presLayoutVars>
      </dgm:prSet>
      <dgm:spPr/>
      <dgm:t>
        <a:bodyPr/>
        <a:lstStyle/>
        <a:p>
          <a:endParaRPr lang="ru-RU"/>
        </a:p>
      </dgm:t>
    </dgm:pt>
    <dgm:pt modelId="{168C8EF8-E9AC-4DF0-BCFF-E30EE9B4F8B5}" type="pres">
      <dgm:prSet presAssocID="{F0FCD6CB-3552-4F5C-87CE-4C42D0C26B7C}" presName="parentLin" presStyleCnt="0"/>
      <dgm:spPr/>
    </dgm:pt>
    <dgm:pt modelId="{F6396674-52A2-4E96-99BA-6A37C2A3BBC1}" type="pres">
      <dgm:prSet presAssocID="{F0FCD6CB-3552-4F5C-87CE-4C42D0C26B7C}" presName="parentLeftMargin" presStyleLbl="node1" presStyleIdx="0" presStyleCnt="4"/>
      <dgm:spPr/>
      <dgm:t>
        <a:bodyPr/>
        <a:lstStyle/>
        <a:p>
          <a:endParaRPr lang="ru-RU"/>
        </a:p>
      </dgm:t>
    </dgm:pt>
    <dgm:pt modelId="{7A75CB56-1F19-4336-85EA-3B879C825B8C}" type="pres">
      <dgm:prSet presAssocID="{F0FCD6CB-3552-4F5C-87CE-4C42D0C26B7C}" presName="parentText" presStyleLbl="node1" presStyleIdx="0" presStyleCnt="4" custScaleX="129521">
        <dgm:presLayoutVars>
          <dgm:chMax val="0"/>
          <dgm:bulletEnabled val="1"/>
        </dgm:presLayoutVars>
      </dgm:prSet>
      <dgm:spPr/>
      <dgm:t>
        <a:bodyPr/>
        <a:lstStyle/>
        <a:p>
          <a:endParaRPr lang="ru-RU"/>
        </a:p>
      </dgm:t>
    </dgm:pt>
    <dgm:pt modelId="{A2A21C64-56E4-4CD1-B098-4C50620A57FB}" type="pres">
      <dgm:prSet presAssocID="{F0FCD6CB-3552-4F5C-87CE-4C42D0C26B7C}" presName="negativeSpace" presStyleCnt="0"/>
      <dgm:spPr/>
    </dgm:pt>
    <dgm:pt modelId="{49E76B43-BFB8-4A24-8A67-5A3FC1E1332A}" type="pres">
      <dgm:prSet presAssocID="{F0FCD6CB-3552-4F5C-87CE-4C42D0C26B7C}" presName="childText" presStyleLbl="conFgAcc1" presStyleIdx="0" presStyleCnt="4">
        <dgm:presLayoutVars>
          <dgm:bulletEnabled val="1"/>
        </dgm:presLayoutVars>
      </dgm:prSet>
      <dgm:spPr/>
    </dgm:pt>
    <dgm:pt modelId="{7DF09863-D455-4E20-A7F4-6A9B1134D9EF}" type="pres">
      <dgm:prSet presAssocID="{ECC28EE0-A14B-4BC5-89D5-8D21A24651AD}" presName="spaceBetweenRectangles" presStyleCnt="0"/>
      <dgm:spPr/>
    </dgm:pt>
    <dgm:pt modelId="{727D164F-E2ED-43DD-80A2-469577D2A2ED}" type="pres">
      <dgm:prSet presAssocID="{DD542895-EE13-4593-B9E8-846567264100}" presName="parentLin" presStyleCnt="0"/>
      <dgm:spPr/>
    </dgm:pt>
    <dgm:pt modelId="{4FFFA1E5-964E-4C86-9D75-3DE3FCB67753}" type="pres">
      <dgm:prSet presAssocID="{DD542895-EE13-4593-B9E8-846567264100}" presName="parentLeftMargin" presStyleLbl="node1" presStyleIdx="0" presStyleCnt="4"/>
      <dgm:spPr/>
      <dgm:t>
        <a:bodyPr/>
        <a:lstStyle/>
        <a:p>
          <a:endParaRPr lang="ru-RU"/>
        </a:p>
      </dgm:t>
    </dgm:pt>
    <dgm:pt modelId="{32B06F70-2211-4C32-8F0A-1B343D6895B4}" type="pres">
      <dgm:prSet presAssocID="{DD542895-EE13-4593-B9E8-846567264100}" presName="parentText" presStyleLbl="node1" presStyleIdx="1" presStyleCnt="4" custScaleX="123576">
        <dgm:presLayoutVars>
          <dgm:chMax val="0"/>
          <dgm:bulletEnabled val="1"/>
        </dgm:presLayoutVars>
      </dgm:prSet>
      <dgm:spPr/>
      <dgm:t>
        <a:bodyPr/>
        <a:lstStyle/>
        <a:p>
          <a:endParaRPr lang="ru-RU"/>
        </a:p>
      </dgm:t>
    </dgm:pt>
    <dgm:pt modelId="{16E5E657-0F4E-4562-9FCF-034D61ACBE41}" type="pres">
      <dgm:prSet presAssocID="{DD542895-EE13-4593-B9E8-846567264100}" presName="negativeSpace" presStyleCnt="0"/>
      <dgm:spPr/>
    </dgm:pt>
    <dgm:pt modelId="{82C75876-D705-4B88-B730-13383951A57D}" type="pres">
      <dgm:prSet presAssocID="{DD542895-EE13-4593-B9E8-846567264100}" presName="childText" presStyleLbl="conFgAcc1" presStyleIdx="1" presStyleCnt="4">
        <dgm:presLayoutVars>
          <dgm:bulletEnabled val="1"/>
        </dgm:presLayoutVars>
      </dgm:prSet>
      <dgm:spPr/>
    </dgm:pt>
    <dgm:pt modelId="{3D497F4B-AB65-440D-AD3D-1ECF550C2ABB}" type="pres">
      <dgm:prSet presAssocID="{92E50BB5-02D0-4056-9956-C0816EF4C4D2}" presName="spaceBetweenRectangles" presStyleCnt="0"/>
      <dgm:spPr/>
    </dgm:pt>
    <dgm:pt modelId="{73EA42E8-2EB5-4E5E-B74F-4ADA99DB250B}" type="pres">
      <dgm:prSet presAssocID="{7C0135D1-4B17-4D2A-8335-A4CF9AC596EB}" presName="parentLin" presStyleCnt="0"/>
      <dgm:spPr/>
    </dgm:pt>
    <dgm:pt modelId="{E61DE18E-C6C1-4B92-AD3E-B1FA500DA7E2}" type="pres">
      <dgm:prSet presAssocID="{7C0135D1-4B17-4D2A-8335-A4CF9AC596EB}" presName="parentLeftMargin" presStyleLbl="node1" presStyleIdx="1" presStyleCnt="4"/>
      <dgm:spPr/>
      <dgm:t>
        <a:bodyPr/>
        <a:lstStyle/>
        <a:p>
          <a:endParaRPr lang="ru-RU"/>
        </a:p>
      </dgm:t>
    </dgm:pt>
    <dgm:pt modelId="{9D634223-CD24-4F27-84DA-37D1D39B232F}" type="pres">
      <dgm:prSet presAssocID="{7C0135D1-4B17-4D2A-8335-A4CF9AC596EB}" presName="parentText" presStyleLbl="node1" presStyleIdx="2" presStyleCnt="4" custScaleX="118971">
        <dgm:presLayoutVars>
          <dgm:chMax val="0"/>
          <dgm:bulletEnabled val="1"/>
        </dgm:presLayoutVars>
      </dgm:prSet>
      <dgm:spPr/>
      <dgm:t>
        <a:bodyPr/>
        <a:lstStyle/>
        <a:p>
          <a:endParaRPr lang="ru-RU"/>
        </a:p>
      </dgm:t>
    </dgm:pt>
    <dgm:pt modelId="{D8223CF3-0271-4C84-9ADD-33917C49F675}" type="pres">
      <dgm:prSet presAssocID="{7C0135D1-4B17-4D2A-8335-A4CF9AC596EB}" presName="negativeSpace" presStyleCnt="0"/>
      <dgm:spPr/>
    </dgm:pt>
    <dgm:pt modelId="{D46745A6-8DDF-4243-9F82-0C1204AD54CD}" type="pres">
      <dgm:prSet presAssocID="{7C0135D1-4B17-4D2A-8335-A4CF9AC596EB}" presName="childText" presStyleLbl="conFgAcc1" presStyleIdx="2" presStyleCnt="4">
        <dgm:presLayoutVars>
          <dgm:bulletEnabled val="1"/>
        </dgm:presLayoutVars>
      </dgm:prSet>
      <dgm:spPr/>
    </dgm:pt>
    <dgm:pt modelId="{C975076B-273E-4609-8DB1-529BC2D5EDCD}" type="pres">
      <dgm:prSet presAssocID="{F577964A-3A01-4FA9-B360-9FAA8C490A2C}" presName="spaceBetweenRectangles" presStyleCnt="0"/>
      <dgm:spPr/>
    </dgm:pt>
    <dgm:pt modelId="{6CDE35A7-E9FD-4C19-8D09-FC35FA17CF98}" type="pres">
      <dgm:prSet presAssocID="{B654E541-771A-4991-97A9-220402847EB0}" presName="parentLin" presStyleCnt="0"/>
      <dgm:spPr/>
    </dgm:pt>
    <dgm:pt modelId="{5C3059C8-F7AD-414E-98FE-D317C68FD381}" type="pres">
      <dgm:prSet presAssocID="{B654E541-771A-4991-97A9-220402847EB0}" presName="parentLeftMargin" presStyleLbl="node1" presStyleIdx="2" presStyleCnt="4"/>
      <dgm:spPr/>
      <dgm:t>
        <a:bodyPr/>
        <a:lstStyle/>
        <a:p>
          <a:endParaRPr lang="ru-RU"/>
        </a:p>
      </dgm:t>
    </dgm:pt>
    <dgm:pt modelId="{805078A8-3FF7-4FE0-AC10-27E524ABAB86}" type="pres">
      <dgm:prSet presAssocID="{B654E541-771A-4991-97A9-220402847EB0}" presName="parentText" presStyleLbl="node1" presStyleIdx="3" presStyleCnt="4" custScaleX="113591">
        <dgm:presLayoutVars>
          <dgm:chMax val="0"/>
          <dgm:bulletEnabled val="1"/>
        </dgm:presLayoutVars>
      </dgm:prSet>
      <dgm:spPr/>
      <dgm:t>
        <a:bodyPr/>
        <a:lstStyle/>
        <a:p>
          <a:endParaRPr lang="ru-RU"/>
        </a:p>
      </dgm:t>
    </dgm:pt>
    <dgm:pt modelId="{9E1D2115-4C45-434C-A6A2-712B834C7EE0}" type="pres">
      <dgm:prSet presAssocID="{B654E541-771A-4991-97A9-220402847EB0}" presName="negativeSpace" presStyleCnt="0"/>
      <dgm:spPr/>
    </dgm:pt>
    <dgm:pt modelId="{1F620508-A956-4922-B36A-B92A723AE52C}" type="pres">
      <dgm:prSet presAssocID="{B654E541-771A-4991-97A9-220402847EB0}" presName="childText" presStyleLbl="conFgAcc1" presStyleIdx="3" presStyleCnt="4">
        <dgm:presLayoutVars>
          <dgm:bulletEnabled val="1"/>
        </dgm:presLayoutVars>
      </dgm:prSet>
      <dgm:spPr/>
    </dgm:pt>
  </dgm:ptLst>
  <dgm:cxnLst>
    <dgm:cxn modelId="{3856A606-9813-41F2-B533-EE63DD16753E}" type="presOf" srcId="{B654E541-771A-4991-97A9-220402847EB0}" destId="{805078A8-3FF7-4FE0-AC10-27E524ABAB86}" srcOrd="1" destOrd="0" presId="urn:microsoft.com/office/officeart/2005/8/layout/list1"/>
    <dgm:cxn modelId="{B578D017-9DEA-484B-A08D-C25FDC2EB125}" srcId="{4C2A257C-7B0E-4733-835F-1B922A9CFC14}" destId="{7C0135D1-4B17-4D2A-8335-A4CF9AC596EB}" srcOrd="2" destOrd="0" parTransId="{8492560E-51CD-4C09-9EDE-4B94466C84A9}" sibTransId="{F577964A-3A01-4FA9-B360-9FAA8C490A2C}"/>
    <dgm:cxn modelId="{6B9A0660-A9B4-4CDC-8D04-05C97494C4B6}" srcId="{4C2A257C-7B0E-4733-835F-1B922A9CFC14}" destId="{DD542895-EE13-4593-B9E8-846567264100}" srcOrd="1" destOrd="0" parTransId="{AAE1958F-6AF2-479C-8E91-4CC50C269304}" sibTransId="{92E50BB5-02D0-4056-9956-C0816EF4C4D2}"/>
    <dgm:cxn modelId="{624D5716-BCC1-44C8-ABD6-31F620342B39}" type="presOf" srcId="{4C2A257C-7B0E-4733-835F-1B922A9CFC14}" destId="{49C7D581-5F00-4F06-B7C3-C21BE0A26033}" srcOrd="0" destOrd="0" presId="urn:microsoft.com/office/officeart/2005/8/layout/list1"/>
    <dgm:cxn modelId="{05E6425C-A3DA-441D-968B-738241E9BA4E}" type="presOf" srcId="{F0FCD6CB-3552-4F5C-87CE-4C42D0C26B7C}" destId="{7A75CB56-1F19-4336-85EA-3B879C825B8C}" srcOrd="1" destOrd="0" presId="urn:microsoft.com/office/officeart/2005/8/layout/list1"/>
    <dgm:cxn modelId="{77FE7C50-AEED-46DB-A6ED-C5A4991F69C6}" type="presOf" srcId="{DD542895-EE13-4593-B9E8-846567264100}" destId="{32B06F70-2211-4C32-8F0A-1B343D6895B4}" srcOrd="1" destOrd="0" presId="urn:microsoft.com/office/officeart/2005/8/layout/list1"/>
    <dgm:cxn modelId="{B519BE7B-6AED-4C17-A0E1-37B18F39C3B1}" type="presOf" srcId="{F0FCD6CB-3552-4F5C-87CE-4C42D0C26B7C}" destId="{F6396674-52A2-4E96-99BA-6A37C2A3BBC1}" srcOrd="0" destOrd="0" presId="urn:microsoft.com/office/officeart/2005/8/layout/list1"/>
    <dgm:cxn modelId="{77DB3F3C-8153-4416-AE4E-2CFBDB11BC3E}" type="presOf" srcId="{7C0135D1-4B17-4D2A-8335-A4CF9AC596EB}" destId="{9D634223-CD24-4F27-84DA-37D1D39B232F}" srcOrd="1" destOrd="0" presId="urn:microsoft.com/office/officeart/2005/8/layout/list1"/>
    <dgm:cxn modelId="{17444FE7-519C-4793-8AB7-198ACF045318}" srcId="{4C2A257C-7B0E-4733-835F-1B922A9CFC14}" destId="{B654E541-771A-4991-97A9-220402847EB0}" srcOrd="3" destOrd="0" parTransId="{96C9EBB6-D152-4579-A049-AF06633CC9FD}" sibTransId="{D8C63AEC-E09A-4DC7-B2B5-6E292EDEBAA5}"/>
    <dgm:cxn modelId="{ED967361-FCEF-4838-A19B-5FCB3B482599}" type="presOf" srcId="{B654E541-771A-4991-97A9-220402847EB0}" destId="{5C3059C8-F7AD-414E-98FE-D317C68FD381}" srcOrd="0" destOrd="0" presId="urn:microsoft.com/office/officeart/2005/8/layout/list1"/>
    <dgm:cxn modelId="{7EBA0A3C-E53D-4DC8-AA13-A8A98FFBD648}" type="presOf" srcId="{DD542895-EE13-4593-B9E8-846567264100}" destId="{4FFFA1E5-964E-4C86-9D75-3DE3FCB67753}" srcOrd="0" destOrd="0" presId="urn:microsoft.com/office/officeart/2005/8/layout/list1"/>
    <dgm:cxn modelId="{4D13BC85-6A2A-4E56-B373-4228DBC11E15}" type="presOf" srcId="{7C0135D1-4B17-4D2A-8335-A4CF9AC596EB}" destId="{E61DE18E-C6C1-4B92-AD3E-B1FA500DA7E2}" srcOrd="0" destOrd="0" presId="urn:microsoft.com/office/officeart/2005/8/layout/list1"/>
    <dgm:cxn modelId="{EE984434-6D0C-4C9F-AE5F-F6A648105BBF}" srcId="{4C2A257C-7B0E-4733-835F-1B922A9CFC14}" destId="{F0FCD6CB-3552-4F5C-87CE-4C42D0C26B7C}" srcOrd="0" destOrd="0" parTransId="{BFB00BD0-7866-4C3F-AD1C-2406E5CE0409}" sibTransId="{ECC28EE0-A14B-4BC5-89D5-8D21A24651AD}"/>
    <dgm:cxn modelId="{CCAAAE8C-7D75-4995-96BB-F8257A5A1A89}" type="presParOf" srcId="{49C7D581-5F00-4F06-B7C3-C21BE0A26033}" destId="{168C8EF8-E9AC-4DF0-BCFF-E30EE9B4F8B5}" srcOrd="0" destOrd="0" presId="urn:microsoft.com/office/officeart/2005/8/layout/list1"/>
    <dgm:cxn modelId="{73A7742C-E690-4ED6-9BFF-C8789D685E98}" type="presParOf" srcId="{168C8EF8-E9AC-4DF0-BCFF-E30EE9B4F8B5}" destId="{F6396674-52A2-4E96-99BA-6A37C2A3BBC1}" srcOrd="0" destOrd="0" presId="urn:microsoft.com/office/officeart/2005/8/layout/list1"/>
    <dgm:cxn modelId="{64DAFCA6-D272-487D-AEB6-7CC8A2F6CB7D}" type="presParOf" srcId="{168C8EF8-E9AC-4DF0-BCFF-E30EE9B4F8B5}" destId="{7A75CB56-1F19-4336-85EA-3B879C825B8C}" srcOrd="1" destOrd="0" presId="urn:microsoft.com/office/officeart/2005/8/layout/list1"/>
    <dgm:cxn modelId="{54ECFFD0-8683-4A09-BEC0-C3729F5D820D}" type="presParOf" srcId="{49C7D581-5F00-4F06-B7C3-C21BE0A26033}" destId="{A2A21C64-56E4-4CD1-B098-4C50620A57FB}" srcOrd="1" destOrd="0" presId="urn:microsoft.com/office/officeart/2005/8/layout/list1"/>
    <dgm:cxn modelId="{C1FF2247-BB6B-440E-BF8F-014BA22DF8BC}" type="presParOf" srcId="{49C7D581-5F00-4F06-B7C3-C21BE0A26033}" destId="{49E76B43-BFB8-4A24-8A67-5A3FC1E1332A}" srcOrd="2" destOrd="0" presId="urn:microsoft.com/office/officeart/2005/8/layout/list1"/>
    <dgm:cxn modelId="{BBFB1C95-9FAF-4B03-B1B0-BD22E0D15DDA}" type="presParOf" srcId="{49C7D581-5F00-4F06-B7C3-C21BE0A26033}" destId="{7DF09863-D455-4E20-A7F4-6A9B1134D9EF}" srcOrd="3" destOrd="0" presId="urn:microsoft.com/office/officeart/2005/8/layout/list1"/>
    <dgm:cxn modelId="{F4BF3C41-D11A-4F5F-A6EE-43DAC0E425AC}" type="presParOf" srcId="{49C7D581-5F00-4F06-B7C3-C21BE0A26033}" destId="{727D164F-E2ED-43DD-80A2-469577D2A2ED}" srcOrd="4" destOrd="0" presId="urn:microsoft.com/office/officeart/2005/8/layout/list1"/>
    <dgm:cxn modelId="{31C959EA-1872-4047-8763-068847236C80}" type="presParOf" srcId="{727D164F-E2ED-43DD-80A2-469577D2A2ED}" destId="{4FFFA1E5-964E-4C86-9D75-3DE3FCB67753}" srcOrd="0" destOrd="0" presId="urn:microsoft.com/office/officeart/2005/8/layout/list1"/>
    <dgm:cxn modelId="{9688C552-6E47-4A3F-A3D7-8E70CBB60592}" type="presParOf" srcId="{727D164F-E2ED-43DD-80A2-469577D2A2ED}" destId="{32B06F70-2211-4C32-8F0A-1B343D6895B4}" srcOrd="1" destOrd="0" presId="urn:microsoft.com/office/officeart/2005/8/layout/list1"/>
    <dgm:cxn modelId="{4262E1E7-EDF9-4B51-8ED8-5A253EA0612E}" type="presParOf" srcId="{49C7D581-5F00-4F06-B7C3-C21BE0A26033}" destId="{16E5E657-0F4E-4562-9FCF-034D61ACBE41}" srcOrd="5" destOrd="0" presId="urn:microsoft.com/office/officeart/2005/8/layout/list1"/>
    <dgm:cxn modelId="{54233F25-4051-4325-B579-1E3EA3C2E013}" type="presParOf" srcId="{49C7D581-5F00-4F06-B7C3-C21BE0A26033}" destId="{82C75876-D705-4B88-B730-13383951A57D}" srcOrd="6" destOrd="0" presId="urn:microsoft.com/office/officeart/2005/8/layout/list1"/>
    <dgm:cxn modelId="{DD88948C-0321-48E8-B041-9ADE01E9E984}" type="presParOf" srcId="{49C7D581-5F00-4F06-B7C3-C21BE0A26033}" destId="{3D497F4B-AB65-440D-AD3D-1ECF550C2ABB}" srcOrd="7" destOrd="0" presId="urn:microsoft.com/office/officeart/2005/8/layout/list1"/>
    <dgm:cxn modelId="{77E4E023-9205-452D-8F9B-6722078B9B9C}" type="presParOf" srcId="{49C7D581-5F00-4F06-B7C3-C21BE0A26033}" destId="{73EA42E8-2EB5-4E5E-B74F-4ADA99DB250B}" srcOrd="8" destOrd="0" presId="urn:microsoft.com/office/officeart/2005/8/layout/list1"/>
    <dgm:cxn modelId="{ABC52AB4-DD68-4041-8B5C-5CAAAAF7EA03}" type="presParOf" srcId="{73EA42E8-2EB5-4E5E-B74F-4ADA99DB250B}" destId="{E61DE18E-C6C1-4B92-AD3E-B1FA500DA7E2}" srcOrd="0" destOrd="0" presId="urn:microsoft.com/office/officeart/2005/8/layout/list1"/>
    <dgm:cxn modelId="{C7353443-82A9-4A8A-9B29-F9675221CCDF}" type="presParOf" srcId="{73EA42E8-2EB5-4E5E-B74F-4ADA99DB250B}" destId="{9D634223-CD24-4F27-84DA-37D1D39B232F}" srcOrd="1" destOrd="0" presId="urn:microsoft.com/office/officeart/2005/8/layout/list1"/>
    <dgm:cxn modelId="{7D2283ED-5F24-40BD-AB47-F4A10DFE5DCC}" type="presParOf" srcId="{49C7D581-5F00-4F06-B7C3-C21BE0A26033}" destId="{D8223CF3-0271-4C84-9ADD-33917C49F675}" srcOrd="9" destOrd="0" presId="urn:microsoft.com/office/officeart/2005/8/layout/list1"/>
    <dgm:cxn modelId="{6033F206-F694-465A-B8D2-A5F02D2E4AEF}" type="presParOf" srcId="{49C7D581-5F00-4F06-B7C3-C21BE0A26033}" destId="{D46745A6-8DDF-4243-9F82-0C1204AD54CD}" srcOrd="10" destOrd="0" presId="urn:microsoft.com/office/officeart/2005/8/layout/list1"/>
    <dgm:cxn modelId="{9D560497-F11B-4F32-9839-A637A37100BF}" type="presParOf" srcId="{49C7D581-5F00-4F06-B7C3-C21BE0A26033}" destId="{C975076B-273E-4609-8DB1-529BC2D5EDCD}" srcOrd="11" destOrd="0" presId="urn:microsoft.com/office/officeart/2005/8/layout/list1"/>
    <dgm:cxn modelId="{95355DC7-C639-43CA-B1EE-5E4CD501DC00}" type="presParOf" srcId="{49C7D581-5F00-4F06-B7C3-C21BE0A26033}" destId="{6CDE35A7-E9FD-4C19-8D09-FC35FA17CF98}" srcOrd="12" destOrd="0" presId="urn:microsoft.com/office/officeart/2005/8/layout/list1"/>
    <dgm:cxn modelId="{73106AF3-5FCC-496F-AD32-F0FC1BBA1F0A}" type="presParOf" srcId="{6CDE35A7-E9FD-4C19-8D09-FC35FA17CF98}" destId="{5C3059C8-F7AD-414E-98FE-D317C68FD381}" srcOrd="0" destOrd="0" presId="urn:microsoft.com/office/officeart/2005/8/layout/list1"/>
    <dgm:cxn modelId="{3FEBD1C8-963A-47D7-BA11-FD1313C247EF}" type="presParOf" srcId="{6CDE35A7-E9FD-4C19-8D09-FC35FA17CF98}" destId="{805078A8-3FF7-4FE0-AC10-27E524ABAB86}" srcOrd="1" destOrd="0" presId="urn:microsoft.com/office/officeart/2005/8/layout/list1"/>
    <dgm:cxn modelId="{C9BD5863-DE90-4FEB-8D62-CACE817805ED}" type="presParOf" srcId="{49C7D581-5F00-4F06-B7C3-C21BE0A26033}" destId="{9E1D2115-4C45-434C-A6A2-712B834C7EE0}" srcOrd="13" destOrd="0" presId="urn:microsoft.com/office/officeart/2005/8/layout/list1"/>
    <dgm:cxn modelId="{04C2B869-FD1F-4079-BCE3-89B5DA9E8852}" type="presParOf" srcId="{49C7D581-5F00-4F06-B7C3-C21BE0A26033}" destId="{1F620508-A956-4922-B36A-B92A723AE52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3D6D77-9FAD-44FF-95C2-F36012DDB2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9EC69CD5-FE88-41B1-8501-3864EEB07446}">
      <dgm:prSet phldrT="[Текст]" custT="1"/>
      <dgm:spPr>
        <a:solidFill>
          <a:srgbClr val="3381C7"/>
        </a:solidFill>
      </dgm:spPr>
      <dgm:t>
        <a:bodyPr/>
        <a:lstStyle/>
        <a:p>
          <a:pPr algn="just"/>
          <a:r>
            <a:rPr lang="ru-RU" sz="2800" b="1" i="1" dirty="0" smtClean="0">
              <a:solidFill>
                <a:srgbClr val="001642"/>
              </a:solidFill>
              <a:latin typeface="Times New Roman" panose="02020603050405020304" pitchFamily="18" charset="0"/>
              <a:cs typeface="Times New Roman" panose="02020603050405020304" pitchFamily="18" charset="0"/>
            </a:rPr>
            <a:t>- психолого-педагогическая компетентность</a:t>
          </a:r>
          <a:r>
            <a:rPr lang="ru-RU" sz="2800" i="1" dirty="0" smtClean="0">
              <a:solidFill>
                <a:srgbClr val="001642"/>
              </a:solidFill>
              <a:latin typeface="Times New Roman" panose="02020603050405020304" pitchFamily="18" charset="0"/>
              <a:cs typeface="Times New Roman" panose="02020603050405020304" pitchFamily="18" charset="0"/>
            </a:rPr>
            <a:t>, определяемая как определенный уровень волонтерской деятельности;</a:t>
          </a:r>
          <a:endParaRPr lang="ru-RU" sz="2800" i="1" dirty="0">
            <a:solidFill>
              <a:srgbClr val="001642"/>
            </a:solidFill>
            <a:latin typeface="Times New Roman" panose="02020603050405020304" pitchFamily="18" charset="0"/>
            <a:cs typeface="Times New Roman" panose="02020603050405020304" pitchFamily="18" charset="0"/>
          </a:endParaRPr>
        </a:p>
      </dgm:t>
    </dgm:pt>
    <dgm:pt modelId="{C69724FE-1F49-427A-A079-DA2CC2D5FBC9}" type="parTrans" cxnId="{E1C17591-A2AF-42DF-86E6-1AE9F81585C5}">
      <dgm:prSet/>
      <dgm:spPr/>
      <dgm:t>
        <a:bodyPr/>
        <a:lstStyle/>
        <a:p>
          <a:endParaRPr lang="ru-RU"/>
        </a:p>
      </dgm:t>
    </dgm:pt>
    <dgm:pt modelId="{C1062345-8BBF-423A-8313-38BBDDC2172B}" type="sibTrans" cxnId="{E1C17591-A2AF-42DF-86E6-1AE9F81585C5}">
      <dgm:prSet/>
      <dgm:spPr/>
      <dgm:t>
        <a:bodyPr/>
        <a:lstStyle/>
        <a:p>
          <a:endParaRPr lang="ru-RU"/>
        </a:p>
      </dgm:t>
    </dgm:pt>
    <dgm:pt modelId="{A52054C4-7B71-4A91-9ADC-7C4FB0B9C1E4}">
      <dgm:prSet phldrT="[Текст]" custT="1"/>
      <dgm:spPr>
        <a:solidFill>
          <a:srgbClr val="599AD5"/>
        </a:solidFill>
      </dgm:spPr>
      <dgm:t>
        <a:bodyPr/>
        <a:lstStyle/>
        <a:p>
          <a:pPr algn="just"/>
          <a:r>
            <a:rPr lang="ru-RU" sz="3200" b="1" i="1" dirty="0" smtClean="0">
              <a:solidFill>
                <a:srgbClr val="001642"/>
              </a:solidFill>
              <a:latin typeface="Times New Roman" panose="02020603050405020304" pitchFamily="18" charset="0"/>
              <a:cs typeface="Times New Roman" panose="02020603050405020304" pitchFamily="18" charset="0"/>
            </a:rPr>
            <a:t>- </a:t>
          </a:r>
          <a:r>
            <a:rPr lang="ru-RU" sz="2800" b="1" i="1" dirty="0" smtClean="0">
              <a:solidFill>
                <a:srgbClr val="001642"/>
              </a:solidFill>
              <a:latin typeface="Times New Roman" panose="02020603050405020304" pitchFamily="18" charset="0"/>
              <a:cs typeface="Times New Roman" panose="02020603050405020304" pitchFamily="18" charset="0"/>
            </a:rPr>
            <a:t>прочность усвоения </a:t>
          </a:r>
          <a:r>
            <a:rPr lang="ru-RU" sz="2800" i="1" dirty="0" smtClean="0">
              <a:solidFill>
                <a:srgbClr val="001642"/>
              </a:solidFill>
              <a:latin typeface="Times New Roman" panose="02020603050405020304" pitchFamily="18" charset="0"/>
              <a:cs typeface="Times New Roman" panose="02020603050405020304" pitchFamily="18" charset="0"/>
            </a:rPr>
            <a:t>таких </a:t>
          </a:r>
          <a:r>
            <a:rPr lang="ru-RU" sz="2800" b="1" i="1" dirty="0" smtClean="0">
              <a:solidFill>
                <a:srgbClr val="001642"/>
              </a:solidFill>
              <a:latin typeface="Times New Roman" panose="02020603050405020304" pitchFamily="18" charset="0"/>
              <a:cs typeface="Times New Roman" panose="02020603050405020304" pitchFamily="18" charset="0"/>
            </a:rPr>
            <a:t>ценностей</a:t>
          </a:r>
          <a:r>
            <a:rPr lang="ru-RU" sz="2800" i="1" dirty="0" smtClean="0">
              <a:solidFill>
                <a:srgbClr val="001642"/>
              </a:solidFill>
              <a:latin typeface="Times New Roman" panose="02020603050405020304" pitchFamily="18" charset="0"/>
              <a:cs typeface="Times New Roman" panose="02020603050405020304" pitchFamily="18" charset="0"/>
            </a:rPr>
            <a:t>, как гуманность, справедливость, самоопределение, конфиденциальность, бескорыстие и честность;</a:t>
          </a:r>
          <a:endParaRPr lang="ru-RU" sz="2800" i="1" dirty="0">
            <a:solidFill>
              <a:srgbClr val="001642"/>
            </a:solidFill>
            <a:latin typeface="Times New Roman" panose="02020603050405020304" pitchFamily="18" charset="0"/>
            <a:cs typeface="Times New Roman" panose="02020603050405020304" pitchFamily="18" charset="0"/>
          </a:endParaRPr>
        </a:p>
      </dgm:t>
    </dgm:pt>
    <dgm:pt modelId="{E10A0140-2040-4B6A-A472-BDEE97A0B2CF}" type="parTrans" cxnId="{13DCC31F-7876-4CF6-8A08-50663C46F9CF}">
      <dgm:prSet/>
      <dgm:spPr/>
      <dgm:t>
        <a:bodyPr/>
        <a:lstStyle/>
        <a:p>
          <a:endParaRPr lang="ru-RU"/>
        </a:p>
      </dgm:t>
    </dgm:pt>
    <dgm:pt modelId="{66E101AE-697E-45DE-B134-521A8159B0D4}" type="sibTrans" cxnId="{13DCC31F-7876-4CF6-8A08-50663C46F9CF}">
      <dgm:prSet/>
      <dgm:spPr/>
      <dgm:t>
        <a:bodyPr/>
        <a:lstStyle/>
        <a:p>
          <a:endParaRPr lang="ru-RU"/>
        </a:p>
      </dgm:t>
    </dgm:pt>
    <dgm:pt modelId="{CEDBB296-BF51-4B34-8A45-042139AE320C}">
      <dgm:prSet phldrT="[Текст]" custT="1"/>
      <dgm:spPr>
        <a:solidFill>
          <a:srgbClr val="94BEE4"/>
        </a:solidFill>
      </dgm:spPr>
      <dgm:t>
        <a:bodyPr/>
        <a:lstStyle/>
        <a:p>
          <a:r>
            <a:rPr lang="ru-RU" sz="2800" b="1" i="1" u="none" dirty="0" smtClean="0">
              <a:solidFill>
                <a:srgbClr val="001642"/>
              </a:solidFill>
              <a:latin typeface="Times New Roman" panose="02020603050405020304" pitchFamily="18" charset="0"/>
              <a:cs typeface="Times New Roman" panose="02020603050405020304" pitchFamily="18" charset="0"/>
            </a:rPr>
            <a:t>- дифференцированное</a:t>
          </a:r>
          <a:r>
            <a:rPr lang="ru-RU" sz="2800" b="1" i="1" dirty="0" smtClean="0">
              <a:solidFill>
                <a:srgbClr val="001642"/>
              </a:solidFill>
            </a:rPr>
            <a:t> </a:t>
          </a:r>
          <a:r>
            <a:rPr lang="ru-RU" sz="2800" b="1" i="1" dirty="0" smtClean="0">
              <a:solidFill>
                <a:srgbClr val="001642"/>
              </a:solidFill>
              <a:latin typeface="Times New Roman" panose="02020603050405020304" pitchFamily="18" charset="0"/>
              <a:cs typeface="Times New Roman" panose="02020603050405020304" pitchFamily="18" charset="0"/>
            </a:rPr>
            <a:t>применение навыков общения</a:t>
          </a:r>
          <a:r>
            <a:rPr lang="ru-RU" sz="2800" i="1" dirty="0" smtClean="0">
              <a:solidFill>
                <a:srgbClr val="001642"/>
              </a:solidFill>
              <a:latin typeface="Times New Roman" panose="02020603050405020304" pitchFamily="18" charset="0"/>
              <a:cs typeface="Times New Roman" panose="02020603050405020304" pitchFamily="18" charset="0"/>
            </a:rPr>
            <a:t>;</a:t>
          </a:r>
          <a:endParaRPr lang="ru-RU" sz="2800" i="1" dirty="0">
            <a:solidFill>
              <a:srgbClr val="001642"/>
            </a:solidFill>
            <a:latin typeface="Times New Roman" panose="02020603050405020304" pitchFamily="18" charset="0"/>
            <a:cs typeface="Times New Roman" panose="02020603050405020304" pitchFamily="18" charset="0"/>
          </a:endParaRPr>
        </a:p>
      </dgm:t>
    </dgm:pt>
    <dgm:pt modelId="{5279206B-F1BB-42A1-9D6F-F9E72019F7AF}" type="parTrans" cxnId="{CD96C2D7-0289-4509-8C06-97CD362CB43C}">
      <dgm:prSet/>
      <dgm:spPr/>
      <dgm:t>
        <a:bodyPr/>
        <a:lstStyle/>
        <a:p>
          <a:endParaRPr lang="ru-RU"/>
        </a:p>
      </dgm:t>
    </dgm:pt>
    <dgm:pt modelId="{263935AE-B6CB-472A-8D59-0FE0C1E84656}" type="sibTrans" cxnId="{CD96C2D7-0289-4509-8C06-97CD362CB43C}">
      <dgm:prSet/>
      <dgm:spPr/>
      <dgm:t>
        <a:bodyPr/>
        <a:lstStyle/>
        <a:p>
          <a:endParaRPr lang="ru-RU"/>
        </a:p>
      </dgm:t>
    </dgm:pt>
    <dgm:pt modelId="{0EC26B7F-9327-4B94-A670-011A06F6DE28}">
      <dgm:prSet phldrT="[Текст]" custT="1"/>
      <dgm:spPr>
        <a:solidFill>
          <a:srgbClr val="C8DEF0"/>
        </a:solidFill>
      </dgm:spPr>
      <dgm:t>
        <a:bodyPr/>
        <a:lstStyle/>
        <a:p>
          <a:r>
            <a:rPr lang="ru-RU" sz="2800" b="1" i="1" dirty="0" smtClean="0">
              <a:solidFill>
                <a:srgbClr val="001642"/>
              </a:solidFill>
              <a:latin typeface="Times New Roman" panose="02020603050405020304" pitchFamily="18" charset="0"/>
              <a:cs typeface="Times New Roman" panose="02020603050405020304" pitchFamily="18" charset="0"/>
            </a:rPr>
            <a:t>- ответственность и самодисциплина</a:t>
          </a:r>
          <a:r>
            <a:rPr lang="ru-RU" sz="2800" i="1" dirty="0" smtClean="0">
              <a:solidFill>
                <a:srgbClr val="001642"/>
              </a:solidFill>
              <a:latin typeface="Times New Roman" panose="02020603050405020304" pitchFamily="18" charset="0"/>
              <a:cs typeface="Times New Roman" panose="02020603050405020304" pitchFamily="18" charset="0"/>
            </a:rPr>
            <a:t>;</a:t>
          </a:r>
          <a:endParaRPr lang="ru-RU" sz="2800" i="1" dirty="0">
            <a:solidFill>
              <a:srgbClr val="001642"/>
            </a:solidFill>
            <a:latin typeface="Times New Roman" panose="02020603050405020304" pitchFamily="18" charset="0"/>
            <a:cs typeface="Times New Roman" panose="02020603050405020304" pitchFamily="18" charset="0"/>
          </a:endParaRPr>
        </a:p>
      </dgm:t>
    </dgm:pt>
    <dgm:pt modelId="{389B09A7-F775-46E1-8A96-E09858E24A92}" type="parTrans" cxnId="{7A8E6010-1749-461D-8AFF-AB5CE702716B}">
      <dgm:prSet/>
      <dgm:spPr/>
      <dgm:t>
        <a:bodyPr/>
        <a:lstStyle/>
        <a:p>
          <a:endParaRPr lang="ru-RU"/>
        </a:p>
      </dgm:t>
    </dgm:pt>
    <dgm:pt modelId="{43CF85C1-3157-4FA2-A168-9EEB322FB4D5}" type="sibTrans" cxnId="{7A8E6010-1749-461D-8AFF-AB5CE702716B}">
      <dgm:prSet/>
      <dgm:spPr/>
      <dgm:t>
        <a:bodyPr/>
        <a:lstStyle/>
        <a:p>
          <a:endParaRPr lang="ru-RU"/>
        </a:p>
      </dgm:t>
    </dgm:pt>
    <dgm:pt modelId="{4C85536F-F33B-4C54-A80F-0C57350BBF4C}">
      <dgm:prSet phldrT="[Текст]" custT="1"/>
      <dgm:spPr>
        <a:solidFill>
          <a:srgbClr val="E7F1F9"/>
        </a:solidFill>
      </dgm:spPr>
      <dgm:t>
        <a:bodyPr/>
        <a:lstStyle/>
        <a:p>
          <a:pPr algn="just"/>
          <a:r>
            <a:rPr lang="ru-RU" sz="2800" b="1" i="1" dirty="0" smtClean="0">
              <a:solidFill>
                <a:srgbClr val="001642"/>
              </a:solidFill>
              <a:latin typeface="Times New Roman" panose="02020603050405020304" pitchFamily="18" charset="0"/>
              <a:cs typeface="Times New Roman" panose="02020603050405020304" pitchFamily="18" charset="0"/>
            </a:rPr>
            <a:t>- наличие качеств личности</a:t>
          </a:r>
          <a:r>
            <a:rPr lang="ru-RU" sz="2800" i="1" dirty="0" smtClean="0">
              <a:solidFill>
                <a:srgbClr val="001642"/>
              </a:solidFill>
              <a:latin typeface="Times New Roman" panose="02020603050405020304" pitchFamily="18" charset="0"/>
              <a:cs typeface="Times New Roman" panose="02020603050405020304" pitchFamily="18" charset="0"/>
            </a:rPr>
            <a:t>, позволяющие располагать к себе разных людей, вызывать доверие, желание сотрудничать, помогать и в то же время не позволяющих собой манипулировать, подавлять себя как личность. </a:t>
          </a:r>
          <a:endParaRPr lang="ru-RU" sz="2800" i="1" dirty="0">
            <a:solidFill>
              <a:srgbClr val="001642"/>
            </a:solidFill>
            <a:latin typeface="Times New Roman" panose="02020603050405020304" pitchFamily="18" charset="0"/>
            <a:cs typeface="Times New Roman" panose="02020603050405020304" pitchFamily="18" charset="0"/>
          </a:endParaRPr>
        </a:p>
      </dgm:t>
    </dgm:pt>
    <dgm:pt modelId="{671D8F8B-0171-4BED-9976-05D64561A2E4}" type="parTrans" cxnId="{5D5ADEDA-CDF3-4AEE-A8AE-92C29EAD14EF}">
      <dgm:prSet/>
      <dgm:spPr/>
      <dgm:t>
        <a:bodyPr/>
        <a:lstStyle/>
        <a:p>
          <a:endParaRPr lang="ru-RU"/>
        </a:p>
      </dgm:t>
    </dgm:pt>
    <dgm:pt modelId="{6B3E74AB-981C-4BFE-8155-2C4E6370A8DA}" type="sibTrans" cxnId="{5D5ADEDA-CDF3-4AEE-A8AE-92C29EAD14EF}">
      <dgm:prSet/>
      <dgm:spPr/>
      <dgm:t>
        <a:bodyPr/>
        <a:lstStyle/>
        <a:p>
          <a:endParaRPr lang="ru-RU"/>
        </a:p>
      </dgm:t>
    </dgm:pt>
    <dgm:pt modelId="{577DFACB-44BC-4417-A06C-A7832BB7A2F0}" type="pres">
      <dgm:prSet presAssocID="{DA3D6D77-9FAD-44FF-95C2-F36012DDB21E}" presName="linear" presStyleCnt="0">
        <dgm:presLayoutVars>
          <dgm:dir/>
          <dgm:animLvl val="lvl"/>
          <dgm:resizeHandles val="exact"/>
        </dgm:presLayoutVars>
      </dgm:prSet>
      <dgm:spPr/>
      <dgm:t>
        <a:bodyPr/>
        <a:lstStyle/>
        <a:p>
          <a:endParaRPr lang="ru-RU"/>
        </a:p>
      </dgm:t>
    </dgm:pt>
    <dgm:pt modelId="{9E6A4834-10F9-4B16-8781-F2B8971F2032}" type="pres">
      <dgm:prSet presAssocID="{9EC69CD5-FE88-41B1-8501-3864EEB07446}" presName="parentLin" presStyleCnt="0"/>
      <dgm:spPr/>
    </dgm:pt>
    <dgm:pt modelId="{FFFF51EA-A11A-4237-8EC0-78A847727CEA}" type="pres">
      <dgm:prSet presAssocID="{9EC69CD5-FE88-41B1-8501-3864EEB07446}" presName="parentLeftMargin" presStyleLbl="node1" presStyleIdx="0" presStyleCnt="5"/>
      <dgm:spPr/>
      <dgm:t>
        <a:bodyPr/>
        <a:lstStyle/>
        <a:p>
          <a:endParaRPr lang="ru-RU"/>
        </a:p>
      </dgm:t>
    </dgm:pt>
    <dgm:pt modelId="{46F218F9-3E2B-4F99-BD53-FB939F65ED0D}" type="pres">
      <dgm:prSet presAssocID="{9EC69CD5-FE88-41B1-8501-3864EEB07446}" presName="parentText" presStyleLbl="node1" presStyleIdx="0" presStyleCnt="5" custScaleX="142857" custScaleY="124166">
        <dgm:presLayoutVars>
          <dgm:chMax val="0"/>
          <dgm:bulletEnabled val="1"/>
        </dgm:presLayoutVars>
      </dgm:prSet>
      <dgm:spPr/>
      <dgm:t>
        <a:bodyPr/>
        <a:lstStyle/>
        <a:p>
          <a:endParaRPr lang="ru-RU"/>
        </a:p>
      </dgm:t>
    </dgm:pt>
    <dgm:pt modelId="{96A0FD58-5B5E-4464-9757-2E64E4121B2A}" type="pres">
      <dgm:prSet presAssocID="{9EC69CD5-FE88-41B1-8501-3864EEB07446}" presName="negativeSpace" presStyleCnt="0"/>
      <dgm:spPr/>
    </dgm:pt>
    <dgm:pt modelId="{52E3CAED-FF50-4D3F-9A52-70233DFF986E}" type="pres">
      <dgm:prSet presAssocID="{9EC69CD5-FE88-41B1-8501-3864EEB07446}" presName="childText" presStyleLbl="conFgAcc1" presStyleIdx="0" presStyleCnt="5">
        <dgm:presLayoutVars>
          <dgm:bulletEnabled val="1"/>
        </dgm:presLayoutVars>
      </dgm:prSet>
      <dgm:spPr/>
    </dgm:pt>
    <dgm:pt modelId="{1D386162-1055-4CDA-94FF-884BCC07FAD2}" type="pres">
      <dgm:prSet presAssocID="{C1062345-8BBF-423A-8313-38BBDDC2172B}" presName="spaceBetweenRectangles" presStyleCnt="0"/>
      <dgm:spPr/>
    </dgm:pt>
    <dgm:pt modelId="{6BBF2DA2-3D25-4731-86C9-A7BF1737204F}" type="pres">
      <dgm:prSet presAssocID="{A52054C4-7B71-4A91-9ADC-7C4FB0B9C1E4}" presName="parentLin" presStyleCnt="0"/>
      <dgm:spPr/>
    </dgm:pt>
    <dgm:pt modelId="{E5CD9249-D2E2-4530-A6DC-80DD4ADC7CB0}" type="pres">
      <dgm:prSet presAssocID="{A52054C4-7B71-4A91-9ADC-7C4FB0B9C1E4}" presName="parentLeftMargin" presStyleLbl="node1" presStyleIdx="0" presStyleCnt="5"/>
      <dgm:spPr/>
      <dgm:t>
        <a:bodyPr/>
        <a:lstStyle/>
        <a:p>
          <a:endParaRPr lang="ru-RU"/>
        </a:p>
      </dgm:t>
    </dgm:pt>
    <dgm:pt modelId="{8007AE21-D64B-4586-B63C-9CA2E85B1171}" type="pres">
      <dgm:prSet presAssocID="{A52054C4-7B71-4A91-9ADC-7C4FB0B9C1E4}" presName="parentText" presStyleLbl="node1" presStyleIdx="1" presStyleCnt="5" custScaleX="142857" custScaleY="173854">
        <dgm:presLayoutVars>
          <dgm:chMax val="0"/>
          <dgm:bulletEnabled val="1"/>
        </dgm:presLayoutVars>
      </dgm:prSet>
      <dgm:spPr/>
      <dgm:t>
        <a:bodyPr/>
        <a:lstStyle/>
        <a:p>
          <a:endParaRPr lang="ru-RU"/>
        </a:p>
      </dgm:t>
    </dgm:pt>
    <dgm:pt modelId="{09BACCEB-302D-4C11-B325-7CCA7C83970C}" type="pres">
      <dgm:prSet presAssocID="{A52054C4-7B71-4A91-9ADC-7C4FB0B9C1E4}" presName="negativeSpace" presStyleCnt="0"/>
      <dgm:spPr/>
    </dgm:pt>
    <dgm:pt modelId="{26B01C46-1148-4E0B-9C78-D1B47F32C505}" type="pres">
      <dgm:prSet presAssocID="{A52054C4-7B71-4A91-9ADC-7C4FB0B9C1E4}" presName="childText" presStyleLbl="conFgAcc1" presStyleIdx="1" presStyleCnt="5">
        <dgm:presLayoutVars>
          <dgm:bulletEnabled val="1"/>
        </dgm:presLayoutVars>
      </dgm:prSet>
      <dgm:spPr/>
    </dgm:pt>
    <dgm:pt modelId="{8B6861D5-2A85-45DB-9E07-A45EE304CEBD}" type="pres">
      <dgm:prSet presAssocID="{66E101AE-697E-45DE-B134-521A8159B0D4}" presName="spaceBetweenRectangles" presStyleCnt="0"/>
      <dgm:spPr/>
    </dgm:pt>
    <dgm:pt modelId="{975B4EED-2909-4AC6-8CB1-2A3C9B3A7E37}" type="pres">
      <dgm:prSet presAssocID="{CEDBB296-BF51-4B34-8A45-042139AE320C}" presName="parentLin" presStyleCnt="0"/>
      <dgm:spPr/>
    </dgm:pt>
    <dgm:pt modelId="{36D60897-D9A5-42BB-8E4D-B765B343F787}" type="pres">
      <dgm:prSet presAssocID="{CEDBB296-BF51-4B34-8A45-042139AE320C}" presName="parentLeftMargin" presStyleLbl="node1" presStyleIdx="1" presStyleCnt="5"/>
      <dgm:spPr/>
      <dgm:t>
        <a:bodyPr/>
        <a:lstStyle/>
        <a:p>
          <a:endParaRPr lang="ru-RU"/>
        </a:p>
      </dgm:t>
    </dgm:pt>
    <dgm:pt modelId="{59F8D556-8022-4A82-A27C-09F4CA2A0850}" type="pres">
      <dgm:prSet presAssocID="{CEDBB296-BF51-4B34-8A45-042139AE320C}" presName="parentText" presStyleLbl="node1" presStyleIdx="2" presStyleCnt="5" custScaleX="142857" custScaleY="55692">
        <dgm:presLayoutVars>
          <dgm:chMax val="0"/>
          <dgm:bulletEnabled val="1"/>
        </dgm:presLayoutVars>
      </dgm:prSet>
      <dgm:spPr/>
      <dgm:t>
        <a:bodyPr/>
        <a:lstStyle/>
        <a:p>
          <a:endParaRPr lang="ru-RU"/>
        </a:p>
      </dgm:t>
    </dgm:pt>
    <dgm:pt modelId="{6D0A1075-4942-4EE6-82EE-A473CB7AEB44}" type="pres">
      <dgm:prSet presAssocID="{CEDBB296-BF51-4B34-8A45-042139AE320C}" presName="negativeSpace" presStyleCnt="0"/>
      <dgm:spPr/>
    </dgm:pt>
    <dgm:pt modelId="{52EC40FE-F293-4C75-BDAB-8C63A8BA949F}" type="pres">
      <dgm:prSet presAssocID="{CEDBB296-BF51-4B34-8A45-042139AE320C}" presName="childText" presStyleLbl="conFgAcc1" presStyleIdx="2" presStyleCnt="5">
        <dgm:presLayoutVars>
          <dgm:bulletEnabled val="1"/>
        </dgm:presLayoutVars>
      </dgm:prSet>
      <dgm:spPr/>
    </dgm:pt>
    <dgm:pt modelId="{0153699B-83EA-49C1-97A5-2B8F7E581D18}" type="pres">
      <dgm:prSet presAssocID="{263935AE-B6CB-472A-8D59-0FE0C1E84656}" presName="spaceBetweenRectangles" presStyleCnt="0"/>
      <dgm:spPr/>
    </dgm:pt>
    <dgm:pt modelId="{0AB1AE87-07FE-4B8D-9DD6-3AC7A50CFF23}" type="pres">
      <dgm:prSet presAssocID="{0EC26B7F-9327-4B94-A670-011A06F6DE28}" presName="parentLin" presStyleCnt="0"/>
      <dgm:spPr/>
    </dgm:pt>
    <dgm:pt modelId="{E91A483E-8306-441A-83A6-40D74377187E}" type="pres">
      <dgm:prSet presAssocID="{0EC26B7F-9327-4B94-A670-011A06F6DE28}" presName="parentLeftMargin" presStyleLbl="node1" presStyleIdx="2" presStyleCnt="5"/>
      <dgm:spPr/>
      <dgm:t>
        <a:bodyPr/>
        <a:lstStyle/>
        <a:p>
          <a:endParaRPr lang="ru-RU"/>
        </a:p>
      </dgm:t>
    </dgm:pt>
    <dgm:pt modelId="{F5FD085A-433C-405A-97EA-35AEDBDF0FA8}" type="pres">
      <dgm:prSet presAssocID="{0EC26B7F-9327-4B94-A670-011A06F6DE28}" presName="parentText" presStyleLbl="node1" presStyleIdx="3" presStyleCnt="5" custScaleX="138266" custScaleY="63408">
        <dgm:presLayoutVars>
          <dgm:chMax val="0"/>
          <dgm:bulletEnabled val="1"/>
        </dgm:presLayoutVars>
      </dgm:prSet>
      <dgm:spPr/>
      <dgm:t>
        <a:bodyPr/>
        <a:lstStyle/>
        <a:p>
          <a:endParaRPr lang="ru-RU"/>
        </a:p>
      </dgm:t>
    </dgm:pt>
    <dgm:pt modelId="{48DB74B8-F021-41E3-9886-AAF4D0CF0DC6}" type="pres">
      <dgm:prSet presAssocID="{0EC26B7F-9327-4B94-A670-011A06F6DE28}" presName="negativeSpace" presStyleCnt="0"/>
      <dgm:spPr/>
    </dgm:pt>
    <dgm:pt modelId="{CED19B2C-15D8-4974-8B2F-AD6A4D7C2A80}" type="pres">
      <dgm:prSet presAssocID="{0EC26B7F-9327-4B94-A670-011A06F6DE28}" presName="childText" presStyleLbl="conFgAcc1" presStyleIdx="3" presStyleCnt="5">
        <dgm:presLayoutVars>
          <dgm:bulletEnabled val="1"/>
        </dgm:presLayoutVars>
      </dgm:prSet>
      <dgm:spPr/>
    </dgm:pt>
    <dgm:pt modelId="{CF92149E-667E-452A-AD2E-9B0285A64C6A}" type="pres">
      <dgm:prSet presAssocID="{43CF85C1-3157-4FA2-A168-9EEB322FB4D5}" presName="spaceBetweenRectangles" presStyleCnt="0"/>
      <dgm:spPr/>
    </dgm:pt>
    <dgm:pt modelId="{84B318AB-27A0-4097-AC64-B2EDE11CCA6E}" type="pres">
      <dgm:prSet presAssocID="{4C85536F-F33B-4C54-A80F-0C57350BBF4C}" presName="parentLin" presStyleCnt="0"/>
      <dgm:spPr/>
    </dgm:pt>
    <dgm:pt modelId="{54A27916-0A93-49E1-9A29-1D4C1D433071}" type="pres">
      <dgm:prSet presAssocID="{4C85536F-F33B-4C54-A80F-0C57350BBF4C}" presName="parentLeftMargin" presStyleLbl="node1" presStyleIdx="3" presStyleCnt="5"/>
      <dgm:spPr/>
      <dgm:t>
        <a:bodyPr/>
        <a:lstStyle/>
        <a:p>
          <a:endParaRPr lang="ru-RU"/>
        </a:p>
      </dgm:t>
    </dgm:pt>
    <dgm:pt modelId="{166A6D25-5739-4123-B264-40DC218B035E}" type="pres">
      <dgm:prSet presAssocID="{4C85536F-F33B-4C54-A80F-0C57350BBF4C}" presName="parentText" presStyleLbl="node1" presStyleIdx="4" presStyleCnt="5" custScaleX="142857" custScaleY="228838">
        <dgm:presLayoutVars>
          <dgm:chMax val="0"/>
          <dgm:bulletEnabled val="1"/>
        </dgm:presLayoutVars>
      </dgm:prSet>
      <dgm:spPr/>
      <dgm:t>
        <a:bodyPr/>
        <a:lstStyle/>
        <a:p>
          <a:endParaRPr lang="ru-RU"/>
        </a:p>
      </dgm:t>
    </dgm:pt>
    <dgm:pt modelId="{BE6A2767-5E33-487A-88E2-322F2349866A}" type="pres">
      <dgm:prSet presAssocID="{4C85536F-F33B-4C54-A80F-0C57350BBF4C}" presName="negativeSpace" presStyleCnt="0"/>
      <dgm:spPr/>
    </dgm:pt>
    <dgm:pt modelId="{94F89683-718D-47C8-9AF6-E59F45240CB0}" type="pres">
      <dgm:prSet presAssocID="{4C85536F-F33B-4C54-A80F-0C57350BBF4C}" presName="childText" presStyleLbl="conFgAcc1" presStyleIdx="4" presStyleCnt="5">
        <dgm:presLayoutVars>
          <dgm:bulletEnabled val="1"/>
        </dgm:presLayoutVars>
      </dgm:prSet>
      <dgm:spPr/>
    </dgm:pt>
  </dgm:ptLst>
  <dgm:cxnLst>
    <dgm:cxn modelId="{7A8E6010-1749-461D-8AFF-AB5CE702716B}" srcId="{DA3D6D77-9FAD-44FF-95C2-F36012DDB21E}" destId="{0EC26B7F-9327-4B94-A670-011A06F6DE28}" srcOrd="3" destOrd="0" parTransId="{389B09A7-F775-46E1-8A96-E09858E24A92}" sibTransId="{43CF85C1-3157-4FA2-A168-9EEB322FB4D5}"/>
    <dgm:cxn modelId="{DE970871-56D4-4B09-835E-9FFDDE5137EF}" type="presOf" srcId="{A52054C4-7B71-4A91-9ADC-7C4FB0B9C1E4}" destId="{8007AE21-D64B-4586-B63C-9CA2E85B1171}" srcOrd="1" destOrd="0" presId="urn:microsoft.com/office/officeart/2005/8/layout/list1"/>
    <dgm:cxn modelId="{A26EC96A-F56D-43DB-BF87-972B0A233D2B}" type="presOf" srcId="{9EC69CD5-FE88-41B1-8501-3864EEB07446}" destId="{46F218F9-3E2B-4F99-BD53-FB939F65ED0D}" srcOrd="1" destOrd="0" presId="urn:microsoft.com/office/officeart/2005/8/layout/list1"/>
    <dgm:cxn modelId="{B8CC3FE3-5A76-4980-B5A4-F69C75F5E95F}" type="presOf" srcId="{A52054C4-7B71-4A91-9ADC-7C4FB0B9C1E4}" destId="{E5CD9249-D2E2-4530-A6DC-80DD4ADC7CB0}" srcOrd="0" destOrd="0" presId="urn:microsoft.com/office/officeart/2005/8/layout/list1"/>
    <dgm:cxn modelId="{5D5ADEDA-CDF3-4AEE-A8AE-92C29EAD14EF}" srcId="{DA3D6D77-9FAD-44FF-95C2-F36012DDB21E}" destId="{4C85536F-F33B-4C54-A80F-0C57350BBF4C}" srcOrd="4" destOrd="0" parTransId="{671D8F8B-0171-4BED-9976-05D64561A2E4}" sibTransId="{6B3E74AB-981C-4BFE-8155-2C4E6370A8DA}"/>
    <dgm:cxn modelId="{13B08B53-056A-4243-BAE5-8F00BDF3EEC3}" type="presOf" srcId="{CEDBB296-BF51-4B34-8A45-042139AE320C}" destId="{59F8D556-8022-4A82-A27C-09F4CA2A0850}" srcOrd="1" destOrd="0" presId="urn:microsoft.com/office/officeart/2005/8/layout/list1"/>
    <dgm:cxn modelId="{CD96C2D7-0289-4509-8C06-97CD362CB43C}" srcId="{DA3D6D77-9FAD-44FF-95C2-F36012DDB21E}" destId="{CEDBB296-BF51-4B34-8A45-042139AE320C}" srcOrd="2" destOrd="0" parTransId="{5279206B-F1BB-42A1-9D6F-F9E72019F7AF}" sibTransId="{263935AE-B6CB-472A-8D59-0FE0C1E84656}"/>
    <dgm:cxn modelId="{13DCC31F-7876-4CF6-8A08-50663C46F9CF}" srcId="{DA3D6D77-9FAD-44FF-95C2-F36012DDB21E}" destId="{A52054C4-7B71-4A91-9ADC-7C4FB0B9C1E4}" srcOrd="1" destOrd="0" parTransId="{E10A0140-2040-4B6A-A472-BDEE97A0B2CF}" sibTransId="{66E101AE-697E-45DE-B134-521A8159B0D4}"/>
    <dgm:cxn modelId="{FE11B689-9DA3-405C-92FB-D6311CB0E0A1}" type="presOf" srcId="{0EC26B7F-9327-4B94-A670-011A06F6DE28}" destId="{F5FD085A-433C-405A-97EA-35AEDBDF0FA8}" srcOrd="1" destOrd="0" presId="urn:microsoft.com/office/officeart/2005/8/layout/list1"/>
    <dgm:cxn modelId="{4531C9A9-34D8-456E-B03E-E8144AC8E313}" type="presOf" srcId="{9EC69CD5-FE88-41B1-8501-3864EEB07446}" destId="{FFFF51EA-A11A-4237-8EC0-78A847727CEA}" srcOrd="0" destOrd="0" presId="urn:microsoft.com/office/officeart/2005/8/layout/list1"/>
    <dgm:cxn modelId="{0149E7C3-0F60-44A6-A06A-F2E1F347FE79}" type="presOf" srcId="{0EC26B7F-9327-4B94-A670-011A06F6DE28}" destId="{E91A483E-8306-441A-83A6-40D74377187E}" srcOrd="0" destOrd="0" presId="urn:microsoft.com/office/officeart/2005/8/layout/list1"/>
    <dgm:cxn modelId="{CB8CD610-E701-4360-9F44-41325116DAB5}" type="presOf" srcId="{4C85536F-F33B-4C54-A80F-0C57350BBF4C}" destId="{54A27916-0A93-49E1-9A29-1D4C1D433071}" srcOrd="0" destOrd="0" presId="urn:microsoft.com/office/officeart/2005/8/layout/list1"/>
    <dgm:cxn modelId="{48ECBB75-9C14-4F28-8946-E1FE4260DCEE}" type="presOf" srcId="{CEDBB296-BF51-4B34-8A45-042139AE320C}" destId="{36D60897-D9A5-42BB-8E4D-B765B343F787}" srcOrd="0" destOrd="0" presId="urn:microsoft.com/office/officeart/2005/8/layout/list1"/>
    <dgm:cxn modelId="{E1C17591-A2AF-42DF-86E6-1AE9F81585C5}" srcId="{DA3D6D77-9FAD-44FF-95C2-F36012DDB21E}" destId="{9EC69CD5-FE88-41B1-8501-3864EEB07446}" srcOrd="0" destOrd="0" parTransId="{C69724FE-1F49-427A-A079-DA2CC2D5FBC9}" sibTransId="{C1062345-8BBF-423A-8313-38BBDDC2172B}"/>
    <dgm:cxn modelId="{6F49B94B-5F52-42F2-909E-83367033BFC5}" type="presOf" srcId="{DA3D6D77-9FAD-44FF-95C2-F36012DDB21E}" destId="{577DFACB-44BC-4417-A06C-A7832BB7A2F0}" srcOrd="0" destOrd="0" presId="urn:microsoft.com/office/officeart/2005/8/layout/list1"/>
    <dgm:cxn modelId="{2F5A6E96-18C2-4C8B-B8E0-BA83721EC102}" type="presOf" srcId="{4C85536F-F33B-4C54-A80F-0C57350BBF4C}" destId="{166A6D25-5739-4123-B264-40DC218B035E}" srcOrd="1" destOrd="0" presId="urn:microsoft.com/office/officeart/2005/8/layout/list1"/>
    <dgm:cxn modelId="{61613CC4-EBB2-46AD-9699-C56868B88ACA}" type="presParOf" srcId="{577DFACB-44BC-4417-A06C-A7832BB7A2F0}" destId="{9E6A4834-10F9-4B16-8781-F2B8971F2032}" srcOrd="0" destOrd="0" presId="urn:microsoft.com/office/officeart/2005/8/layout/list1"/>
    <dgm:cxn modelId="{29B5248A-4AD7-49D2-91DC-02E3D440FF94}" type="presParOf" srcId="{9E6A4834-10F9-4B16-8781-F2B8971F2032}" destId="{FFFF51EA-A11A-4237-8EC0-78A847727CEA}" srcOrd="0" destOrd="0" presId="urn:microsoft.com/office/officeart/2005/8/layout/list1"/>
    <dgm:cxn modelId="{AFA9A3AF-62D3-4627-9345-70C85FF0306B}" type="presParOf" srcId="{9E6A4834-10F9-4B16-8781-F2B8971F2032}" destId="{46F218F9-3E2B-4F99-BD53-FB939F65ED0D}" srcOrd="1" destOrd="0" presId="urn:microsoft.com/office/officeart/2005/8/layout/list1"/>
    <dgm:cxn modelId="{10C7D27E-2E29-4FB3-8AFC-29783C59E685}" type="presParOf" srcId="{577DFACB-44BC-4417-A06C-A7832BB7A2F0}" destId="{96A0FD58-5B5E-4464-9757-2E64E4121B2A}" srcOrd="1" destOrd="0" presId="urn:microsoft.com/office/officeart/2005/8/layout/list1"/>
    <dgm:cxn modelId="{8ED1F8E9-CEA8-43CD-901B-5093202E95C2}" type="presParOf" srcId="{577DFACB-44BC-4417-A06C-A7832BB7A2F0}" destId="{52E3CAED-FF50-4D3F-9A52-70233DFF986E}" srcOrd="2" destOrd="0" presId="urn:microsoft.com/office/officeart/2005/8/layout/list1"/>
    <dgm:cxn modelId="{213FE020-C623-424F-9483-F56916B09051}" type="presParOf" srcId="{577DFACB-44BC-4417-A06C-A7832BB7A2F0}" destId="{1D386162-1055-4CDA-94FF-884BCC07FAD2}" srcOrd="3" destOrd="0" presId="urn:microsoft.com/office/officeart/2005/8/layout/list1"/>
    <dgm:cxn modelId="{FC3B06D1-05DB-4151-9B52-2EC479D83054}" type="presParOf" srcId="{577DFACB-44BC-4417-A06C-A7832BB7A2F0}" destId="{6BBF2DA2-3D25-4731-86C9-A7BF1737204F}" srcOrd="4" destOrd="0" presId="urn:microsoft.com/office/officeart/2005/8/layout/list1"/>
    <dgm:cxn modelId="{4486C4C4-4921-4C8D-BBF7-621E5D5C8015}" type="presParOf" srcId="{6BBF2DA2-3D25-4731-86C9-A7BF1737204F}" destId="{E5CD9249-D2E2-4530-A6DC-80DD4ADC7CB0}" srcOrd="0" destOrd="0" presId="urn:microsoft.com/office/officeart/2005/8/layout/list1"/>
    <dgm:cxn modelId="{6D108D05-FBF4-414A-BE07-81A667ECC3FB}" type="presParOf" srcId="{6BBF2DA2-3D25-4731-86C9-A7BF1737204F}" destId="{8007AE21-D64B-4586-B63C-9CA2E85B1171}" srcOrd="1" destOrd="0" presId="urn:microsoft.com/office/officeart/2005/8/layout/list1"/>
    <dgm:cxn modelId="{C99BF803-DC3B-4975-9E06-625C64469AD1}" type="presParOf" srcId="{577DFACB-44BC-4417-A06C-A7832BB7A2F0}" destId="{09BACCEB-302D-4C11-B325-7CCA7C83970C}" srcOrd="5" destOrd="0" presId="urn:microsoft.com/office/officeart/2005/8/layout/list1"/>
    <dgm:cxn modelId="{07EAE330-C8D1-451D-9006-4F0D89326B82}" type="presParOf" srcId="{577DFACB-44BC-4417-A06C-A7832BB7A2F0}" destId="{26B01C46-1148-4E0B-9C78-D1B47F32C505}" srcOrd="6" destOrd="0" presId="urn:microsoft.com/office/officeart/2005/8/layout/list1"/>
    <dgm:cxn modelId="{7032DF8E-3DE4-454C-92BD-7AD838A40F73}" type="presParOf" srcId="{577DFACB-44BC-4417-A06C-A7832BB7A2F0}" destId="{8B6861D5-2A85-45DB-9E07-A45EE304CEBD}" srcOrd="7" destOrd="0" presId="urn:microsoft.com/office/officeart/2005/8/layout/list1"/>
    <dgm:cxn modelId="{DDFC76D1-F184-4A79-BEC8-AC717BC1FA34}" type="presParOf" srcId="{577DFACB-44BC-4417-A06C-A7832BB7A2F0}" destId="{975B4EED-2909-4AC6-8CB1-2A3C9B3A7E37}" srcOrd="8" destOrd="0" presId="urn:microsoft.com/office/officeart/2005/8/layout/list1"/>
    <dgm:cxn modelId="{0094270F-6375-44D2-9D29-433C161332FF}" type="presParOf" srcId="{975B4EED-2909-4AC6-8CB1-2A3C9B3A7E37}" destId="{36D60897-D9A5-42BB-8E4D-B765B343F787}" srcOrd="0" destOrd="0" presId="urn:microsoft.com/office/officeart/2005/8/layout/list1"/>
    <dgm:cxn modelId="{AE4C56EF-1626-475A-835D-8C52A301E381}" type="presParOf" srcId="{975B4EED-2909-4AC6-8CB1-2A3C9B3A7E37}" destId="{59F8D556-8022-4A82-A27C-09F4CA2A0850}" srcOrd="1" destOrd="0" presId="urn:microsoft.com/office/officeart/2005/8/layout/list1"/>
    <dgm:cxn modelId="{ED25BD59-6D2A-49E5-BE83-8EE1F15F3418}" type="presParOf" srcId="{577DFACB-44BC-4417-A06C-A7832BB7A2F0}" destId="{6D0A1075-4942-4EE6-82EE-A473CB7AEB44}" srcOrd="9" destOrd="0" presId="urn:microsoft.com/office/officeart/2005/8/layout/list1"/>
    <dgm:cxn modelId="{EB489FF6-7D35-4141-BAFD-4498721CF922}" type="presParOf" srcId="{577DFACB-44BC-4417-A06C-A7832BB7A2F0}" destId="{52EC40FE-F293-4C75-BDAB-8C63A8BA949F}" srcOrd="10" destOrd="0" presId="urn:microsoft.com/office/officeart/2005/8/layout/list1"/>
    <dgm:cxn modelId="{7FAFB8C3-2BE8-4C28-9F86-2BC42B5DA2AC}" type="presParOf" srcId="{577DFACB-44BC-4417-A06C-A7832BB7A2F0}" destId="{0153699B-83EA-49C1-97A5-2B8F7E581D18}" srcOrd="11" destOrd="0" presId="urn:microsoft.com/office/officeart/2005/8/layout/list1"/>
    <dgm:cxn modelId="{07E01982-288A-4F60-B152-D4E36A8F074A}" type="presParOf" srcId="{577DFACB-44BC-4417-A06C-A7832BB7A2F0}" destId="{0AB1AE87-07FE-4B8D-9DD6-3AC7A50CFF23}" srcOrd="12" destOrd="0" presId="urn:microsoft.com/office/officeart/2005/8/layout/list1"/>
    <dgm:cxn modelId="{08047B76-2185-4558-9C30-5C0E52A6AB2D}" type="presParOf" srcId="{0AB1AE87-07FE-4B8D-9DD6-3AC7A50CFF23}" destId="{E91A483E-8306-441A-83A6-40D74377187E}" srcOrd="0" destOrd="0" presId="urn:microsoft.com/office/officeart/2005/8/layout/list1"/>
    <dgm:cxn modelId="{DD3F2E99-56FB-4FF3-91D5-D2E743443C91}" type="presParOf" srcId="{0AB1AE87-07FE-4B8D-9DD6-3AC7A50CFF23}" destId="{F5FD085A-433C-405A-97EA-35AEDBDF0FA8}" srcOrd="1" destOrd="0" presId="urn:microsoft.com/office/officeart/2005/8/layout/list1"/>
    <dgm:cxn modelId="{5970CBAF-C425-4AF7-A44E-7E30CB1EDFC5}" type="presParOf" srcId="{577DFACB-44BC-4417-A06C-A7832BB7A2F0}" destId="{48DB74B8-F021-41E3-9886-AAF4D0CF0DC6}" srcOrd="13" destOrd="0" presId="urn:microsoft.com/office/officeart/2005/8/layout/list1"/>
    <dgm:cxn modelId="{7F56610E-F8DC-451E-891E-47D99F6F6DB1}" type="presParOf" srcId="{577DFACB-44BC-4417-A06C-A7832BB7A2F0}" destId="{CED19B2C-15D8-4974-8B2F-AD6A4D7C2A80}" srcOrd="14" destOrd="0" presId="urn:microsoft.com/office/officeart/2005/8/layout/list1"/>
    <dgm:cxn modelId="{021E072B-CCCE-4547-A2EC-5BC6B197A2B8}" type="presParOf" srcId="{577DFACB-44BC-4417-A06C-A7832BB7A2F0}" destId="{CF92149E-667E-452A-AD2E-9B0285A64C6A}" srcOrd="15" destOrd="0" presId="urn:microsoft.com/office/officeart/2005/8/layout/list1"/>
    <dgm:cxn modelId="{8980F783-DAD8-4EE0-87F4-A739A4506950}" type="presParOf" srcId="{577DFACB-44BC-4417-A06C-A7832BB7A2F0}" destId="{84B318AB-27A0-4097-AC64-B2EDE11CCA6E}" srcOrd="16" destOrd="0" presId="urn:microsoft.com/office/officeart/2005/8/layout/list1"/>
    <dgm:cxn modelId="{BD32E5B1-1118-48D8-B126-048AB3555A22}" type="presParOf" srcId="{84B318AB-27A0-4097-AC64-B2EDE11CCA6E}" destId="{54A27916-0A93-49E1-9A29-1D4C1D433071}" srcOrd="0" destOrd="0" presId="urn:microsoft.com/office/officeart/2005/8/layout/list1"/>
    <dgm:cxn modelId="{CD174C05-DD79-4E2B-8568-EF65C4674053}" type="presParOf" srcId="{84B318AB-27A0-4097-AC64-B2EDE11CCA6E}" destId="{166A6D25-5739-4123-B264-40DC218B035E}" srcOrd="1" destOrd="0" presId="urn:microsoft.com/office/officeart/2005/8/layout/list1"/>
    <dgm:cxn modelId="{71A06984-89FD-421F-8849-E284C8C589C9}" type="presParOf" srcId="{577DFACB-44BC-4417-A06C-A7832BB7A2F0}" destId="{BE6A2767-5E33-487A-88E2-322F2349866A}" srcOrd="17" destOrd="0" presId="urn:microsoft.com/office/officeart/2005/8/layout/list1"/>
    <dgm:cxn modelId="{481FCA5E-E2FD-4D20-945D-B36450F77A3A}" type="presParOf" srcId="{577DFACB-44BC-4417-A06C-A7832BB7A2F0}" destId="{94F89683-718D-47C8-9AF6-E59F45240CB0}"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47D88F-07E7-4BCD-ACF6-F33E4BED9C2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2C732C2B-8444-411E-BC1F-F8C4D6CC335F}">
      <dgm:prSet phldrT="[Текст]" custT="1"/>
      <dgm:spPr>
        <a:solidFill>
          <a:srgbClr val="3B87CD"/>
        </a:solidFill>
      </dgm:spPr>
      <dgm:t>
        <a:bodyPr/>
        <a:lstStyle/>
        <a:p>
          <a:pPr algn="just"/>
          <a:r>
            <a:rPr lang="ru-RU" sz="3200" dirty="0" smtClean="0">
              <a:solidFill>
                <a:srgbClr val="001642"/>
              </a:solidFill>
            </a:rPr>
            <a:t>- </a:t>
          </a:r>
          <a:r>
            <a:rPr lang="ru-RU" sz="3200" b="1" i="1" dirty="0" smtClean="0">
              <a:solidFill>
                <a:srgbClr val="001642"/>
              </a:solidFill>
              <a:latin typeface="Times New Roman" panose="02020603050405020304" pitchFamily="18" charset="0"/>
              <a:cs typeface="Times New Roman" panose="02020603050405020304" pitchFamily="18" charset="0"/>
            </a:rPr>
            <a:t>потребность в признании </a:t>
          </a:r>
          <a:r>
            <a:rPr lang="ru-RU" sz="2400" b="1" i="1" dirty="0" smtClean="0">
              <a:solidFill>
                <a:srgbClr val="001642"/>
              </a:solidFill>
              <a:latin typeface="Times New Roman" panose="02020603050405020304" pitchFamily="18" charset="0"/>
              <a:cs typeface="Times New Roman" panose="02020603050405020304" pitchFamily="18" charset="0"/>
            </a:rPr>
            <a:t>(</a:t>
          </a:r>
          <a:r>
            <a:rPr lang="ru-RU" sz="2400" i="1" dirty="0" smtClean="0">
              <a:solidFill>
                <a:srgbClr val="001642"/>
              </a:solidFill>
              <a:latin typeface="Times New Roman" panose="02020603050405020304" pitchFamily="18" charset="0"/>
              <a:cs typeface="Times New Roman" panose="02020603050405020304" pitchFamily="18" charset="0"/>
            </a:rPr>
            <a:t>студенты хотят, чтобы их работа или проявленные способности высоко оценивались другими);</a:t>
          </a:r>
          <a:endParaRPr lang="ru-RU" sz="2400" b="1" i="1" dirty="0">
            <a:solidFill>
              <a:srgbClr val="001642"/>
            </a:solidFill>
            <a:latin typeface="Times New Roman" panose="02020603050405020304" pitchFamily="18" charset="0"/>
            <a:cs typeface="Times New Roman" panose="02020603050405020304" pitchFamily="18" charset="0"/>
          </a:endParaRPr>
        </a:p>
      </dgm:t>
    </dgm:pt>
    <dgm:pt modelId="{05FCA5FA-CA6D-417B-A4CB-A2830516B271}" type="parTrans" cxnId="{5979DF25-E324-4C32-92D9-42CE3B48C7C0}">
      <dgm:prSet/>
      <dgm:spPr/>
      <dgm:t>
        <a:bodyPr/>
        <a:lstStyle/>
        <a:p>
          <a:endParaRPr lang="ru-RU"/>
        </a:p>
      </dgm:t>
    </dgm:pt>
    <dgm:pt modelId="{D3A9F71B-67F0-4F29-92C3-98B34983E73E}" type="sibTrans" cxnId="{5979DF25-E324-4C32-92D9-42CE3B48C7C0}">
      <dgm:prSet/>
      <dgm:spPr/>
      <dgm:t>
        <a:bodyPr/>
        <a:lstStyle/>
        <a:p>
          <a:endParaRPr lang="ru-RU"/>
        </a:p>
      </dgm:t>
    </dgm:pt>
    <dgm:pt modelId="{8D06E6D6-B826-4F8D-8CEA-0189C211CC80}">
      <dgm:prSet phldrT="[Текст]" custT="1"/>
      <dgm:spPr>
        <a:solidFill>
          <a:srgbClr val="BFD8EF"/>
        </a:solidFill>
      </dgm:spPr>
      <dgm:t>
        <a:bodyPr/>
        <a:lstStyle/>
        <a:p>
          <a:pPr algn="just"/>
          <a:r>
            <a:rPr lang="ru-RU" sz="3200" b="1" dirty="0" smtClean="0">
              <a:solidFill>
                <a:srgbClr val="001642"/>
              </a:solidFill>
              <a:latin typeface="Times New Roman" panose="02020603050405020304" pitchFamily="18" charset="0"/>
              <a:cs typeface="Times New Roman" panose="02020603050405020304" pitchFamily="18" charset="0"/>
            </a:rPr>
            <a:t>- </a:t>
          </a:r>
          <a:r>
            <a:rPr lang="ru-RU" sz="3200" b="1" i="1" dirty="0" smtClean="0">
              <a:solidFill>
                <a:srgbClr val="001642"/>
              </a:solidFill>
              <a:latin typeface="Times New Roman" panose="02020603050405020304" pitchFamily="18" charset="0"/>
              <a:cs typeface="Times New Roman" panose="02020603050405020304" pitchFamily="18" charset="0"/>
            </a:rPr>
            <a:t>потребность в самоконтроле </a:t>
          </a:r>
          <a:r>
            <a:rPr lang="ru-RU" sz="2400" b="1" i="1" dirty="0" smtClean="0">
              <a:solidFill>
                <a:srgbClr val="001642"/>
              </a:solidFill>
              <a:latin typeface="Times New Roman" panose="02020603050405020304" pitchFamily="18" charset="0"/>
              <a:cs typeface="Times New Roman" panose="02020603050405020304" pitchFamily="18" charset="0"/>
            </a:rPr>
            <a:t>(</a:t>
          </a:r>
          <a:r>
            <a:rPr lang="ru-RU" sz="2400" i="1" dirty="0" smtClean="0">
              <a:solidFill>
                <a:srgbClr val="001642"/>
              </a:solidFill>
              <a:latin typeface="Times New Roman" panose="02020603050405020304" pitchFamily="18" charset="0"/>
              <a:cs typeface="Times New Roman" panose="02020603050405020304" pitchFamily="18" charset="0"/>
            </a:rPr>
            <a:t>хочется ощущать себя независимыми, чувствовать, что они несут ответственность за свою жизнь и поступки);</a:t>
          </a:r>
          <a:endParaRPr lang="ru-RU" sz="2400" i="1" dirty="0">
            <a:solidFill>
              <a:srgbClr val="001642"/>
            </a:solidFill>
            <a:latin typeface="Times New Roman" panose="02020603050405020304" pitchFamily="18" charset="0"/>
            <a:cs typeface="Times New Roman" panose="02020603050405020304" pitchFamily="18" charset="0"/>
          </a:endParaRPr>
        </a:p>
      </dgm:t>
    </dgm:pt>
    <dgm:pt modelId="{5F7D3F67-0137-4483-8976-A2CA8193299E}" type="parTrans" cxnId="{756656B6-8FB3-462B-90EB-BA6457798764}">
      <dgm:prSet/>
      <dgm:spPr/>
      <dgm:t>
        <a:bodyPr/>
        <a:lstStyle/>
        <a:p>
          <a:endParaRPr lang="ru-RU"/>
        </a:p>
      </dgm:t>
    </dgm:pt>
    <dgm:pt modelId="{AF2BD19F-BE73-4344-A051-F5C2D86603B0}" type="sibTrans" cxnId="{756656B6-8FB3-462B-90EB-BA6457798764}">
      <dgm:prSet/>
      <dgm:spPr/>
      <dgm:t>
        <a:bodyPr/>
        <a:lstStyle/>
        <a:p>
          <a:endParaRPr lang="ru-RU"/>
        </a:p>
      </dgm:t>
    </dgm:pt>
    <dgm:pt modelId="{9CDB417C-6C5C-476B-97D6-D755F27C2D72}">
      <dgm:prSet phldrT="[Текст]" custT="1"/>
      <dgm:spPr>
        <a:solidFill>
          <a:srgbClr val="E1EDF7"/>
        </a:solidFill>
      </dgm:spPr>
      <dgm:t>
        <a:bodyPr/>
        <a:lstStyle/>
        <a:p>
          <a:pPr algn="just"/>
          <a:r>
            <a:rPr lang="ru-RU" sz="3200" b="1" i="1" dirty="0" smtClean="0">
              <a:solidFill>
                <a:srgbClr val="001642"/>
              </a:solidFill>
              <a:latin typeface="Times New Roman" panose="02020603050405020304" pitchFamily="18" charset="0"/>
              <a:cs typeface="Times New Roman" panose="02020603050405020304" pitchFamily="18" charset="0"/>
            </a:rPr>
            <a:t>- потребность в разнообразии </a:t>
          </a:r>
          <a:r>
            <a:rPr lang="ru-RU" sz="2400" i="1" dirty="0" smtClean="0">
              <a:solidFill>
                <a:srgbClr val="001642"/>
              </a:solidFill>
              <a:latin typeface="Times New Roman" panose="02020603050405020304" pitchFamily="18" charset="0"/>
              <a:cs typeface="Times New Roman" panose="02020603050405020304" pitchFamily="18" charset="0"/>
            </a:rPr>
            <a:t>(людям, как правило, надоедает делать одно и то же).</a:t>
          </a:r>
          <a:endParaRPr lang="ru-RU" sz="2400" i="1" dirty="0">
            <a:solidFill>
              <a:srgbClr val="001642"/>
            </a:solidFill>
            <a:latin typeface="Times New Roman" panose="02020603050405020304" pitchFamily="18" charset="0"/>
            <a:cs typeface="Times New Roman" panose="02020603050405020304" pitchFamily="18" charset="0"/>
          </a:endParaRPr>
        </a:p>
      </dgm:t>
    </dgm:pt>
    <dgm:pt modelId="{3DBF908B-48D7-45E9-AD1D-7D0C2C6D70F4}" type="parTrans" cxnId="{8EE8D690-37A2-4750-97D6-0FFD0A6734A9}">
      <dgm:prSet/>
      <dgm:spPr/>
      <dgm:t>
        <a:bodyPr/>
        <a:lstStyle/>
        <a:p>
          <a:endParaRPr lang="ru-RU"/>
        </a:p>
      </dgm:t>
    </dgm:pt>
    <dgm:pt modelId="{6DB7F4F4-399B-4A97-A6B9-B1BC17FFB2DB}" type="sibTrans" cxnId="{8EE8D690-37A2-4750-97D6-0FFD0A6734A9}">
      <dgm:prSet/>
      <dgm:spPr/>
      <dgm:t>
        <a:bodyPr/>
        <a:lstStyle/>
        <a:p>
          <a:endParaRPr lang="ru-RU"/>
        </a:p>
      </dgm:t>
    </dgm:pt>
    <dgm:pt modelId="{07BACD08-5FA2-4284-9FEB-587A2BDAD392}">
      <dgm:prSet custT="1"/>
      <dgm:spPr>
        <a:solidFill>
          <a:srgbClr val="67A2D7"/>
        </a:solidFill>
      </dgm:spPr>
      <dgm:t>
        <a:bodyPr/>
        <a:lstStyle/>
        <a:p>
          <a:pPr algn="just"/>
          <a:r>
            <a:rPr lang="ru-RU" sz="3200" b="1" i="1" dirty="0" smtClean="0">
              <a:solidFill>
                <a:srgbClr val="001642"/>
              </a:solidFill>
              <a:effectLst/>
              <a:latin typeface="Times New Roman" panose="02020603050405020304" pitchFamily="18" charset="0"/>
              <a:ea typeface="Times New Roman" panose="02020603050405020304" pitchFamily="18" charset="0"/>
              <a:cs typeface="Times New Roman" panose="02020603050405020304" pitchFamily="18" charset="0"/>
            </a:rPr>
            <a:t>- потребность в достижении </a:t>
          </a:r>
          <a:r>
            <a:rPr lang="ru-RU" sz="2400" b="0" i="1" dirty="0" smtClean="0">
              <a:solidFill>
                <a:srgbClr val="001642"/>
              </a:solidFill>
              <a:effectLst/>
              <a:latin typeface="Times New Roman" panose="02020603050405020304" pitchFamily="18" charset="0"/>
              <a:ea typeface="Times New Roman" panose="02020603050405020304" pitchFamily="18" charset="0"/>
              <a:cs typeface="Times New Roman" panose="02020603050405020304" pitchFamily="18" charset="0"/>
            </a:rPr>
            <a:t>(им нравится ощущать, что они выполняли что-то важное);</a:t>
          </a:r>
          <a:endParaRPr lang="ru-RU" sz="2400" b="0" i="1" dirty="0">
            <a:solidFill>
              <a:srgbClr val="001642"/>
            </a:solidFill>
          </a:endParaRPr>
        </a:p>
      </dgm:t>
    </dgm:pt>
    <dgm:pt modelId="{D68F0889-4EDE-47F0-B8E4-9A61AB16740F}" type="parTrans" cxnId="{37FF753E-9279-4987-B0C4-7D9DDEB2B7B4}">
      <dgm:prSet/>
      <dgm:spPr/>
      <dgm:t>
        <a:bodyPr/>
        <a:lstStyle/>
        <a:p>
          <a:endParaRPr lang="ru-RU"/>
        </a:p>
      </dgm:t>
    </dgm:pt>
    <dgm:pt modelId="{970A224F-61A1-441A-ADB0-AFF36B27F87A}" type="sibTrans" cxnId="{37FF753E-9279-4987-B0C4-7D9DDEB2B7B4}">
      <dgm:prSet/>
      <dgm:spPr/>
      <dgm:t>
        <a:bodyPr/>
        <a:lstStyle/>
        <a:p>
          <a:endParaRPr lang="ru-RU"/>
        </a:p>
      </dgm:t>
    </dgm:pt>
    <dgm:pt modelId="{B602B145-AE0E-4CAF-9021-8BAF10C83DDC}" type="pres">
      <dgm:prSet presAssocID="{D247D88F-07E7-4BCD-ACF6-F33E4BED9C24}" presName="linear" presStyleCnt="0">
        <dgm:presLayoutVars>
          <dgm:dir/>
          <dgm:animLvl val="lvl"/>
          <dgm:resizeHandles val="exact"/>
        </dgm:presLayoutVars>
      </dgm:prSet>
      <dgm:spPr/>
      <dgm:t>
        <a:bodyPr/>
        <a:lstStyle/>
        <a:p>
          <a:endParaRPr lang="ru-RU"/>
        </a:p>
      </dgm:t>
    </dgm:pt>
    <dgm:pt modelId="{C209245A-95C3-402E-AFF3-11BC7EF9A874}" type="pres">
      <dgm:prSet presAssocID="{2C732C2B-8444-411E-BC1F-F8C4D6CC335F}" presName="parentLin" presStyleCnt="0"/>
      <dgm:spPr/>
    </dgm:pt>
    <dgm:pt modelId="{E582F9EE-554E-4E24-A76D-F58308D1577E}" type="pres">
      <dgm:prSet presAssocID="{2C732C2B-8444-411E-BC1F-F8C4D6CC335F}" presName="parentLeftMargin" presStyleLbl="node1" presStyleIdx="0" presStyleCnt="4"/>
      <dgm:spPr/>
      <dgm:t>
        <a:bodyPr/>
        <a:lstStyle/>
        <a:p>
          <a:endParaRPr lang="ru-RU"/>
        </a:p>
      </dgm:t>
    </dgm:pt>
    <dgm:pt modelId="{C493E74E-E5E8-453D-BCD9-7052AC0CD54F}" type="pres">
      <dgm:prSet presAssocID="{2C732C2B-8444-411E-BC1F-F8C4D6CC335F}" presName="parentText" presStyleLbl="node1" presStyleIdx="0" presStyleCnt="4" custScaleX="142857" custScaleY="231920">
        <dgm:presLayoutVars>
          <dgm:chMax val="0"/>
          <dgm:bulletEnabled val="1"/>
        </dgm:presLayoutVars>
      </dgm:prSet>
      <dgm:spPr/>
      <dgm:t>
        <a:bodyPr/>
        <a:lstStyle/>
        <a:p>
          <a:endParaRPr lang="ru-RU"/>
        </a:p>
      </dgm:t>
    </dgm:pt>
    <dgm:pt modelId="{F65236C9-92F9-47B1-B8C2-F7E0383C0A09}" type="pres">
      <dgm:prSet presAssocID="{2C732C2B-8444-411E-BC1F-F8C4D6CC335F}" presName="negativeSpace" presStyleCnt="0"/>
      <dgm:spPr/>
    </dgm:pt>
    <dgm:pt modelId="{37560483-B1D3-40DE-8796-D22535861D6A}" type="pres">
      <dgm:prSet presAssocID="{2C732C2B-8444-411E-BC1F-F8C4D6CC335F}" presName="childText" presStyleLbl="conFgAcc1" presStyleIdx="0" presStyleCnt="4">
        <dgm:presLayoutVars>
          <dgm:bulletEnabled val="1"/>
        </dgm:presLayoutVars>
      </dgm:prSet>
      <dgm:spPr/>
    </dgm:pt>
    <dgm:pt modelId="{4AD1FDCC-D520-45B5-92BB-E4873DE5998B}" type="pres">
      <dgm:prSet presAssocID="{D3A9F71B-67F0-4F29-92C3-98B34983E73E}" presName="spaceBetweenRectangles" presStyleCnt="0"/>
      <dgm:spPr/>
    </dgm:pt>
    <dgm:pt modelId="{CCC575FC-4A09-4D1C-AFE7-34927A521AD2}" type="pres">
      <dgm:prSet presAssocID="{07BACD08-5FA2-4284-9FEB-587A2BDAD392}" presName="parentLin" presStyleCnt="0"/>
      <dgm:spPr/>
    </dgm:pt>
    <dgm:pt modelId="{F3531A08-F568-4308-9A06-6E6D403E10BF}" type="pres">
      <dgm:prSet presAssocID="{07BACD08-5FA2-4284-9FEB-587A2BDAD392}" presName="parentLeftMargin" presStyleLbl="node1" presStyleIdx="0" presStyleCnt="4"/>
      <dgm:spPr/>
      <dgm:t>
        <a:bodyPr/>
        <a:lstStyle/>
        <a:p>
          <a:endParaRPr lang="ru-RU"/>
        </a:p>
      </dgm:t>
    </dgm:pt>
    <dgm:pt modelId="{9900BACB-0A43-4882-959F-B65E7EC77523}" type="pres">
      <dgm:prSet presAssocID="{07BACD08-5FA2-4284-9FEB-587A2BDAD392}" presName="parentText" presStyleLbl="node1" presStyleIdx="1" presStyleCnt="4" custScaleX="137929" custScaleY="242487">
        <dgm:presLayoutVars>
          <dgm:chMax val="0"/>
          <dgm:bulletEnabled val="1"/>
        </dgm:presLayoutVars>
      </dgm:prSet>
      <dgm:spPr/>
      <dgm:t>
        <a:bodyPr/>
        <a:lstStyle/>
        <a:p>
          <a:endParaRPr lang="ru-RU"/>
        </a:p>
      </dgm:t>
    </dgm:pt>
    <dgm:pt modelId="{04546005-EC75-47B0-A8DC-CBA5A3EEA7DC}" type="pres">
      <dgm:prSet presAssocID="{07BACD08-5FA2-4284-9FEB-587A2BDAD392}" presName="negativeSpace" presStyleCnt="0"/>
      <dgm:spPr/>
    </dgm:pt>
    <dgm:pt modelId="{56E4BB69-2E59-436D-BAD4-C01BE944F6F2}" type="pres">
      <dgm:prSet presAssocID="{07BACD08-5FA2-4284-9FEB-587A2BDAD392}" presName="childText" presStyleLbl="conFgAcc1" presStyleIdx="1" presStyleCnt="4">
        <dgm:presLayoutVars>
          <dgm:bulletEnabled val="1"/>
        </dgm:presLayoutVars>
      </dgm:prSet>
      <dgm:spPr/>
    </dgm:pt>
    <dgm:pt modelId="{B79AFC8C-23ED-4C7D-B719-C9074A516C3A}" type="pres">
      <dgm:prSet presAssocID="{970A224F-61A1-441A-ADB0-AFF36B27F87A}" presName="spaceBetweenRectangles" presStyleCnt="0"/>
      <dgm:spPr/>
    </dgm:pt>
    <dgm:pt modelId="{567EB9BA-2BCA-4C0F-9388-E3F775F54079}" type="pres">
      <dgm:prSet presAssocID="{8D06E6D6-B826-4F8D-8CEA-0189C211CC80}" presName="parentLin" presStyleCnt="0"/>
      <dgm:spPr/>
    </dgm:pt>
    <dgm:pt modelId="{1B61F202-3115-4B48-A677-DA1A7CA25698}" type="pres">
      <dgm:prSet presAssocID="{8D06E6D6-B826-4F8D-8CEA-0189C211CC80}" presName="parentLeftMargin" presStyleLbl="node1" presStyleIdx="1" presStyleCnt="4"/>
      <dgm:spPr/>
      <dgm:t>
        <a:bodyPr/>
        <a:lstStyle/>
        <a:p>
          <a:endParaRPr lang="ru-RU"/>
        </a:p>
      </dgm:t>
    </dgm:pt>
    <dgm:pt modelId="{8FFE2DC2-E5C2-4DAD-8A23-EDEDD0EA5CAC}" type="pres">
      <dgm:prSet presAssocID="{8D06E6D6-B826-4F8D-8CEA-0189C211CC80}" presName="parentText" presStyleLbl="node1" presStyleIdx="2" presStyleCnt="4" custScaleX="137935" custScaleY="252171">
        <dgm:presLayoutVars>
          <dgm:chMax val="0"/>
          <dgm:bulletEnabled val="1"/>
        </dgm:presLayoutVars>
      </dgm:prSet>
      <dgm:spPr/>
      <dgm:t>
        <a:bodyPr/>
        <a:lstStyle/>
        <a:p>
          <a:endParaRPr lang="ru-RU"/>
        </a:p>
      </dgm:t>
    </dgm:pt>
    <dgm:pt modelId="{379EF97B-72E6-4F73-98D9-1506F70F24DA}" type="pres">
      <dgm:prSet presAssocID="{8D06E6D6-B826-4F8D-8CEA-0189C211CC80}" presName="negativeSpace" presStyleCnt="0"/>
      <dgm:spPr/>
    </dgm:pt>
    <dgm:pt modelId="{12276266-95AA-4F2F-8AC6-FFCC4DD9AC3F}" type="pres">
      <dgm:prSet presAssocID="{8D06E6D6-B826-4F8D-8CEA-0189C211CC80}" presName="childText" presStyleLbl="conFgAcc1" presStyleIdx="2" presStyleCnt="4">
        <dgm:presLayoutVars>
          <dgm:bulletEnabled val="1"/>
        </dgm:presLayoutVars>
      </dgm:prSet>
      <dgm:spPr/>
    </dgm:pt>
    <dgm:pt modelId="{799D06A0-189C-4238-B0CF-C2489E213E3D}" type="pres">
      <dgm:prSet presAssocID="{AF2BD19F-BE73-4344-A051-F5C2D86603B0}" presName="spaceBetweenRectangles" presStyleCnt="0"/>
      <dgm:spPr/>
    </dgm:pt>
    <dgm:pt modelId="{D5B48C23-7BB8-4BD9-BBE6-1ABE506FC30E}" type="pres">
      <dgm:prSet presAssocID="{9CDB417C-6C5C-476B-97D6-D755F27C2D72}" presName="parentLin" presStyleCnt="0"/>
      <dgm:spPr/>
    </dgm:pt>
    <dgm:pt modelId="{0001DC22-077A-4894-A9E7-61953B573032}" type="pres">
      <dgm:prSet presAssocID="{9CDB417C-6C5C-476B-97D6-D755F27C2D72}" presName="parentLeftMargin" presStyleLbl="node1" presStyleIdx="2" presStyleCnt="4"/>
      <dgm:spPr/>
      <dgm:t>
        <a:bodyPr/>
        <a:lstStyle/>
        <a:p>
          <a:endParaRPr lang="ru-RU"/>
        </a:p>
      </dgm:t>
    </dgm:pt>
    <dgm:pt modelId="{75A42D16-A957-44B1-AC90-F9C8DB755A02}" type="pres">
      <dgm:prSet presAssocID="{9CDB417C-6C5C-476B-97D6-D755F27C2D72}" presName="parentText" presStyleLbl="node1" presStyleIdx="3" presStyleCnt="4" custScaleX="137554" custScaleY="199866">
        <dgm:presLayoutVars>
          <dgm:chMax val="0"/>
          <dgm:bulletEnabled val="1"/>
        </dgm:presLayoutVars>
      </dgm:prSet>
      <dgm:spPr/>
      <dgm:t>
        <a:bodyPr/>
        <a:lstStyle/>
        <a:p>
          <a:endParaRPr lang="ru-RU"/>
        </a:p>
      </dgm:t>
    </dgm:pt>
    <dgm:pt modelId="{B2D2A9A2-9040-46FC-97E2-C47948DEC986}" type="pres">
      <dgm:prSet presAssocID="{9CDB417C-6C5C-476B-97D6-D755F27C2D72}" presName="negativeSpace" presStyleCnt="0"/>
      <dgm:spPr/>
    </dgm:pt>
    <dgm:pt modelId="{3A17B684-C853-4EBE-B005-9A4E4592060A}" type="pres">
      <dgm:prSet presAssocID="{9CDB417C-6C5C-476B-97D6-D755F27C2D72}" presName="childText" presStyleLbl="conFgAcc1" presStyleIdx="3" presStyleCnt="4">
        <dgm:presLayoutVars>
          <dgm:bulletEnabled val="1"/>
        </dgm:presLayoutVars>
      </dgm:prSet>
      <dgm:spPr/>
    </dgm:pt>
  </dgm:ptLst>
  <dgm:cxnLst>
    <dgm:cxn modelId="{D445BAF4-9F4F-4185-AC31-374B6571018C}" type="presOf" srcId="{07BACD08-5FA2-4284-9FEB-587A2BDAD392}" destId="{9900BACB-0A43-4882-959F-B65E7EC77523}" srcOrd="1" destOrd="0" presId="urn:microsoft.com/office/officeart/2005/8/layout/list1"/>
    <dgm:cxn modelId="{8CD42127-D221-442D-AB71-F5B8127D2D15}" type="presOf" srcId="{2C732C2B-8444-411E-BC1F-F8C4D6CC335F}" destId="{C493E74E-E5E8-453D-BCD9-7052AC0CD54F}" srcOrd="1" destOrd="0" presId="urn:microsoft.com/office/officeart/2005/8/layout/list1"/>
    <dgm:cxn modelId="{CE6851C1-A9C2-42AD-8FCB-EB05710C32B9}" type="presOf" srcId="{07BACD08-5FA2-4284-9FEB-587A2BDAD392}" destId="{F3531A08-F568-4308-9A06-6E6D403E10BF}" srcOrd="0" destOrd="0" presId="urn:microsoft.com/office/officeart/2005/8/layout/list1"/>
    <dgm:cxn modelId="{7AEAC4DD-51DA-41CA-8307-455F842482C5}" type="presOf" srcId="{8D06E6D6-B826-4F8D-8CEA-0189C211CC80}" destId="{1B61F202-3115-4B48-A677-DA1A7CA25698}" srcOrd="0" destOrd="0" presId="urn:microsoft.com/office/officeart/2005/8/layout/list1"/>
    <dgm:cxn modelId="{14421851-3313-4C00-82ED-7F78F0E3BC62}" type="presOf" srcId="{9CDB417C-6C5C-476B-97D6-D755F27C2D72}" destId="{75A42D16-A957-44B1-AC90-F9C8DB755A02}" srcOrd="1" destOrd="0" presId="urn:microsoft.com/office/officeart/2005/8/layout/list1"/>
    <dgm:cxn modelId="{5979DF25-E324-4C32-92D9-42CE3B48C7C0}" srcId="{D247D88F-07E7-4BCD-ACF6-F33E4BED9C24}" destId="{2C732C2B-8444-411E-BC1F-F8C4D6CC335F}" srcOrd="0" destOrd="0" parTransId="{05FCA5FA-CA6D-417B-A4CB-A2830516B271}" sibTransId="{D3A9F71B-67F0-4F29-92C3-98B34983E73E}"/>
    <dgm:cxn modelId="{37FF753E-9279-4987-B0C4-7D9DDEB2B7B4}" srcId="{D247D88F-07E7-4BCD-ACF6-F33E4BED9C24}" destId="{07BACD08-5FA2-4284-9FEB-587A2BDAD392}" srcOrd="1" destOrd="0" parTransId="{D68F0889-4EDE-47F0-B8E4-9A61AB16740F}" sibTransId="{970A224F-61A1-441A-ADB0-AFF36B27F87A}"/>
    <dgm:cxn modelId="{8EE8D690-37A2-4750-97D6-0FFD0A6734A9}" srcId="{D247D88F-07E7-4BCD-ACF6-F33E4BED9C24}" destId="{9CDB417C-6C5C-476B-97D6-D755F27C2D72}" srcOrd="3" destOrd="0" parTransId="{3DBF908B-48D7-45E9-AD1D-7D0C2C6D70F4}" sibTransId="{6DB7F4F4-399B-4A97-A6B9-B1BC17FFB2DB}"/>
    <dgm:cxn modelId="{DF06D032-F3B5-4F43-9118-8BC98CFB78C0}" type="presOf" srcId="{8D06E6D6-B826-4F8D-8CEA-0189C211CC80}" destId="{8FFE2DC2-E5C2-4DAD-8A23-EDEDD0EA5CAC}" srcOrd="1" destOrd="0" presId="urn:microsoft.com/office/officeart/2005/8/layout/list1"/>
    <dgm:cxn modelId="{15CC7E6D-D286-4505-80A1-1D3966BEF203}" type="presOf" srcId="{2C732C2B-8444-411E-BC1F-F8C4D6CC335F}" destId="{E582F9EE-554E-4E24-A76D-F58308D1577E}" srcOrd="0" destOrd="0" presId="urn:microsoft.com/office/officeart/2005/8/layout/list1"/>
    <dgm:cxn modelId="{763FB1DF-E710-407B-B79B-1078FFEBDF5E}" type="presOf" srcId="{D247D88F-07E7-4BCD-ACF6-F33E4BED9C24}" destId="{B602B145-AE0E-4CAF-9021-8BAF10C83DDC}" srcOrd="0" destOrd="0" presId="urn:microsoft.com/office/officeart/2005/8/layout/list1"/>
    <dgm:cxn modelId="{620A1386-8018-4EA2-BD5C-415637FA4484}" type="presOf" srcId="{9CDB417C-6C5C-476B-97D6-D755F27C2D72}" destId="{0001DC22-077A-4894-A9E7-61953B573032}" srcOrd="0" destOrd="0" presId="urn:microsoft.com/office/officeart/2005/8/layout/list1"/>
    <dgm:cxn modelId="{756656B6-8FB3-462B-90EB-BA6457798764}" srcId="{D247D88F-07E7-4BCD-ACF6-F33E4BED9C24}" destId="{8D06E6D6-B826-4F8D-8CEA-0189C211CC80}" srcOrd="2" destOrd="0" parTransId="{5F7D3F67-0137-4483-8976-A2CA8193299E}" sibTransId="{AF2BD19F-BE73-4344-A051-F5C2D86603B0}"/>
    <dgm:cxn modelId="{B22C3267-A9E9-4048-A0A6-9EC48A738A73}" type="presParOf" srcId="{B602B145-AE0E-4CAF-9021-8BAF10C83DDC}" destId="{C209245A-95C3-402E-AFF3-11BC7EF9A874}" srcOrd="0" destOrd="0" presId="urn:microsoft.com/office/officeart/2005/8/layout/list1"/>
    <dgm:cxn modelId="{FE4FE595-962D-4EC6-A839-E56EAC0F1A03}" type="presParOf" srcId="{C209245A-95C3-402E-AFF3-11BC7EF9A874}" destId="{E582F9EE-554E-4E24-A76D-F58308D1577E}" srcOrd="0" destOrd="0" presId="urn:microsoft.com/office/officeart/2005/8/layout/list1"/>
    <dgm:cxn modelId="{71AD4D1A-1322-4729-B775-3B104DB7FA8B}" type="presParOf" srcId="{C209245A-95C3-402E-AFF3-11BC7EF9A874}" destId="{C493E74E-E5E8-453D-BCD9-7052AC0CD54F}" srcOrd="1" destOrd="0" presId="urn:microsoft.com/office/officeart/2005/8/layout/list1"/>
    <dgm:cxn modelId="{B9106D4E-D0C7-4404-B851-6FA63D8C95F1}" type="presParOf" srcId="{B602B145-AE0E-4CAF-9021-8BAF10C83DDC}" destId="{F65236C9-92F9-47B1-B8C2-F7E0383C0A09}" srcOrd="1" destOrd="0" presId="urn:microsoft.com/office/officeart/2005/8/layout/list1"/>
    <dgm:cxn modelId="{22DADFAA-D7A0-4FAB-8E2F-8F6E36112E06}" type="presParOf" srcId="{B602B145-AE0E-4CAF-9021-8BAF10C83DDC}" destId="{37560483-B1D3-40DE-8796-D22535861D6A}" srcOrd="2" destOrd="0" presId="urn:microsoft.com/office/officeart/2005/8/layout/list1"/>
    <dgm:cxn modelId="{5724AEED-BF36-4D07-9355-62946571F0C7}" type="presParOf" srcId="{B602B145-AE0E-4CAF-9021-8BAF10C83DDC}" destId="{4AD1FDCC-D520-45B5-92BB-E4873DE5998B}" srcOrd="3" destOrd="0" presId="urn:microsoft.com/office/officeart/2005/8/layout/list1"/>
    <dgm:cxn modelId="{9EC1BC5E-7AB9-459C-8652-3E3E247F1203}" type="presParOf" srcId="{B602B145-AE0E-4CAF-9021-8BAF10C83DDC}" destId="{CCC575FC-4A09-4D1C-AFE7-34927A521AD2}" srcOrd="4" destOrd="0" presId="urn:microsoft.com/office/officeart/2005/8/layout/list1"/>
    <dgm:cxn modelId="{1382E060-D4A8-40C4-8C3D-60B30E435777}" type="presParOf" srcId="{CCC575FC-4A09-4D1C-AFE7-34927A521AD2}" destId="{F3531A08-F568-4308-9A06-6E6D403E10BF}" srcOrd="0" destOrd="0" presId="urn:microsoft.com/office/officeart/2005/8/layout/list1"/>
    <dgm:cxn modelId="{EE33B048-6DA6-481A-8839-6525F6FE9BA7}" type="presParOf" srcId="{CCC575FC-4A09-4D1C-AFE7-34927A521AD2}" destId="{9900BACB-0A43-4882-959F-B65E7EC77523}" srcOrd="1" destOrd="0" presId="urn:microsoft.com/office/officeart/2005/8/layout/list1"/>
    <dgm:cxn modelId="{49920175-970D-470F-B99C-3F804380B7F4}" type="presParOf" srcId="{B602B145-AE0E-4CAF-9021-8BAF10C83DDC}" destId="{04546005-EC75-47B0-A8DC-CBA5A3EEA7DC}" srcOrd="5" destOrd="0" presId="urn:microsoft.com/office/officeart/2005/8/layout/list1"/>
    <dgm:cxn modelId="{977303A8-CD98-4517-9820-B859A02D5231}" type="presParOf" srcId="{B602B145-AE0E-4CAF-9021-8BAF10C83DDC}" destId="{56E4BB69-2E59-436D-BAD4-C01BE944F6F2}" srcOrd="6" destOrd="0" presId="urn:microsoft.com/office/officeart/2005/8/layout/list1"/>
    <dgm:cxn modelId="{3731E745-1AEA-408A-A954-AE31F6BA4E63}" type="presParOf" srcId="{B602B145-AE0E-4CAF-9021-8BAF10C83DDC}" destId="{B79AFC8C-23ED-4C7D-B719-C9074A516C3A}" srcOrd="7" destOrd="0" presId="urn:microsoft.com/office/officeart/2005/8/layout/list1"/>
    <dgm:cxn modelId="{84F837B1-000C-4C6E-9030-4F67E76896D8}" type="presParOf" srcId="{B602B145-AE0E-4CAF-9021-8BAF10C83DDC}" destId="{567EB9BA-2BCA-4C0F-9388-E3F775F54079}" srcOrd="8" destOrd="0" presId="urn:microsoft.com/office/officeart/2005/8/layout/list1"/>
    <dgm:cxn modelId="{07877787-F1E3-4257-852E-9CE6B333D929}" type="presParOf" srcId="{567EB9BA-2BCA-4C0F-9388-E3F775F54079}" destId="{1B61F202-3115-4B48-A677-DA1A7CA25698}" srcOrd="0" destOrd="0" presId="urn:microsoft.com/office/officeart/2005/8/layout/list1"/>
    <dgm:cxn modelId="{9626E839-DB69-4A7E-9833-580B77206455}" type="presParOf" srcId="{567EB9BA-2BCA-4C0F-9388-E3F775F54079}" destId="{8FFE2DC2-E5C2-4DAD-8A23-EDEDD0EA5CAC}" srcOrd="1" destOrd="0" presId="urn:microsoft.com/office/officeart/2005/8/layout/list1"/>
    <dgm:cxn modelId="{4D20E408-B644-47B0-914D-07394B1066B2}" type="presParOf" srcId="{B602B145-AE0E-4CAF-9021-8BAF10C83DDC}" destId="{379EF97B-72E6-4F73-98D9-1506F70F24DA}" srcOrd="9" destOrd="0" presId="urn:microsoft.com/office/officeart/2005/8/layout/list1"/>
    <dgm:cxn modelId="{49A08DF1-A348-4935-B387-95E4D8DD3A26}" type="presParOf" srcId="{B602B145-AE0E-4CAF-9021-8BAF10C83DDC}" destId="{12276266-95AA-4F2F-8AC6-FFCC4DD9AC3F}" srcOrd="10" destOrd="0" presId="urn:microsoft.com/office/officeart/2005/8/layout/list1"/>
    <dgm:cxn modelId="{C512CDB6-C94B-4D40-AC3B-6FCD1DEEE6F0}" type="presParOf" srcId="{B602B145-AE0E-4CAF-9021-8BAF10C83DDC}" destId="{799D06A0-189C-4238-B0CF-C2489E213E3D}" srcOrd="11" destOrd="0" presId="urn:microsoft.com/office/officeart/2005/8/layout/list1"/>
    <dgm:cxn modelId="{971642E2-EFF5-4D19-B11F-10509BF6456C}" type="presParOf" srcId="{B602B145-AE0E-4CAF-9021-8BAF10C83DDC}" destId="{D5B48C23-7BB8-4BD9-BBE6-1ABE506FC30E}" srcOrd="12" destOrd="0" presId="urn:microsoft.com/office/officeart/2005/8/layout/list1"/>
    <dgm:cxn modelId="{4EDC17BB-4F0D-40A8-B473-05343CBF67E4}" type="presParOf" srcId="{D5B48C23-7BB8-4BD9-BBE6-1ABE506FC30E}" destId="{0001DC22-077A-4894-A9E7-61953B573032}" srcOrd="0" destOrd="0" presId="urn:microsoft.com/office/officeart/2005/8/layout/list1"/>
    <dgm:cxn modelId="{3BC50F95-52F6-49C9-B845-801CA7BAB900}" type="presParOf" srcId="{D5B48C23-7BB8-4BD9-BBE6-1ABE506FC30E}" destId="{75A42D16-A957-44B1-AC90-F9C8DB755A02}" srcOrd="1" destOrd="0" presId="urn:microsoft.com/office/officeart/2005/8/layout/list1"/>
    <dgm:cxn modelId="{7200C654-ED75-4FE6-93C8-15CCA783FBB6}" type="presParOf" srcId="{B602B145-AE0E-4CAF-9021-8BAF10C83DDC}" destId="{B2D2A9A2-9040-46FC-97E2-C47948DEC986}" srcOrd="13" destOrd="0" presId="urn:microsoft.com/office/officeart/2005/8/layout/list1"/>
    <dgm:cxn modelId="{EC846059-3651-4C27-8380-3335B6B50CA3}" type="presParOf" srcId="{B602B145-AE0E-4CAF-9021-8BAF10C83DDC}" destId="{3A17B684-C853-4EBE-B005-9A4E4592060A}"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E76B43-BFB8-4A24-8A67-5A3FC1E1332A}">
      <dsp:nvSpPr>
        <dsp:cNvPr id="0" name=""/>
        <dsp:cNvSpPr/>
      </dsp:nvSpPr>
      <dsp:spPr>
        <a:xfrm>
          <a:off x="0" y="395730"/>
          <a:ext cx="10777728"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A75CB56-1F19-4336-85EA-3B879C825B8C}">
      <dsp:nvSpPr>
        <dsp:cNvPr id="0" name=""/>
        <dsp:cNvSpPr/>
      </dsp:nvSpPr>
      <dsp:spPr>
        <a:xfrm>
          <a:off x="538886" y="26730"/>
          <a:ext cx="9771594" cy="738000"/>
        </a:xfrm>
        <a:prstGeom prst="roundRect">
          <a:avLst/>
        </a:prstGeom>
        <a:solidFill>
          <a:srgbClr val="00589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161" tIns="0" rIns="285161" bIns="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Этапы профессионального самоопределения личности:</a:t>
          </a:r>
          <a:endParaRPr lang="ru-RU" sz="2800" kern="1200" dirty="0">
            <a:solidFill>
              <a:schemeClr val="bg1"/>
            </a:solidFill>
          </a:endParaRPr>
        </a:p>
      </dsp:txBody>
      <dsp:txXfrm>
        <a:off x="574912" y="62756"/>
        <a:ext cx="9699542" cy="665948"/>
      </dsp:txXfrm>
    </dsp:sp>
    <dsp:sp modelId="{82C75876-D705-4B88-B730-13383951A57D}">
      <dsp:nvSpPr>
        <dsp:cNvPr id="0" name=""/>
        <dsp:cNvSpPr/>
      </dsp:nvSpPr>
      <dsp:spPr>
        <a:xfrm>
          <a:off x="0" y="1529730"/>
          <a:ext cx="10777728"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2B06F70-2211-4C32-8F0A-1B343D6895B4}">
      <dsp:nvSpPr>
        <dsp:cNvPr id="0" name=""/>
        <dsp:cNvSpPr/>
      </dsp:nvSpPr>
      <dsp:spPr>
        <a:xfrm>
          <a:off x="538886" y="1160730"/>
          <a:ext cx="9323079" cy="738000"/>
        </a:xfrm>
        <a:prstGeom prst="roundRect">
          <a:avLst/>
        </a:prstGeom>
        <a:solidFill>
          <a:srgbClr val="3B87C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161" tIns="0" rIns="285161" bIns="0" numCol="1" spcCol="1270" anchor="ctr" anchorCtr="0">
          <a:noAutofit/>
        </a:bodyPr>
        <a:lstStyle/>
        <a:p>
          <a:pPr lvl="0" algn="just" defTabSz="1244600">
            <a:lnSpc>
              <a:spcPct val="90000"/>
            </a:lnSpc>
            <a:spcBef>
              <a:spcPct val="0"/>
            </a:spcBef>
            <a:spcAft>
              <a:spcPct val="35000"/>
            </a:spcAft>
          </a:pPr>
          <a:r>
            <a:rPr lang="ru-RU" sz="2800" b="1" i="1" kern="1200" dirty="0" smtClean="0">
              <a:solidFill>
                <a:srgbClr val="000F2E"/>
              </a:solidFill>
              <a:latin typeface="Times New Roman" panose="02020603050405020304" pitchFamily="18" charset="0"/>
              <a:cs typeface="Times New Roman" panose="02020603050405020304" pitchFamily="18" charset="0"/>
            </a:rPr>
            <a:t>- дошкольный</a:t>
          </a:r>
          <a:r>
            <a:rPr lang="ru-RU" sz="2800" i="1" kern="1200" dirty="0" smtClean="0">
              <a:solidFill>
                <a:srgbClr val="000F2E"/>
              </a:solidFill>
              <a:latin typeface="Times New Roman" panose="02020603050405020304" pitchFamily="18" charset="0"/>
              <a:cs typeface="Times New Roman" panose="02020603050405020304" pitchFamily="18" charset="0"/>
            </a:rPr>
            <a:t> </a:t>
          </a:r>
          <a:r>
            <a:rPr lang="ru-RU" sz="2400" i="1" kern="1200" dirty="0" smtClean="0">
              <a:solidFill>
                <a:srgbClr val="000F2E"/>
              </a:solidFill>
              <a:latin typeface="Times New Roman" panose="02020603050405020304" pitchFamily="18" charset="0"/>
              <a:cs typeface="Times New Roman" panose="02020603050405020304" pitchFamily="18" charset="0"/>
            </a:rPr>
            <a:t>(формирование первых трудовых навыков); </a:t>
          </a:r>
          <a:endParaRPr lang="ru-RU" sz="2400" i="1" kern="1200" dirty="0">
            <a:solidFill>
              <a:srgbClr val="000F2E"/>
            </a:solidFill>
            <a:latin typeface="Times New Roman" panose="02020603050405020304" pitchFamily="18" charset="0"/>
            <a:cs typeface="Times New Roman" panose="02020603050405020304" pitchFamily="18" charset="0"/>
          </a:endParaRPr>
        </a:p>
      </dsp:txBody>
      <dsp:txXfrm>
        <a:off x="574912" y="1196756"/>
        <a:ext cx="9251027" cy="665948"/>
      </dsp:txXfrm>
    </dsp:sp>
    <dsp:sp modelId="{D46745A6-8DDF-4243-9F82-0C1204AD54CD}">
      <dsp:nvSpPr>
        <dsp:cNvPr id="0" name=""/>
        <dsp:cNvSpPr/>
      </dsp:nvSpPr>
      <dsp:spPr>
        <a:xfrm>
          <a:off x="0" y="2663730"/>
          <a:ext cx="10777728"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D634223-CD24-4F27-84DA-37D1D39B232F}">
      <dsp:nvSpPr>
        <dsp:cNvPr id="0" name=""/>
        <dsp:cNvSpPr/>
      </dsp:nvSpPr>
      <dsp:spPr>
        <a:xfrm>
          <a:off x="538886" y="2294730"/>
          <a:ext cx="8975659" cy="738000"/>
        </a:xfrm>
        <a:prstGeom prst="roundRect">
          <a:avLst/>
        </a:prstGeom>
        <a:solidFill>
          <a:srgbClr val="76AB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161" tIns="0" rIns="285161" bIns="0" numCol="1" spcCol="1270" anchor="ctr" anchorCtr="0">
          <a:noAutofit/>
        </a:bodyPr>
        <a:lstStyle/>
        <a:p>
          <a:pPr lvl="0" algn="just" defTabSz="755650">
            <a:lnSpc>
              <a:spcPct val="90000"/>
            </a:lnSpc>
            <a:spcBef>
              <a:spcPct val="0"/>
            </a:spcBef>
            <a:spcAft>
              <a:spcPct val="35000"/>
            </a:spcAft>
          </a:pPr>
          <a:r>
            <a:rPr lang="ru-RU" sz="1700" b="1" kern="1200" dirty="0" smtClean="0">
              <a:solidFill>
                <a:srgbClr val="000F2E"/>
              </a:solidFill>
            </a:rPr>
            <a:t>- </a:t>
          </a:r>
          <a:r>
            <a:rPr lang="ru-RU" sz="2800" b="1" i="1" kern="1200" dirty="0" smtClean="0">
              <a:solidFill>
                <a:srgbClr val="000F2E"/>
              </a:solidFill>
              <a:latin typeface="Times New Roman" panose="02020603050405020304" pitchFamily="18" charset="0"/>
              <a:cs typeface="Times New Roman" panose="02020603050405020304" pitchFamily="18" charset="0"/>
            </a:rPr>
            <a:t>начальная школа </a:t>
          </a:r>
          <a:r>
            <a:rPr lang="ru-RU" sz="2400" i="1" kern="1200" dirty="0" smtClean="0">
              <a:solidFill>
                <a:srgbClr val="000F2E"/>
              </a:solidFill>
              <a:latin typeface="Times New Roman" panose="02020603050405020304" pitchFamily="18" charset="0"/>
              <a:cs typeface="Times New Roman" panose="02020603050405020304" pitchFamily="18" charset="0"/>
            </a:rPr>
            <a:t>(осознание роли труда в жизни человека;)</a:t>
          </a:r>
          <a:endParaRPr lang="ru-RU" sz="2400" i="1" kern="1200" dirty="0">
            <a:solidFill>
              <a:srgbClr val="000F2E"/>
            </a:solidFill>
            <a:latin typeface="Times New Roman" panose="02020603050405020304" pitchFamily="18" charset="0"/>
            <a:cs typeface="Times New Roman" panose="02020603050405020304" pitchFamily="18" charset="0"/>
          </a:endParaRPr>
        </a:p>
      </dsp:txBody>
      <dsp:txXfrm>
        <a:off x="574912" y="2330756"/>
        <a:ext cx="8903607" cy="665948"/>
      </dsp:txXfrm>
    </dsp:sp>
    <dsp:sp modelId="{1F620508-A956-4922-B36A-B92A723AE52C}">
      <dsp:nvSpPr>
        <dsp:cNvPr id="0" name=""/>
        <dsp:cNvSpPr/>
      </dsp:nvSpPr>
      <dsp:spPr>
        <a:xfrm>
          <a:off x="0" y="3797730"/>
          <a:ext cx="10777728" cy="630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5078A8-3FF7-4FE0-AC10-27E524ABAB86}">
      <dsp:nvSpPr>
        <dsp:cNvPr id="0" name=""/>
        <dsp:cNvSpPr/>
      </dsp:nvSpPr>
      <dsp:spPr>
        <a:xfrm>
          <a:off x="538886" y="3428730"/>
          <a:ext cx="8569770" cy="738000"/>
        </a:xfrm>
        <a:prstGeom prst="roundRect">
          <a:avLst/>
        </a:prstGeom>
        <a:solidFill>
          <a:srgbClr val="BFD8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161" tIns="0" rIns="285161" bIns="0" numCol="1" spcCol="1270" anchor="ctr" anchorCtr="0">
          <a:noAutofit/>
        </a:bodyPr>
        <a:lstStyle/>
        <a:p>
          <a:pPr lvl="0" algn="just" defTabSz="1244600">
            <a:lnSpc>
              <a:spcPct val="90000"/>
            </a:lnSpc>
            <a:spcBef>
              <a:spcPct val="0"/>
            </a:spcBef>
            <a:spcAft>
              <a:spcPct val="35000"/>
            </a:spcAft>
          </a:pPr>
          <a:r>
            <a:rPr lang="ru-RU" sz="2800" b="1" i="1" kern="1200" dirty="0" smtClean="0">
              <a:solidFill>
                <a:srgbClr val="000F2E"/>
              </a:solidFill>
              <a:latin typeface="Times New Roman" panose="02020603050405020304" pitchFamily="18" charset="0"/>
              <a:cs typeface="Times New Roman" panose="02020603050405020304" pitchFamily="18" charset="0"/>
            </a:rPr>
            <a:t>- подростковый </a:t>
          </a:r>
          <a:r>
            <a:rPr lang="ru-RU" sz="2400" i="1" kern="1200" dirty="0" smtClean="0">
              <a:solidFill>
                <a:srgbClr val="000F2E"/>
              </a:solidFill>
              <a:latin typeface="Times New Roman" panose="02020603050405020304" pitchFamily="18" charset="0"/>
              <a:cs typeface="Times New Roman" panose="02020603050405020304" pitchFamily="18" charset="0"/>
            </a:rPr>
            <a:t>(осознание своих способностей и интересов). </a:t>
          </a:r>
          <a:endParaRPr lang="ru-RU" sz="2400" i="1" kern="1200" dirty="0">
            <a:solidFill>
              <a:srgbClr val="000F2E"/>
            </a:solidFill>
            <a:latin typeface="Times New Roman" panose="02020603050405020304" pitchFamily="18" charset="0"/>
            <a:cs typeface="Times New Roman" panose="02020603050405020304" pitchFamily="18" charset="0"/>
          </a:endParaRPr>
        </a:p>
      </dsp:txBody>
      <dsp:txXfrm>
        <a:off x="574912" y="3464756"/>
        <a:ext cx="8497718" cy="6659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E3CAED-FF50-4D3F-9A52-70233DFF986E}">
      <dsp:nvSpPr>
        <dsp:cNvPr id="0" name=""/>
        <dsp:cNvSpPr/>
      </dsp:nvSpPr>
      <dsp:spPr>
        <a:xfrm>
          <a:off x="0" y="550659"/>
          <a:ext cx="11029069"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6F218F9-3E2B-4F99-BD53-FB939F65ED0D}">
      <dsp:nvSpPr>
        <dsp:cNvPr id="0" name=""/>
        <dsp:cNvSpPr/>
      </dsp:nvSpPr>
      <dsp:spPr>
        <a:xfrm>
          <a:off x="525065" y="68996"/>
          <a:ext cx="10501300" cy="806383"/>
        </a:xfrm>
        <a:prstGeom prst="roundRect">
          <a:avLst/>
        </a:prstGeom>
        <a:solidFill>
          <a:srgbClr val="3381C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811" tIns="0" rIns="291811" bIns="0" numCol="1" spcCol="1270" anchor="ctr" anchorCtr="0">
          <a:noAutofit/>
        </a:bodyPr>
        <a:lstStyle/>
        <a:p>
          <a:pPr lvl="0" algn="just" defTabSz="1244600">
            <a:lnSpc>
              <a:spcPct val="90000"/>
            </a:lnSpc>
            <a:spcBef>
              <a:spcPct val="0"/>
            </a:spcBef>
            <a:spcAft>
              <a:spcPct val="35000"/>
            </a:spcAft>
          </a:pPr>
          <a:r>
            <a:rPr lang="ru-RU" sz="2800" b="1" i="1" kern="1200" dirty="0" smtClean="0">
              <a:solidFill>
                <a:srgbClr val="001642"/>
              </a:solidFill>
              <a:latin typeface="Times New Roman" panose="02020603050405020304" pitchFamily="18" charset="0"/>
              <a:cs typeface="Times New Roman" panose="02020603050405020304" pitchFamily="18" charset="0"/>
            </a:rPr>
            <a:t>- психолого-педагогическая компетентность</a:t>
          </a:r>
          <a:r>
            <a:rPr lang="ru-RU" sz="2800" i="1" kern="1200" dirty="0" smtClean="0">
              <a:solidFill>
                <a:srgbClr val="001642"/>
              </a:solidFill>
              <a:latin typeface="Times New Roman" panose="02020603050405020304" pitchFamily="18" charset="0"/>
              <a:cs typeface="Times New Roman" panose="02020603050405020304" pitchFamily="18" charset="0"/>
            </a:rPr>
            <a:t>, определяемая как определенный уровень волонтерской деятельности;</a:t>
          </a:r>
          <a:endParaRPr lang="ru-RU" sz="2800" i="1" kern="1200" dirty="0">
            <a:solidFill>
              <a:srgbClr val="001642"/>
            </a:solidFill>
            <a:latin typeface="Times New Roman" panose="02020603050405020304" pitchFamily="18" charset="0"/>
            <a:cs typeface="Times New Roman" panose="02020603050405020304" pitchFamily="18" charset="0"/>
          </a:endParaRPr>
        </a:p>
      </dsp:txBody>
      <dsp:txXfrm>
        <a:off x="564429" y="108360"/>
        <a:ext cx="10422572" cy="727655"/>
      </dsp:txXfrm>
    </dsp:sp>
    <dsp:sp modelId="{26B01C46-1148-4E0B-9C78-D1B47F32C505}">
      <dsp:nvSpPr>
        <dsp:cNvPr id="0" name=""/>
        <dsp:cNvSpPr/>
      </dsp:nvSpPr>
      <dsp:spPr>
        <a:xfrm>
          <a:off x="0" y="2028217"/>
          <a:ext cx="11029069"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007AE21-D64B-4586-B63C-9CA2E85B1171}">
      <dsp:nvSpPr>
        <dsp:cNvPr id="0" name=""/>
        <dsp:cNvSpPr/>
      </dsp:nvSpPr>
      <dsp:spPr>
        <a:xfrm>
          <a:off x="525065" y="1223859"/>
          <a:ext cx="10501300" cy="1129077"/>
        </a:xfrm>
        <a:prstGeom prst="roundRect">
          <a:avLst/>
        </a:prstGeom>
        <a:solidFill>
          <a:srgbClr val="599AD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811" tIns="0" rIns="291811" bIns="0" numCol="1" spcCol="1270" anchor="ctr" anchorCtr="0">
          <a:noAutofit/>
        </a:bodyPr>
        <a:lstStyle/>
        <a:p>
          <a:pPr lvl="0" algn="just" defTabSz="1422400">
            <a:lnSpc>
              <a:spcPct val="90000"/>
            </a:lnSpc>
            <a:spcBef>
              <a:spcPct val="0"/>
            </a:spcBef>
            <a:spcAft>
              <a:spcPct val="35000"/>
            </a:spcAft>
          </a:pPr>
          <a:r>
            <a:rPr lang="ru-RU" sz="3200" b="1" i="1" kern="1200" dirty="0" smtClean="0">
              <a:solidFill>
                <a:srgbClr val="001642"/>
              </a:solidFill>
              <a:latin typeface="Times New Roman" panose="02020603050405020304" pitchFamily="18" charset="0"/>
              <a:cs typeface="Times New Roman" panose="02020603050405020304" pitchFamily="18" charset="0"/>
            </a:rPr>
            <a:t>- </a:t>
          </a:r>
          <a:r>
            <a:rPr lang="ru-RU" sz="2800" b="1" i="1" kern="1200" dirty="0" smtClean="0">
              <a:solidFill>
                <a:srgbClr val="001642"/>
              </a:solidFill>
              <a:latin typeface="Times New Roman" panose="02020603050405020304" pitchFamily="18" charset="0"/>
              <a:cs typeface="Times New Roman" panose="02020603050405020304" pitchFamily="18" charset="0"/>
            </a:rPr>
            <a:t>прочность усвоения </a:t>
          </a:r>
          <a:r>
            <a:rPr lang="ru-RU" sz="2800" i="1" kern="1200" dirty="0" smtClean="0">
              <a:solidFill>
                <a:srgbClr val="001642"/>
              </a:solidFill>
              <a:latin typeface="Times New Roman" panose="02020603050405020304" pitchFamily="18" charset="0"/>
              <a:cs typeface="Times New Roman" panose="02020603050405020304" pitchFamily="18" charset="0"/>
            </a:rPr>
            <a:t>таких </a:t>
          </a:r>
          <a:r>
            <a:rPr lang="ru-RU" sz="2800" b="1" i="1" kern="1200" dirty="0" smtClean="0">
              <a:solidFill>
                <a:srgbClr val="001642"/>
              </a:solidFill>
              <a:latin typeface="Times New Roman" panose="02020603050405020304" pitchFamily="18" charset="0"/>
              <a:cs typeface="Times New Roman" panose="02020603050405020304" pitchFamily="18" charset="0"/>
            </a:rPr>
            <a:t>ценностей</a:t>
          </a:r>
          <a:r>
            <a:rPr lang="ru-RU" sz="2800" i="1" kern="1200" dirty="0" smtClean="0">
              <a:solidFill>
                <a:srgbClr val="001642"/>
              </a:solidFill>
              <a:latin typeface="Times New Roman" panose="02020603050405020304" pitchFamily="18" charset="0"/>
              <a:cs typeface="Times New Roman" panose="02020603050405020304" pitchFamily="18" charset="0"/>
            </a:rPr>
            <a:t>, как гуманность, справедливость, самоопределение, конфиденциальность, бескорыстие и честность;</a:t>
          </a:r>
          <a:endParaRPr lang="ru-RU" sz="2800" i="1" kern="1200" dirty="0">
            <a:solidFill>
              <a:srgbClr val="001642"/>
            </a:solidFill>
            <a:latin typeface="Times New Roman" panose="02020603050405020304" pitchFamily="18" charset="0"/>
            <a:cs typeface="Times New Roman" panose="02020603050405020304" pitchFamily="18" charset="0"/>
          </a:endParaRPr>
        </a:p>
      </dsp:txBody>
      <dsp:txXfrm>
        <a:off x="580182" y="1278976"/>
        <a:ext cx="10391066" cy="1018843"/>
      </dsp:txXfrm>
    </dsp:sp>
    <dsp:sp modelId="{52EC40FE-F293-4C75-BDAB-8C63A8BA949F}">
      <dsp:nvSpPr>
        <dsp:cNvPr id="0" name=""/>
        <dsp:cNvSpPr/>
      </dsp:nvSpPr>
      <dsp:spPr>
        <a:xfrm>
          <a:off x="0" y="2738383"/>
          <a:ext cx="11029069"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9F8D556-8022-4A82-A27C-09F4CA2A0850}">
      <dsp:nvSpPr>
        <dsp:cNvPr id="0" name=""/>
        <dsp:cNvSpPr/>
      </dsp:nvSpPr>
      <dsp:spPr>
        <a:xfrm>
          <a:off x="525065" y="2701417"/>
          <a:ext cx="10501300" cy="361686"/>
        </a:xfrm>
        <a:prstGeom prst="roundRect">
          <a:avLst/>
        </a:prstGeom>
        <a:solidFill>
          <a:srgbClr val="94BEE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811" tIns="0" rIns="291811" bIns="0" numCol="1" spcCol="1270" anchor="ctr" anchorCtr="0">
          <a:noAutofit/>
        </a:bodyPr>
        <a:lstStyle/>
        <a:p>
          <a:pPr lvl="0" algn="l" defTabSz="1244600">
            <a:lnSpc>
              <a:spcPct val="90000"/>
            </a:lnSpc>
            <a:spcBef>
              <a:spcPct val="0"/>
            </a:spcBef>
            <a:spcAft>
              <a:spcPct val="35000"/>
            </a:spcAft>
          </a:pPr>
          <a:r>
            <a:rPr lang="ru-RU" sz="2800" b="1" i="1" u="none" kern="1200" dirty="0" smtClean="0">
              <a:solidFill>
                <a:srgbClr val="001642"/>
              </a:solidFill>
              <a:latin typeface="Times New Roman" panose="02020603050405020304" pitchFamily="18" charset="0"/>
              <a:cs typeface="Times New Roman" panose="02020603050405020304" pitchFamily="18" charset="0"/>
            </a:rPr>
            <a:t>- дифференцированное</a:t>
          </a:r>
          <a:r>
            <a:rPr lang="ru-RU" sz="2800" b="1" i="1" kern="1200" dirty="0" smtClean="0">
              <a:solidFill>
                <a:srgbClr val="001642"/>
              </a:solidFill>
            </a:rPr>
            <a:t> </a:t>
          </a:r>
          <a:r>
            <a:rPr lang="ru-RU" sz="2800" b="1" i="1" kern="1200" dirty="0" smtClean="0">
              <a:solidFill>
                <a:srgbClr val="001642"/>
              </a:solidFill>
              <a:latin typeface="Times New Roman" panose="02020603050405020304" pitchFamily="18" charset="0"/>
              <a:cs typeface="Times New Roman" panose="02020603050405020304" pitchFamily="18" charset="0"/>
            </a:rPr>
            <a:t>применение навыков общения</a:t>
          </a:r>
          <a:r>
            <a:rPr lang="ru-RU" sz="2800" i="1" kern="1200" dirty="0" smtClean="0">
              <a:solidFill>
                <a:srgbClr val="001642"/>
              </a:solidFill>
              <a:latin typeface="Times New Roman" panose="02020603050405020304" pitchFamily="18" charset="0"/>
              <a:cs typeface="Times New Roman" panose="02020603050405020304" pitchFamily="18" charset="0"/>
            </a:rPr>
            <a:t>;</a:t>
          </a:r>
          <a:endParaRPr lang="ru-RU" sz="2800" i="1" kern="1200" dirty="0">
            <a:solidFill>
              <a:srgbClr val="001642"/>
            </a:solidFill>
            <a:latin typeface="Times New Roman" panose="02020603050405020304" pitchFamily="18" charset="0"/>
            <a:cs typeface="Times New Roman" panose="02020603050405020304" pitchFamily="18" charset="0"/>
          </a:endParaRPr>
        </a:p>
      </dsp:txBody>
      <dsp:txXfrm>
        <a:off x="542721" y="2719073"/>
        <a:ext cx="10465988" cy="326374"/>
      </dsp:txXfrm>
    </dsp:sp>
    <dsp:sp modelId="{CED19B2C-15D8-4974-8B2F-AD6A4D7C2A80}">
      <dsp:nvSpPr>
        <dsp:cNvPr id="0" name=""/>
        <dsp:cNvSpPr/>
      </dsp:nvSpPr>
      <dsp:spPr>
        <a:xfrm>
          <a:off x="0" y="3498660"/>
          <a:ext cx="11029069"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FD085A-433C-405A-97EA-35AEDBDF0FA8}">
      <dsp:nvSpPr>
        <dsp:cNvPr id="0" name=""/>
        <dsp:cNvSpPr/>
      </dsp:nvSpPr>
      <dsp:spPr>
        <a:xfrm>
          <a:off x="541759" y="3411583"/>
          <a:ext cx="10486977" cy="411796"/>
        </a:xfrm>
        <a:prstGeom prst="roundRect">
          <a:avLst/>
        </a:prstGeom>
        <a:solidFill>
          <a:srgbClr val="C8DE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811" tIns="0" rIns="291811" bIns="0" numCol="1" spcCol="1270" anchor="ctr" anchorCtr="0">
          <a:noAutofit/>
        </a:bodyPr>
        <a:lstStyle/>
        <a:p>
          <a:pPr lvl="0" algn="l" defTabSz="1244600">
            <a:lnSpc>
              <a:spcPct val="90000"/>
            </a:lnSpc>
            <a:spcBef>
              <a:spcPct val="0"/>
            </a:spcBef>
            <a:spcAft>
              <a:spcPct val="35000"/>
            </a:spcAft>
          </a:pPr>
          <a:r>
            <a:rPr lang="ru-RU" sz="2800" b="1" i="1" kern="1200" dirty="0" smtClean="0">
              <a:solidFill>
                <a:srgbClr val="001642"/>
              </a:solidFill>
              <a:latin typeface="Times New Roman" panose="02020603050405020304" pitchFamily="18" charset="0"/>
              <a:cs typeface="Times New Roman" panose="02020603050405020304" pitchFamily="18" charset="0"/>
            </a:rPr>
            <a:t>- ответственность и самодисциплина</a:t>
          </a:r>
          <a:r>
            <a:rPr lang="ru-RU" sz="2800" i="1" kern="1200" dirty="0" smtClean="0">
              <a:solidFill>
                <a:srgbClr val="001642"/>
              </a:solidFill>
              <a:latin typeface="Times New Roman" panose="02020603050405020304" pitchFamily="18" charset="0"/>
              <a:cs typeface="Times New Roman" panose="02020603050405020304" pitchFamily="18" charset="0"/>
            </a:rPr>
            <a:t>;</a:t>
          </a:r>
          <a:endParaRPr lang="ru-RU" sz="2800" i="1" kern="1200" dirty="0">
            <a:solidFill>
              <a:srgbClr val="001642"/>
            </a:solidFill>
            <a:latin typeface="Times New Roman" panose="02020603050405020304" pitchFamily="18" charset="0"/>
            <a:cs typeface="Times New Roman" panose="02020603050405020304" pitchFamily="18" charset="0"/>
          </a:endParaRPr>
        </a:p>
      </dsp:txBody>
      <dsp:txXfrm>
        <a:off x="561861" y="3431685"/>
        <a:ext cx="10446773" cy="371592"/>
      </dsp:txXfrm>
    </dsp:sp>
    <dsp:sp modelId="{94F89683-718D-47C8-9AF6-E59F45240CB0}">
      <dsp:nvSpPr>
        <dsp:cNvPr id="0" name=""/>
        <dsp:cNvSpPr/>
      </dsp:nvSpPr>
      <dsp:spPr>
        <a:xfrm>
          <a:off x="0" y="5333305"/>
          <a:ext cx="11029069" cy="55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66A6D25-5739-4123-B264-40DC218B035E}">
      <dsp:nvSpPr>
        <dsp:cNvPr id="0" name=""/>
        <dsp:cNvSpPr/>
      </dsp:nvSpPr>
      <dsp:spPr>
        <a:xfrm>
          <a:off x="525065" y="4171860"/>
          <a:ext cx="10501300" cy="1486165"/>
        </a:xfrm>
        <a:prstGeom prst="roundRect">
          <a:avLst/>
        </a:prstGeom>
        <a:solidFill>
          <a:srgbClr val="E7F1F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1811" tIns="0" rIns="291811" bIns="0" numCol="1" spcCol="1270" anchor="ctr" anchorCtr="0">
          <a:noAutofit/>
        </a:bodyPr>
        <a:lstStyle/>
        <a:p>
          <a:pPr lvl="0" algn="just" defTabSz="1244600">
            <a:lnSpc>
              <a:spcPct val="90000"/>
            </a:lnSpc>
            <a:spcBef>
              <a:spcPct val="0"/>
            </a:spcBef>
            <a:spcAft>
              <a:spcPct val="35000"/>
            </a:spcAft>
          </a:pPr>
          <a:r>
            <a:rPr lang="ru-RU" sz="2800" b="1" i="1" kern="1200" dirty="0" smtClean="0">
              <a:solidFill>
                <a:srgbClr val="001642"/>
              </a:solidFill>
              <a:latin typeface="Times New Roman" panose="02020603050405020304" pitchFamily="18" charset="0"/>
              <a:cs typeface="Times New Roman" panose="02020603050405020304" pitchFamily="18" charset="0"/>
            </a:rPr>
            <a:t>- наличие качеств личности</a:t>
          </a:r>
          <a:r>
            <a:rPr lang="ru-RU" sz="2800" i="1" kern="1200" dirty="0" smtClean="0">
              <a:solidFill>
                <a:srgbClr val="001642"/>
              </a:solidFill>
              <a:latin typeface="Times New Roman" panose="02020603050405020304" pitchFamily="18" charset="0"/>
              <a:cs typeface="Times New Roman" panose="02020603050405020304" pitchFamily="18" charset="0"/>
            </a:rPr>
            <a:t>, позволяющие располагать к себе разных людей, вызывать доверие, желание сотрудничать, помогать и в то же время не позволяющих собой манипулировать, подавлять себя как личность. </a:t>
          </a:r>
          <a:endParaRPr lang="ru-RU" sz="2800" i="1" kern="1200" dirty="0">
            <a:solidFill>
              <a:srgbClr val="001642"/>
            </a:solidFill>
            <a:latin typeface="Times New Roman" panose="02020603050405020304" pitchFamily="18" charset="0"/>
            <a:cs typeface="Times New Roman" panose="02020603050405020304" pitchFamily="18" charset="0"/>
          </a:endParaRPr>
        </a:p>
      </dsp:txBody>
      <dsp:txXfrm>
        <a:off x="597614" y="4244409"/>
        <a:ext cx="10356202" cy="13410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560483-B1D3-40DE-8796-D22535861D6A}">
      <dsp:nvSpPr>
        <dsp:cNvPr id="0" name=""/>
        <dsp:cNvSpPr/>
      </dsp:nvSpPr>
      <dsp:spPr>
        <a:xfrm>
          <a:off x="0" y="936285"/>
          <a:ext cx="7920109" cy="378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93E74E-E5E8-453D-BCD9-7052AC0CD54F}">
      <dsp:nvSpPr>
        <dsp:cNvPr id="0" name=""/>
        <dsp:cNvSpPr/>
      </dsp:nvSpPr>
      <dsp:spPr>
        <a:xfrm>
          <a:off x="377055" y="130743"/>
          <a:ext cx="7541111" cy="1026941"/>
        </a:xfrm>
        <a:prstGeom prst="roundRect">
          <a:avLst/>
        </a:prstGeom>
        <a:solidFill>
          <a:srgbClr val="3B87C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3" tIns="0" rIns="209553" bIns="0" numCol="1" spcCol="1270" anchor="ctr" anchorCtr="0">
          <a:noAutofit/>
        </a:bodyPr>
        <a:lstStyle/>
        <a:p>
          <a:pPr lvl="0" algn="just" defTabSz="1422400">
            <a:lnSpc>
              <a:spcPct val="90000"/>
            </a:lnSpc>
            <a:spcBef>
              <a:spcPct val="0"/>
            </a:spcBef>
            <a:spcAft>
              <a:spcPct val="35000"/>
            </a:spcAft>
          </a:pPr>
          <a:r>
            <a:rPr lang="ru-RU" sz="3200" kern="1200" dirty="0" smtClean="0">
              <a:solidFill>
                <a:srgbClr val="001642"/>
              </a:solidFill>
            </a:rPr>
            <a:t>- </a:t>
          </a:r>
          <a:r>
            <a:rPr lang="ru-RU" sz="3200" b="1" i="1" kern="1200" dirty="0" smtClean="0">
              <a:solidFill>
                <a:srgbClr val="001642"/>
              </a:solidFill>
              <a:latin typeface="Times New Roman" panose="02020603050405020304" pitchFamily="18" charset="0"/>
              <a:cs typeface="Times New Roman" panose="02020603050405020304" pitchFamily="18" charset="0"/>
            </a:rPr>
            <a:t>потребность в признании </a:t>
          </a:r>
          <a:r>
            <a:rPr lang="ru-RU" sz="2400" b="1" i="1" kern="1200" dirty="0" smtClean="0">
              <a:solidFill>
                <a:srgbClr val="001642"/>
              </a:solidFill>
              <a:latin typeface="Times New Roman" panose="02020603050405020304" pitchFamily="18" charset="0"/>
              <a:cs typeface="Times New Roman" panose="02020603050405020304" pitchFamily="18" charset="0"/>
            </a:rPr>
            <a:t>(</a:t>
          </a:r>
          <a:r>
            <a:rPr lang="ru-RU" sz="2400" i="1" kern="1200" dirty="0" smtClean="0">
              <a:solidFill>
                <a:srgbClr val="001642"/>
              </a:solidFill>
              <a:latin typeface="Times New Roman" panose="02020603050405020304" pitchFamily="18" charset="0"/>
              <a:cs typeface="Times New Roman" panose="02020603050405020304" pitchFamily="18" charset="0"/>
            </a:rPr>
            <a:t>студенты хотят, чтобы их работа или проявленные способности высоко оценивались другими);</a:t>
          </a:r>
          <a:endParaRPr lang="ru-RU" sz="2400" b="1" i="1" kern="1200" dirty="0">
            <a:solidFill>
              <a:srgbClr val="001642"/>
            </a:solidFill>
            <a:latin typeface="Times New Roman" panose="02020603050405020304" pitchFamily="18" charset="0"/>
            <a:cs typeface="Times New Roman" panose="02020603050405020304" pitchFamily="18" charset="0"/>
          </a:endParaRPr>
        </a:p>
      </dsp:txBody>
      <dsp:txXfrm>
        <a:off x="427186" y="180874"/>
        <a:ext cx="7440849" cy="926679"/>
      </dsp:txXfrm>
    </dsp:sp>
    <dsp:sp modelId="{56E4BB69-2E59-436D-BAD4-C01BE944F6F2}">
      <dsp:nvSpPr>
        <dsp:cNvPr id="0" name=""/>
        <dsp:cNvSpPr/>
      </dsp:nvSpPr>
      <dsp:spPr>
        <a:xfrm>
          <a:off x="0" y="2247617"/>
          <a:ext cx="7920109" cy="378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900BACB-0A43-4882-959F-B65E7EC77523}">
      <dsp:nvSpPr>
        <dsp:cNvPr id="0" name=""/>
        <dsp:cNvSpPr/>
      </dsp:nvSpPr>
      <dsp:spPr>
        <a:xfrm>
          <a:off x="389817" y="1395285"/>
          <a:ext cx="7527406" cy="1073732"/>
        </a:xfrm>
        <a:prstGeom prst="roundRect">
          <a:avLst/>
        </a:prstGeom>
        <a:solidFill>
          <a:srgbClr val="67A2D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3" tIns="0" rIns="209553" bIns="0" numCol="1" spcCol="1270" anchor="ctr" anchorCtr="0">
          <a:noAutofit/>
        </a:bodyPr>
        <a:lstStyle/>
        <a:p>
          <a:pPr lvl="0" algn="just" defTabSz="1422400">
            <a:lnSpc>
              <a:spcPct val="90000"/>
            </a:lnSpc>
            <a:spcBef>
              <a:spcPct val="0"/>
            </a:spcBef>
            <a:spcAft>
              <a:spcPct val="35000"/>
            </a:spcAft>
          </a:pPr>
          <a:r>
            <a:rPr lang="ru-RU" sz="3200" b="1" i="1" kern="1200" dirty="0" smtClean="0">
              <a:solidFill>
                <a:srgbClr val="001642"/>
              </a:solidFill>
              <a:effectLst/>
              <a:latin typeface="Times New Roman" panose="02020603050405020304" pitchFamily="18" charset="0"/>
              <a:ea typeface="Times New Roman" panose="02020603050405020304" pitchFamily="18" charset="0"/>
              <a:cs typeface="Times New Roman" panose="02020603050405020304" pitchFamily="18" charset="0"/>
            </a:rPr>
            <a:t>- потребность в достижении </a:t>
          </a:r>
          <a:r>
            <a:rPr lang="ru-RU" sz="2400" b="0" i="1" kern="1200" dirty="0" smtClean="0">
              <a:solidFill>
                <a:srgbClr val="001642"/>
              </a:solidFill>
              <a:effectLst/>
              <a:latin typeface="Times New Roman" panose="02020603050405020304" pitchFamily="18" charset="0"/>
              <a:ea typeface="Times New Roman" panose="02020603050405020304" pitchFamily="18" charset="0"/>
              <a:cs typeface="Times New Roman" panose="02020603050405020304" pitchFamily="18" charset="0"/>
            </a:rPr>
            <a:t>(им нравится ощущать, что они выполняли что-то важное);</a:t>
          </a:r>
          <a:endParaRPr lang="ru-RU" sz="2400" b="0" i="1" kern="1200" dirty="0">
            <a:solidFill>
              <a:srgbClr val="001642"/>
            </a:solidFill>
          </a:endParaRPr>
        </a:p>
      </dsp:txBody>
      <dsp:txXfrm>
        <a:off x="442232" y="1447700"/>
        <a:ext cx="7422576" cy="968902"/>
      </dsp:txXfrm>
    </dsp:sp>
    <dsp:sp modelId="{12276266-95AA-4F2F-8AC6-FFCC4DD9AC3F}">
      <dsp:nvSpPr>
        <dsp:cNvPr id="0" name=""/>
        <dsp:cNvSpPr/>
      </dsp:nvSpPr>
      <dsp:spPr>
        <a:xfrm>
          <a:off x="0" y="3601830"/>
          <a:ext cx="7920109" cy="378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FFE2DC2-E5C2-4DAD-8A23-EDEDD0EA5CAC}">
      <dsp:nvSpPr>
        <dsp:cNvPr id="0" name=""/>
        <dsp:cNvSpPr/>
      </dsp:nvSpPr>
      <dsp:spPr>
        <a:xfrm>
          <a:off x="389817" y="2706617"/>
          <a:ext cx="7527733" cy="1116613"/>
        </a:xfrm>
        <a:prstGeom prst="roundRect">
          <a:avLst/>
        </a:prstGeom>
        <a:solidFill>
          <a:srgbClr val="BFD8E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3" tIns="0" rIns="209553" bIns="0" numCol="1" spcCol="1270" anchor="ctr" anchorCtr="0">
          <a:noAutofit/>
        </a:bodyPr>
        <a:lstStyle/>
        <a:p>
          <a:pPr lvl="0" algn="just" defTabSz="1422400">
            <a:lnSpc>
              <a:spcPct val="90000"/>
            </a:lnSpc>
            <a:spcBef>
              <a:spcPct val="0"/>
            </a:spcBef>
            <a:spcAft>
              <a:spcPct val="35000"/>
            </a:spcAft>
          </a:pPr>
          <a:r>
            <a:rPr lang="ru-RU" sz="3200" b="1" kern="1200" dirty="0" smtClean="0">
              <a:solidFill>
                <a:srgbClr val="001642"/>
              </a:solidFill>
              <a:latin typeface="Times New Roman" panose="02020603050405020304" pitchFamily="18" charset="0"/>
              <a:cs typeface="Times New Roman" panose="02020603050405020304" pitchFamily="18" charset="0"/>
            </a:rPr>
            <a:t>- </a:t>
          </a:r>
          <a:r>
            <a:rPr lang="ru-RU" sz="3200" b="1" i="1" kern="1200" dirty="0" smtClean="0">
              <a:solidFill>
                <a:srgbClr val="001642"/>
              </a:solidFill>
              <a:latin typeface="Times New Roman" panose="02020603050405020304" pitchFamily="18" charset="0"/>
              <a:cs typeface="Times New Roman" panose="02020603050405020304" pitchFamily="18" charset="0"/>
            </a:rPr>
            <a:t>потребность в самоконтроле </a:t>
          </a:r>
          <a:r>
            <a:rPr lang="ru-RU" sz="2400" b="1" i="1" kern="1200" dirty="0" smtClean="0">
              <a:solidFill>
                <a:srgbClr val="001642"/>
              </a:solidFill>
              <a:latin typeface="Times New Roman" panose="02020603050405020304" pitchFamily="18" charset="0"/>
              <a:cs typeface="Times New Roman" panose="02020603050405020304" pitchFamily="18" charset="0"/>
            </a:rPr>
            <a:t>(</a:t>
          </a:r>
          <a:r>
            <a:rPr lang="ru-RU" sz="2400" i="1" kern="1200" dirty="0" smtClean="0">
              <a:solidFill>
                <a:srgbClr val="001642"/>
              </a:solidFill>
              <a:latin typeface="Times New Roman" panose="02020603050405020304" pitchFamily="18" charset="0"/>
              <a:cs typeface="Times New Roman" panose="02020603050405020304" pitchFamily="18" charset="0"/>
            </a:rPr>
            <a:t>хочется ощущать себя независимыми, чувствовать, что они несут ответственность за свою жизнь и поступки);</a:t>
          </a:r>
          <a:endParaRPr lang="ru-RU" sz="2400" i="1" kern="1200" dirty="0">
            <a:solidFill>
              <a:srgbClr val="001642"/>
            </a:solidFill>
            <a:latin typeface="Times New Roman" panose="02020603050405020304" pitchFamily="18" charset="0"/>
            <a:cs typeface="Times New Roman" panose="02020603050405020304" pitchFamily="18" charset="0"/>
          </a:endParaRPr>
        </a:p>
      </dsp:txBody>
      <dsp:txXfrm>
        <a:off x="444326" y="2761126"/>
        <a:ext cx="7418715" cy="1007595"/>
      </dsp:txXfrm>
    </dsp:sp>
    <dsp:sp modelId="{3A17B684-C853-4EBE-B005-9A4E4592060A}">
      <dsp:nvSpPr>
        <dsp:cNvPr id="0" name=""/>
        <dsp:cNvSpPr/>
      </dsp:nvSpPr>
      <dsp:spPr>
        <a:xfrm>
          <a:off x="0" y="4724437"/>
          <a:ext cx="7920109" cy="378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5A42D16-A957-44B1-AC90-F9C8DB755A02}">
      <dsp:nvSpPr>
        <dsp:cNvPr id="0" name=""/>
        <dsp:cNvSpPr/>
      </dsp:nvSpPr>
      <dsp:spPr>
        <a:xfrm>
          <a:off x="390591" y="4060830"/>
          <a:ext cx="7521835" cy="885006"/>
        </a:xfrm>
        <a:prstGeom prst="roundRect">
          <a:avLst/>
        </a:prstGeom>
        <a:solidFill>
          <a:srgbClr val="E1EDF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9553" tIns="0" rIns="209553" bIns="0" numCol="1" spcCol="1270" anchor="ctr" anchorCtr="0">
          <a:noAutofit/>
        </a:bodyPr>
        <a:lstStyle/>
        <a:p>
          <a:pPr lvl="0" algn="just" defTabSz="1422400">
            <a:lnSpc>
              <a:spcPct val="90000"/>
            </a:lnSpc>
            <a:spcBef>
              <a:spcPct val="0"/>
            </a:spcBef>
            <a:spcAft>
              <a:spcPct val="35000"/>
            </a:spcAft>
          </a:pPr>
          <a:r>
            <a:rPr lang="ru-RU" sz="3200" b="1" i="1" kern="1200" dirty="0" smtClean="0">
              <a:solidFill>
                <a:srgbClr val="001642"/>
              </a:solidFill>
              <a:latin typeface="Times New Roman" panose="02020603050405020304" pitchFamily="18" charset="0"/>
              <a:cs typeface="Times New Roman" panose="02020603050405020304" pitchFamily="18" charset="0"/>
            </a:rPr>
            <a:t>- потребность в разнообразии </a:t>
          </a:r>
          <a:r>
            <a:rPr lang="ru-RU" sz="2400" i="1" kern="1200" dirty="0" smtClean="0">
              <a:solidFill>
                <a:srgbClr val="001642"/>
              </a:solidFill>
              <a:latin typeface="Times New Roman" panose="02020603050405020304" pitchFamily="18" charset="0"/>
              <a:cs typeface="Times New Roman" panose="02020603050405020304" pitchFamily="18" charset="0"/>
            </a:rPr>
            <a:t>(людям, как правило, надоедает делать одно и то же).</a:t>
          </a:r>
          <a:endParaRPr lang="ru-RU" sz="2400" i="1" kern="1200" dirty="0">
            <a:solidFill>
              <a:srgbClr val="001642"/>
            </a:solidFill>
            <a:latin typeface="Times New Roman" panose="02020603050405020304" pitchFamily="18" charset="0"/>
            <a:cs typeface="Times New Roman" panose="02020603050405020304" pitchFamily="18" charset="0"/>
          </a:endParaRPr>
        </a:p>
      </dsp:txBody>
      <dsp:txXfrm>
        <a:off x="433793" y="4104032"/>
        <a:ext cx="7435431" cy="79860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1C2251-0C9E-4B93-889F-F00E08D431BB}" type="datetimeFigureOut">
              <a:rPr lang="ru-RU" smtClean="0"/>
              <a:t>25.03.2018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99518-B4C7-416E-B2DC-18C88C405506}" type="slidenum">
              <a:rPr lang="ru-RU" smtClean="0"/>
              <a:t>‹#›</a:t>
            </a:fld>
            <a:endParaRPr lang="ru-RU"/>
          </a:p>
        </p:txBody>
      </p:sp>
    </p:spTree>
    <p:extLst>
      <p:ext uri="{BB962C8B-B14F-4D97-AF65-F5344CB8AC3E}">
        <p14:creationId xmlns:p14="http://schemas.microsoft.com/office/powerpoint/2010/main" val="2101125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Проблема выбора профессии стара как мир. Именно поэтому с изменением экономической, политической и социально-культурной ситуацией в стране необходимо новое понимание ее содержания. </a:t>
            </a:r>
            <a:endParaRPr lang="ru-RU" dirty="0"/>
          </a:p>
        </p:txBody>
      </p:sp>
      <p:sp>
        <p:nvSpPr>
          <p:cNvPr id="4" name="Номер слайда 3"/>
          <p:cNvSpPr>
            <a:spLocks noGrp="1"/>
          </p:cNvSpPr>
          <p:nvPr>
            <p:ph type="sldNum" sz="quarter" idx="10"/>
          </p:nvPr>
        </p:nvSpPr>
        <p:spPr/>
        <p:txBody>
          <a:bodyPr/>
          <a:lstStyle/>
          <a:p>
            <a:fld id="{93399518-B4C7-416E-B2DC-18C88C405506}" type="slidenum">
              <a:rPr lang="ru-RU" smtClean="0"/>
              <a:t>1</a:t>
            </a:fld>
            <a:endParaRPr lang="ru-RU"/>
          </a:p>
        </p:txBody>
      </p:sp>
    </p:spTree>
    <p:extLst>
      <p:ext uri="{BB962C8B-B14F-4D97-AF65-F5344CB8AC3E}">
        <p14:creationId xmlns:p14="http://schemas.microsoft.com/office/powerpoint/2010/main" val="372285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Анализ научных изысканий А. Г. Базаева, Л. Е. Галагановой, И. Я. Журкиной, Н. Э. Касаткиной, Е. А. Климова, А. М. Кухарчук, А. Б. Ценципер, С. Л. Лесниковой, Н. С. Пряжникова, В. А. Полякова, С. Н. Чистяковой, П. А. Шавир и других исследователей в контексте проблемы профессионального самоопределения учащейся молодежи, а также учет отличительных особенностей воспитательно-образовательного процесса педагогического колледжа как учреждения среднего профессионального образования позволили сформулировать ключевые понятия:</a:t>
            </a:r>
          </a:p>
          <a:p>
            <a:pPr algn="just"/>
            <a:endParaRPr lang="ru-RU" dirty="0"/>
          </a:p>
        </p:txBody>
      </p:sp>
      <p:sp>
        <p:nvSpPr>
          <p:cNvPr id="4" name="Номер слайда 3"/>
          <p:cNvSpPr>
            <a:spLocks noGrp="1"/>
          </p:cNvSpPr>
          <p:nvPr>
            <p:ph type="sldNum" sz="quarter" idx="10"/>
          </p:nvPr>
        </p:nvSpPr>
        <p:spPr/>
        <p:txBody>
          <a:bodyPr/>
          <a:lstStyle/>
          <a:p>
            <a:fld id="{93399518-B4C7-416E-B2DC-18C88C405506}" type="slidenum">
              <a:rPr lang="ru-RU" smtClean="0"/>
              <a:t>2</a:t>
            </a:fld>
            <a:endParaRPr lang="ru-RU"/>
          </a:p>
        </p:txBody>
      </p:sp>
    </p:spTree>
    <p:extLst>
      <p:ext uri="{BB962C8B-B14F-4D97-AF65-F5344CB8AC3E}">
        <p14:creationId xmlns:p14="http://schemas.microsoft.com/office/powerpoint/2010/main" val="3302844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ea typeface="Times New Roman" panose="02020603050405020304" pitchFamily="18" charset="0"/>
              </a:rPr>
              <a:t>       Содействия личностно-профессиональному самоопределению подростка в условиях профориентации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Профориентация</a:t>
            </a:r>
            <a:r>
              <a:rPr lang="ru-RU" sz="1200" kern="1200" dirty="0" smtClean="0">
                <a:solidFill>
                  <a:schemeClr val="tx1"/>
                </a:solidFill>
                <a:effectLst/>
                <a:latin typeface="+mn-lt"/>
                <a:ea typeface="+mn-ea"/>
                <a:cs typeface="+mn-cs"/>
              </a:rPr>
              <a:t> – это научно обоснованная система социально-экономических, психолого-педагогических, медико-биологических и производственно-технических мер по оказанию обучающейся молодёжи личностно-ориентированной кон­сультативно-информационной помощи в вы­явлении возможностей реализации потен­циала личности на рынке труда в соответст­вии с потребностями последнего. </a:t>
            </a:r>
            <a:endParaRPr lang="ru-RU" sz="1200" b="1" i="1" dirty="0" smtClean="0">
              <a:solidFill>
                <a:srgbClr val="001642"/>
              </a:solidFill>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ea typeface="Times New Roman" panose="02020603050405020304" pitchFamily="18" charset="0"/>
              </a:rPr>
              <a:t>       Цель профессиональной ориентации </a:t>
            </a:r>
            <a:r>
              <a:rPr lang="ru-RU" sz="1200" i="1" dirty="0" smtClean="0">
                <a:solidFill>
                  <a:srgbClr val="001642"/>
                </a:solidFill>
                <a:latin typeface="Times New Roman" panose="02020603050405020304" pitchFamily="18" charset="0"/>
                <a:ea typeface="Times New Roman" panose="02020603050405020304" pitchFamily="18" charset="0"/>
              </a:rPr>
              <a:t>— оказание учащимся поддержки в принятии решения о выборе профиля обучения.</a:t>
            </a:r>
          </a:p>
          <a:p>
            <a:r>
              <a:rPr lang="ru-RU" sz="1200" b="1" kern="1200" dirty="0" smtClean="0">
                <a:solidFill>
                  <a:schemeClr val="tx1"/>
                </a:solidFill>
                <a:effectLst/>
                <a:latin typeface="+mn-lt"/>
                <a:ea typeface="+mn-ea"/>
                <a:cs typeface="+mn-cs"/>
              </a:rPr>
              <a:t>       Профессиональная ориентация включает в себя:</a:t>
            </a:r>
            <a:r>
              <a:rPr lang="ru-RU" sz="1200" kern="1200" dirty="0" smtClean="0">
                <a:solidFill>
                  <a:schemeClr val="tx1"/>
                </a:solidFill>
                <a:effectLst/>
                <a:latin typeface="+mn-lt"/>
                <a:ea typeface="+mn-ea"/>
                <a:cs typeface="+mn-cs"/>
              </a:rPr>
              <a:t> </a:t>
            </a:r>
          </a:p>
          <a:p>
            <a:pPr algn="just"/>
            <a:r>
              <a:rPr lang="ru-RU" sz="1200" b="1" kern="1200" dirty="0" smtClean="0">
                <a:solidFill>
                  <a:schemeClr val="tx1"/>
                </a:solidFill>
                <a:effectLst/>
                <a:latin typeface="+mn-lt"/>
                <a:ea typeface="+mn-ea"/>
                <a:cs typeface="+mn-cs"/>
              </a:rPr>
              <a:t>1) Профессиональное просвещение </a:t>
            </a:r>
            <a:r>
              <a:rPr lang="ru-RU" sz="1200" kern="1200" dirty="0" smtClean="0">
                <a:solidFill>
                  <a:schemeClr val="tx1"/>
                </a:solidFill>
                <a:effectLst/>
                <a:latin typeface="+mn-lt"/>
                <a:ea typeface="+mn-ea"/>
                <a:cs typeface="+mn-cs"/>
              </a:rPr>
              <a:t>ознакомление учащихся школ с современными видами трудовой деятельности, социально-экономическими и психофизиологическими особенностями различных профессий, потребностями в квалифицированных кадрах, требованиями, предъявляемыми профессиями к человеку, возможностями профессионально-квалификационного роста и самосовершенствования в процессе трудовой деятельности. Профессиональное просвещение формирует у молодежи мотивированные профессиональные намерения, в основе которых лежит осознание ими социально-экономических потребностей и своих психофизиологических возможностей. </a:t>
            </a:r>
          </a:p>
          <a:p>
            <a:pPr algn="just"/>
            <a:r>
              <a:rPr lang="ru-RU" sz="1200" b="1" kern="1200" dirty="0" smtClean="0">
                <a:solidFill>
                  <a:schemeClr val="tx1"/>
                </a:solidFill>
                <a:effectLst/>
                <a:latin typeface="+mn-lt"/>
                <a:ea typeface="+mn-ea"/>
                <a:cs typeface="+mn-cs"/>
              </a:rPr>
              <a:t>       2) Профессиональное консультирование оказание помощи учащимся в профессиональном самоопределении </a:t>
            </a:r>
            <a:r>
              <a:rPr lang="ru-RU" sz="1200" kern="1200" dirty="0" smtClean="0">
                <a:solidFill>
                  <a:schemeClr val="tx1"/>
                </a:solidFill>
                <a:effectLst/>
                <a:latin typeface="+mn-lt"/>
                <a:ea typeface="+mn-ea"/>
                <a:cs typeface="+mn-cs"/>
              </a:rPr>
              <a:t>и предоставление рекомендаций учащимся о возможных направлениях профессиональной деятельности, наиболее соответствующих его психологическим, психофизиологическим, физиологическим особенностям, на основе результатов психологической, психофизиологической и медицинской диагностики. </a:t>
            </a:r>
          </a:p>
          <a:p>
            <a:pPr algn="just"/>
            <a:r>
              <a:rPr lang="ru-RU" sz="1200" b="1" kern="1200" dirty="0" smtClean="0">
                <a:solidFill>
                  <a:schemeClr val="tx1"/>
                </a:solidFill>
                <a:effectLst/>
                <a:latin typeface="+mn-lt"/>
                <a:ea typeface="+mn-ea"/>
                <a:cs typeface="+mn-cs"/>
              </a:rPr>
              <a:t>       3) Психологическую поддержку </a:t>
            </a:r>
            <a:r>
              <a:rPr lang="ru-RU" sz="1200" kern="1200" dirty="0" smtClean="0">
                <a:solidFill>
                  <a:schemeClr val="tx1"/>
                </a:solidFill>
                <a:effectLst/>
                <a:latin typeface="+mn-lt"/>
                <a:ea typeface="+mn-ea"/>
                <a:cs typeface="+mn-cs"/>
              </a:rPr>
              <a:t>— методы, способствующие снижению психологической напряженности, формированию позитивного настроя и уверенности в будущем. </a:t>
            </a:r>
          </a:p>
          <a:p>
            <a:pPr algn="just"/>
            <a:r>
              <a:rPr lang="ru-RU" sz="1200" kern="1200" dirty="0" smtClean="0">
                <a:solidFill>
                  <a:schemeClr val="tx1"/>
                </a:solidFill>
                <a:effectLst/>
                <a:latin typeface="+mn-lt"/>
                <a:ea typeface="+mn-ea"/>
                <a:cs typeface="+mn-cs"/>
              </a:rPr>
              <a:t>       В качестве примера работы в помощи профессионального самоопределения хотелось бы привести несколько вариантов методик и техник, используемых в помощь подросткам. </a:t>
            </a:r>
          </a:p>
          <a:p>
            <a:pPr algn="just"/>
            <a:r>
              <a:rPr lang="ru-RU" sz="1200" b="1" kern="1200" dirty="0" smtClean="0">
                <a:solidFill>
                  <a:schemeClr val="tx1"/>
                </a:solidFill>
                <a:effectLst/>
                <a:latin typeface="+mn-lt"/>
                <a:ea typeface="+mn-ea"/>
                <a:cs typeface="+mn-cs"/>
              </a:rPr>
              <a:t>1. Ролевая игра «Парад профессий».</a:t>
            </a:r>
            <a:r>
              <a:rPr lang="ru-RU" sz="1200" kern="1200" dirty="0" smtClean="0">
                <a:solidFill>
                  <a:schemeClr val="tx1"/>
                </a:solidFill>
                <a:effectLst/>
                <a:latin typeface="+mn-lt"/>
                <a:ea typeface="+mn-ea"/>
                <a:cs typeface="+mn-cs"/>
              </a:rPr>
              <a:t> Эта игра помогает преодолеть некоторые стереотипы, мешающие сделать осознанный выбор профессии. В ходе игры учащиеся не только знакомятся с содержанием наиболее популярных и востребованных профессий, но и начинают понимать смысл любой профессиональной деятельности как уникальной и незаменимой. Участники ролевой игры самостоятельно и с помощью ведущего ищут и находят аргументы в защиту жизненно необходимых, но в массовом сознании не пользующихся уважением профессий. </a:t>
            </a:r>
          </a:p>
          <a:p>
            <a:pPr algn="just"/>
            <a:r>
              <a:rPr lang="ru-RU" sz="1200" b="1" kern="1200" dirty="0" smtClean="0">
                <a:solidFill>
                  <a:schemeClr val="tx1"/>
                </a:solidFill>
                <a:effectLst/>
                <a:latin typeface="+mn-lt"/>
                <a:ea typeface="+mn-ea"/>
                <a:cs typeface="+mn-cs"/>
              </a:rPr>
              <a:t>2. «Престижные» и «непрестижные» профессии. </a:t>
            </a:r>
            <a:r>
              <a:rPr lang="ru-RU" sz="1200" kern="1200" dirty="0" smtClean="0">
                <a:solidFill>
                  <a:schemeClr val="tx1"/>
                </a:solidFill>
                <a:effectLst/>
                <a:latin typeface="+mn-lt"/>
                <a:ea typeface="+mn-ea"/>
                <a:cs typeface="+mn-cs"/>
              </a:rPr>
              <a:t>На партах или на стульях, поставленных в круг, лежат карточки с названиями и кратким описанием профессий: автомеханик, дворник, политик, животновод, строитель, священник, программист, учитель, водитель, сантехник, экономист, электрик и др. Задание: придумать несколько словосочетаний со словами «престиж», «престижный». Вопросы: «Как вы понимаете слово «престиж»? Как престиж влияет на выбор профессии? У каждого из вас есть список из 24 профессий. Отметьте в этом списке три, на ваш взгляд, самые престижные и три самые непрестижные профессии». Обсуждение задания: участники зачитывают свои списки, желательно, с комментариями, а ведущий записывает на доске профессии, которые звучали чаще всего. </a:t>
            </a:r>
          </a:p>
          <a:p>
            <a:pPr algn="just"/>
            <a:r>
              <a:rPr lang="ru-RU" sz="1200" b="1" kern="1200" dirty="0" smtClean="0">
                <a:solidFill>
                  <a:schemeClr val="tx1"/>
                </a:solidFill>
                <a:effectLst/>
                <a:latin typeface="+mn-lt"/>
                <a:ea typeface="+mn-ea"/>
                <a:cs typeface="+mn-cs"/>
              </a:rPr>
              <a:t>3. Сказкотерапия.</a:t>
            </a:r>
            <a:r>
              <a:rPr lang="ru-RU" sz="1200" kern="1200" dirty="0" smtClean="0">
                <a:solidFill>
                  <a:schemeClr val="tx1"/>
                </a:solidFill>
                <a:effectLst/>
                <a:latin typeface="+mn-lt"/>
                <a:ea typeface="+mn-ea"/>
                <a:cs typeface="+mn-cs"/>
              </a:rPr>
              <a:t> С помощью сказки человек учится преодолевать различные жизненные преграды, познает мир, готовится к взрослой жизни. Такой вариант работы подходит для любого возраста. Даже простое чтение сказок способствует социализации, адаптации, интеграции личности. Например, в качестве разминки подбирать профессии сказочным героям. Сначала дается герою личностную характеристика, потом, в соответствии с ней, подбираются подходящие варианты трудоустройства. Примеры: дайте совет Кощею Бессмертному, Дюймовочке, Коту в сапогах, Иванушке на печи, Золотой рыбке, Василисе Премудрой, Бабе-Яге, Золушке, Ивану-царевичу на Сером Волке, Снегурочке и т.д. </a:t>
            </a:r>
          </a:p>
          <a:p>
            <a:pPr algn="just"/>
            <a:r>
              <a:rPr lang="ru-RU" sz="1200" b="1" kern="1200" dirty="0" smtClean="0">
                <a:solidFill>
                  <a:schemeClr val="tx1"/>
                </a:solidFill>
                <a:effectLst/>
                <a:latin typeface="+mn-lt"/>
                <a:ea typeface="+mn-ea"/>
                <a:cs typeface="+mn-cs"/>
              </a:rPr>
              <a:t>4. «Мысли».</a:t>
            </a:r>
            <a:r>
              <a:rPr lang="ru-RU" sz="1200" kern="1200" dirty="0" smtClean="0">
                <a:solidFill>
                  <a:schemeClr val="tx1"/>
                </a:solidFill>
                <a:effectLst/>
                <a:latin typeface="+mn-lt"/>
                <a:ea typeface="+mn-ea"/>
                <a:cs typeface="+mn-cs"/>
              </a:rPr>
              <a:t> Необходимо приготовить картинку «головы» какого-то специалиста и большое количество картинок на различную тематику. Будущему специалисту предлагается представить, о чем думает, что переживает и чувствует профессионал в свой обычный рабочий день. Выбрать соответствующие изображения и разместить их «в мыслях» на странице. При необходимости заменить одну «мысль» другой или поменять их местами. Объяснить свой выбор. Подготовка к работе заняла минимум времени, при этом не потребовала особых навыков и умений работы с интерактивным оборудованием и программным обеспечением. Работать с материалом было также легко, поэтому принять участие смог каждый желающий. Детям было интересно как самим работать с «мыслями», так и наблюдать за работой других, обсуждать полученные результаты, обосновывать свое решение. </a:t>
            </a:r>
          </a:p>
          <a:p>
            <a:pPr algn="just"/>
            <a:r>
              <a:rPr lang="ru-RU" sz="1200" kern="1200" dirty="0" smtClean="0">
                <a:solidFill>
                  <a:schemeClr val="tx1"/>
                </a:solidFill>
                <a:effectLst/>
                <a:latin typeface="+mn-lt"/>
                <a:ea typeface="+mn-ea"/>
                <a:cs typeface="+mn-cs"/>
              </a:rPr>
              <a:t>Такая работа может проводиться как за компьютером, так и на обычной бумаге или ватмане. </a:t>
            </a:r>
            <a:endParaRPr lang="ru-RU" sz="1200" i="1" dirty="0" smtClean="0">
              <a:solidFill>
                <a:srgbClr val="001642"/>
              </a:solidFill>
            </a:endParaRPr>
          </a:p>
        </p:txBody>
      </p:sp>
      <p:sp>
        <p:nvSpPr>
          <p:cNvPr id="4" name="Номер слайда 3"/>
          <p:cNvSpPr>
            <a:spLocks noGrp="1"/>
          </p:cNvSpPr>
          <p:nvPr>
            <p:ph type="sldNum" sz="quarter" idx="10"/>
          </p:nvPr>
        </p:nvSpPr>
        <p:spPr/>
        <p:txBody>
          <a:bodyPr/>
          <a:lstStyle/>
          <a:p>
            <a:fld id="{93399518-B4C7-416E-B2DC-18C88C405506}" type="slidenum">
              <a:rPr lang="ru-RU" smtClean="0"/>
              <a:t>4</a:t>
            </a:fld>
            <a:endParaRPr lang="ru-RU"/>
          </a:p>
        </p:txBody>
      </p:sp>
    </p:spTree>
    <p:extLst>
      <p:ext uri="{BB962C8B-B14F-4D97-AF65-F5344CB8AC3E}">
        <p14:creationId xmlns:p14="http://schemas.microsoft.com/office/powerpoint/2010/main" val="3542128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Целью диагностико-пропедевтического этапа явилось: </a:t>
            </a:r>
            <a:r>
              <a:rPr lang="ru-RU" sz="1200" kern="1200" dirty="0" smtClean="0">
                <a:solidFill>
                  <a:schemeClr val="tx1"/>
                </a:solidFill>
                <a:effectLst/>
                <a:latin typeface="+mn-lt"/>
                <a:ea typeface="+mn-ea"/>
                <a:cs typeface="+mn-cs"/>
              </a:rPr>
              <a:t>изучение индивидуально-психологических особенностей студентов; формирование мотивов их профессионального самоопределения, социально и профессионально значимых ценностных ориентаций, знаний студентов о требованиях профессии; формирование представлений обучающихся о себе как о будущем педагоге-воспитателе. </a:t>
            </a:r>
            <a:r>
              <a:rPr lang="ru-RU" sz="1200" b="1" kern="1200" dirty="0" smtClean="0">
                <a:solidFill>
                  <a:schemeClr val="tx1"/>
                </a:solidFill>
                <a:effectLst/>
                <a:latin typeface="+mn-lt"/>
                <a:ea typeface="+mn-ea"/>
                <a:cs typeface="+mn-cs"/>
              </a:rPr>
              <a:t>Содержание и методы работы включали в себя: </a:t>
            </a:r>
            <a:r>
              <a:rPr lang="ru-RU" sz="1200" kern="1200" dirty="0" smtClean="0">
                <a:solidFill>
                  <a:schemeClr val="tx1"/>
                </a:solidFill>
                <a:effectLst/>
                <a:latin typeface="+mn-lt"/>
                <a:ea typeface="+mn-ea"/>
                <a:cs typeface="+mn-cs"/>
              </a:rPr>
              <a:t>психодиагностику; групповые и индивидуальные консультации; семинары; практические и лабораторные работы; лекции; уроки с элементами деловой игры</a:t>
            </a:r>
            <a:r>
              <a:rPr lang="ru-RU" sz="1200" kern="1200" baseline="0" dirty="0" smtClean="0">
                <a:solidFill>
                  <a:schemeClr val="tx1"/>
                </a:solidFill>
                <a:effectLst/>
                <a:latin typeface="+mn-lt"/>
                <a:ea typeface="+mn-ea"/>
                <a:cs typeface="+mn-cs"/>
              </a:rPr>
              <a:t> и т.п.</a:t>
            </a:r>
            <a:endParaRPr lang="ru-RU" dirty="0"/>
          </a:p>
        </p:txBody>
      </p:sp>
      <p:sp>
        <p:nvSpPr>
          <p:cNvPr id="4" name="Номер слайда 3"/>
          <p:cNvSpPr>
            <a:spLocks noGrp="1"/>
          </p:cNvSpPr>
          <p:nvPr>
            <p:ph type="sldNum" sz="quarter" idx="10"/>
          </p:nvPr>
        </p:nvSpPr>
        <p:spPr/>
        <p:txBody>
          <a:bodyPr/>
          <a:lstStyle/>
          <a:p>
            <a:fld id="{93399518-B4C7-416E-B2DC-18C88C405506}" type="slidenum">
              <a:rPr lang="ru-RU" smtClean="0"/>
              <a:t>5</a:t>
            </a:fld>
            <a:endParaRPr lang="ru-RU"/>
          </a:p>
        </p:txBody>
      </p:sp>
    </p:spTree>
    <p:extLst>
      <p:ext uri="{BB962C8B-B14F-4D97-AF65-F5344CB8AC3E}">
        <p14:creationId xmlns:p14="http://schemas.microsoft.com/office/powerpoint/2010/main" val="2879180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На преобразующем этапе</a:t>
            </a:r>
            <a:r>
              <a:rPr lang="ru-RU" sz="1200" kern="1200" dirty="0" smtClean="0">
                <a:solidFill>
                  <a:schemeClr val="tx1"/>
                </a:solidFill>
                <a:effectLst/>
                <a:latin typeface="+mn-lt"/>
                <a:ea typeface="+mn-ea"/>
                <a:cs typeface="+mn-cs"/>
              </a:rPr>
              <a:t> в процессе вовлечения студентов в различные виды учебной, внеучебной и производственно-практической деятельности происходит формирование умений учащихся соотносить свои склонности, убеждения, личностные качества с требованиями к профессии, осуществлять самоконтроль своей поведенческой и психической активности.</a:t>
            </a:r>
          </a:p>
          <a:p>
            <a:pPr algn="just"/>
            <a:r>
              <a:rPr lang="ru-RU" sz="1200" kern="1200" dirty="0" smtClean="0">
                <a:solidFill>
                  <a:schemeClr val="tx1"/>
                </a:solidFill>
                <a:effectLst/>
                <a:latin typeface="+mn-lt"/>
                <a:ea typeface="+mn-ea"/>
                <a:cs typeface="+mn-cs"/>
              </a:rPr>
              <a:t>На уроках педагогики, психологии и частных методик для реализации этой цели активно используется самостоятельная работа студентов.  Эта работа протекает в самых различных видах и формах: работа с книгой; составление таблиц, схем, анкет, кроссвордов; написание конспектов; решение задач, в которых студенты получают представление о способах целеполагания, планирования, самоуправления, самоконтроля. В этих видах деятельности осуществляется процесс изучения индивидуально-психологических и личностных особенностей воспитанников и педагогов-воспитателей ДОО и т. д. Усвоенные знания и приобретенные умения самостоятельной работы используются ими для выполнения курсовых и выпускных квалификационных работ. Самостоятельная творческая работа студентов позволяет им углублять теоретические знания, знания отдельных специальных методик, практически осваивать методы педагогических исследований; даёт возможность студенту встать в новую ролевую позицию педагога-воспитателя, родителя. Имитация профессиональной деятельности происходит через систему </a:t>
            </a:r>
            <a:r>
              <a:rPr lang="ru-RU" sz="1200" b="1" i="1" kern="1200" dirty="0" smtClean="0">
                <a:solidFill>
                  <a:schemeClr val="tx1"/>
                </a:solidFill>
                <a:effectLst/>
                <a:latin typeface="+mn-lt"/>
                <a:ea typeface="+mn-ea"/>
                <a:cs typeface="+mn-cs"/>
              </a:rPr>
              <a:t>индивидуальных и групповых заданий, упражнений, задач, ситуаций, диалогов</a:t>
            </a:r>
            <a:r>
              <a:rPr lang="ru-RU" sz="1200" kern="1200" dirty="0" smtClean="0">
                <a:solidFill>
                  <a:schemeClr val="tx1"/>
                </a:solidFill>
                <a:effectLst/>
                <a:latin typeface="+mn-lt"/>
                <a:ea typeface="+mn-ea"/>
                <a:cs typeface="+mn-cs"/>
              </a:rPr>
              <a:t> («Первая встреча с детьми, представьтесь», «В группе агрессивный (замкнутый, гиперактивный) ребенок», «Ребенок обижен несправедливостью, поговорите», «Дети не выполняют ваши требования» и т. п.). Они является эффективным средством формирования профессионального самоопределения на основе учёта индивидуальных свойств личности, опыта целенаправленного самоизменения, представлений о сущности педагогической деятельности, создания образа опытного педагога-воспитателя. </a:t>
            </a:r>
            <a:r>
              <a:rPr lang="ru-RU" sz="1200" b="1" i="1" kern="1200" dirty="0" smtClean="0">
                <a:solidFill>
                  <a:schemeClr val="tx1"/>
                </a:solidFill>
                <a:effectLst/>
                <a:latin typeface="+mn-lt"/>
                <a:ea typeface="+mn-ea"/>
                <a:cs typeface="+mn-cs"/>
              </a:rPr>
              <a:t>Уроки с элементами деловой игры </a:t>
            </a:r>
            <a:r>
              <a:rPr lang="ru-RU" sz="1200" kern="1200" dirty="0" smtClean="0">
                <a:solidFill>
                  <a:schemeClr val="tx1"/>
                </a:solidFill>
                <a:effectLst/>
                <a:latin typeface="+mn-lt"/>
                <a:ea typeface="+mn-ea"/>
                <a:cs typeface="+mn-cs"/>
              </a:rPr>
              <a:t>(«Чем я интересен для детей», «Ищу работу воспитателя», «Если детям со мной неинтересно», «Типичное и индивидуальное в профессии педагога-воспитателя» и др.) предусматривают распределение ролей, составление сценария, подготовку игрового материала, выработку критериев результативности игры. </a:t>
            </a:r>
            <a:r>
              <a:rPr lang="ru-RU" sz="1200" b="1" i="1" kern="1200" dirty="0" smtClean="0">
                <a:solidFill>
                  <a:schemeClr val="tx1"/>
                </a:solidFill>
                <a:effectLst/>
                <a:latin typeface="+mn-lt"/>
                <a:ea typeface="+mn-ea"/>
                <a:cs typeface="+mn-cs"/>
              </a:rPr>
              <a:t>Метод проектов </a:t>
            </a:r>
            <a:r>
              <a:rPr lang="ru-RU" sz="1200" kern="1200" dirty="0" smtClean="0">
                <a:solidFill>
                  <a:schemeClr val="tx1"/>
                </a:solidFill>
                <a:effectLst/>
                <a:latin typeface="+mn-lt"/>
                <a:ea typeface="+mn-ea"/>
                <a:cs typeface="+mn-cs"/>
              </a:rPr>
              <a:t>(«Детский сад будущего», «Воспитательные проекты для современного дошкольного образования» и др.) позволяет студентам не только усваивать инструментальные знания, но и раскрывать личностное своеобразие каждого участника, проверить свои позиции, создать условия, когда профессионально значимые мотивы деятельности становятся личностно значимыми.</a:t>
            </a:r>
          </a:p>
          <a:p>
            <a:pPr algn="just"/>
            <a:r>
              <a:rPr lang="ru-RU" sz="1200" b="1" i="1" kern="1200" dirty="0" smtClean="0">
                <a:solidFill>
                  <a:schemeClr val="tx1"/>
                </a:solidFill>
                <a:effectLst/>
                <a:latin typeface="+mn-lt"/>
                <a:ea typeface="+mn-ea"/>
                <a:cs typeface="+mn-cs"/>
              </a:rPr>
              <a:t>Педагогическая практика</a:t>
            </a:r>
            <a:r>
              <a:rPr lang="ru-RU" sz="1200" kern="1200" dirty="0" smtClean="0">
                <a:solidFill>
                  <a:schemeClr val="tx1"/>
                </a:solidFill>
                <a:effectLst/>
                <a:latin typeface="+mn-lt"/>
                <a:ea typeface="+mn-ea"/>
                <a:cs typeface="+mn-cs"/>
              </a:rPr>
              <a:t> как один из видов деятельности студентов колледжа обладает большим потенциалом для приобретения обучающимися знаний о выбранной профессии.</a:t>
            </a:r>
          </a:p>
          <a:p>
            <a:pPr algn="just"/>
            <a:r>
              <a:rPr lang="ru-RU" sz="1200" i="1" kern="1200" dirty="0" smtClean="0">
                <a:solidFill>
                  <a:schemeClr val="tx1"/>
                </a:solidFill>
                <a:effectLst/>
                <a:latin typeface="+mn-lt"/>
                <a:ea typeface="+mn-ea"/>
                <a:cs typeface="+mn-cs"/>
              </a:rPr>
              <a:t>Студенты вторых курсов</a:t>
            </a:r>
            <a:r>
              <a:rPr lang="ru-RU" sz="1200" kern="1200" dirty="0" smtClean="0">
                <a:solidFill>
                  <a:schemeClr val="tx1"/>
                </a:solidFill>
                <a:effectLst/>
                <a:latin typeface="+mn-lt"/>
                <a:ea typeface="+mn-ea"/>
                <a:cs typeface="+mn-cs"/>
              </a:rPr>
              <a:t> составляли собирательный образ современного воспитателя на основе опроса своих наставников, воспитанников и родителей базовых дошкольных учреждений. Наработанные материалы обсуждались с руководителями педагогической практики, педагогами дошкольных учреждений в методических кабинетах, в микрогруппах, оформлялись в виде рукописных журналов, стенной газеты и проходили защиту на конференции по педагогике.</a:t>
            </a:r>
          </a:p>
          <a:p>
            <a:pPr algn="just"/>
            <a:r>
              <a:rPr lang="ru-RU" sz="1200" i="1" kern="1200" dirty="0" smtClean="0">
                <a:solidFill>
                  <a:schemeClr val="tx1"/>
                </a:solidFill>
                <a:effectLst/>
                <a:latin typeface="+mn-lt"/>
                <a:ea typeface="+mn-ea"/>
                <a:cs typeface="+mn-cs"/>
              </a:rPr>
              <a:t>Студенты третьего курса</a:t>
            </a:r>
            <a:r>
              <a:rPr lang="ru-RU" sz="1200" kern="1200" dirty="0" smtClean="0">
                <a:solidFill>
                  <a:schemeClr val="tx1"/>
                </a:solidFill>
                <a:effectLst/>
                <a:latin typeface="+mn-lt"/>
                <a:ea typeface="+mn-ea"/>
                <a:cs typeface="+mn-cs"/>
              </a:rPr>
              <a:t> наблюдают за работой воспитателя в ходе занятия, в ситуациях свободного общения с детьми, на утренней гимнастике, в ходе организации культурно-гигиенических навыков, на прогулке и отмечают, есть ли у воспитателя склонность к данной профессии, соответствуют ли личностные качества педагога его профессии? По итогам проделанной работы обучающиеся составляли творческие портреты воспитателей: в которых отражали перечень личностных и профессиональных качеств, необходимых человеку для выбранной профессии, профессиональных умений, имеющихся лично у них и им недостающих, и тех, от которых им хотелось бы избавиться. По итогам практики на уроках студенты составляют характеристику на себя, отразив в ней собственный личностный и профессиональный портрет.</a:t>
            </a:r>
          </a:p>
          <a:p>
            <a:pPr algn="just"/>
            <a:r>
              <a:rPr lang="ru-RU" sz="1200" kern="1200" dirty="0" smtClean="0">
                <a:solidFill>
                  <a:schemeClr val="tx1"/>
                </a:solidFill>
                <a:effectLst/>
                <a:latin typeface="+mn-lt"/>
                <a:ea typeface="+mn-ea"/>
                <a:cs typeface="+mn-cs"/>
              </a:rPr>
              <a:t>В заключение практики студенты учатся осуществлять анализ соответствия своих возможностей требованиям программы к личности воспитателя. На аналитико-обобщающем этапе происходит формирование умений студентов анализировать, обобщать и оценивать свои действия как будущего профессионала, способности предупреждать появление недостатков в своей деятельности, изучалась динамика сформированности компонентов профессионального самоопределения (когнитивно - гностического, операционно-деятельностного, мотивационно- ценностного и рефлексивно-оценочного).</a:t>
            </a:r>
          </a:p>
          <a:p>
            <a:pPr algn="just"/>
            <a:r>
              <a:rPr lang="ru-RU" sz="1200" kern="1200" dirty="0" smtClean="0">
                <a:solidFill>
                  <a:schemeClr val="tx1"/>
                </a:solidFill>
                <a:effectLst/>
                <a:latin typeface="+mn-lt"/>
                <a:ea typeface="+mn-ea"/>
                <a:cs typeface="+mn-cs"/>
              </a:rPr>
              <a:t>Экскурсия в музей колледжа, тематические классные часы, конкурсы создают творческую атмосферу общения преподавателей и студентов, формируют опыт личностно ориентированного взаимодействия, что позволяет выявить личностные качества воспитателей ДОО (учителей начальных классов). Создавая сценарий внеклассного мероприятия, студенты отрабатывают умения, необходимые будущему педагогу: прогнозировать, планировать и реализовывать намеченное, осуществлять коррекцию плана по ходу его написания с учетом личностных особенностей приглашенных, своих собственных знаний и умений. Они имеют возможность в рамках неформального общения проанализировать воспитательный опыт преподавателей колледжа, оценить, в какой мере они сами владеют традиционными и нетрадиционными приемами работы с детьми. В процессе воплощения задуманного учащиеся рефлексируют свои действия, корректируют их.</a:t>
            </a:r>
          </a:p>
          <a:p>
            <a:pPr algn="just"/>
            <a:endParaRPr lang="ru-RU" dirty="0"/>
          </a:p>
        </p:txBody>
      </p:sp>
      <p:sp>
        <p:nvSpPr>
          <p:cNvPr id="4" name="Номер слайда 3"/>
          <p:cNvSpPr>
            <a:spLocks noGrp="1"/>
          </p:cNvSpPr>
          <p:nvPr>
            <p:ph type="sldNum" sz="quarter" idx="10"/>
          </p:nvPr>
        </p:nvSpPr>
        <p:spPr/>
        <p:txBody>
          <a:bodyPr/>
          <a:lstStyle/>
          <a:p>
            <a:fld id="{93399518-B4C7-416E-B2DC-18C88C405506}" type="slidenum">
              <a:rPr lang="ru-RU" smtClean="0"/>
              <a:t>6</a:t>
            </a:fld>
            <a:endParaRPr lang="ru-RU"/>
          </a:p>
        </p:txBody>
      </p:sp>
    </p:spTree>
    <p:extLst>
      <p:ext uri="{BB962C8B-B14F-4D97-AF65-F5344CB8AC3E}">
        <p14:creationId xmlns:p14="http://schemas.microsoft.com/office/powerpoint/2010/main" val="1632972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Волонтером может быть каждый – независимо от возраста (исключением могут быть воспитательные учреждения; совершеннолетие часто требуется также для работы волонтерами в больницах), образования, материального статуса и т. п. Но и в этой, казалось бы всеобъемлющей и доступной для всех деятельности требуются определенные качества, без которых нельзя обойтись. Такими наиболее важными качествами волонтера являются свойства личности, которые позволяют с наибольшим эффектом и результативностью решать основные задачи социально-педагогического характера. Среди них наиболее значимыми, как показало исследование, в котором мы опирались на мнения ведущих специалистов в этой области ( Н. Н, Нечаев, , и др.) являются следующие:</a:t>
            </a:r>
          </a:p>
          <a:p>
            <a:r>
              <a:rPr lang="ru-RU" sz="1200" kern="1200" dirty="0" smtClean="0">
                <a:solidFill>
                  <a:schemeClr val="tx1"/>
                </a:solidFill>
                <a:effectLst/>
                <a:latin typeface="+mn-lt"/>
                <a:ea typeface="+mn-ea"/>
                <a:cs typeface="+mn-cs"/>
              </a:rPr>
              <a:t>- психолого-педагогическая компетентность, определяемая не просто как сумма знаний, необходимых для оказания помощи и поддержки отдельным лицам, а как определенный уровень волонтерской деятельности, неотделимой от совокупности личностных свойств и психологических характеристик, накладывающих индивидуальный неповторимый отпечаток на волонтерскую деятельность;</a:t>
            </a:r>
          </a:p>
          <a:p>
            <a:r>
              <a:rPr lang="ru-RU" sz="1200" kern="1200" dirty="0" smtClean="0">
                <a:solidFill>
                  <a:schemeClr val="tx1"/>
                </a:solidFill>
                <a:effectLst/>
                <a:latin typeface="+mn-lt"/>
                <a:ea typeface="+mn-ea"/>
                <a:cs typeface="+mn-cs"/>
              </a:rPr>
              <a:t>- прочность усвоения таких ценностей, как гуманность, справедливость, самоопределение, конфиденциальность, бескорыстие и честность;</a:t>
            </a:r>
          </a:p>
          <a:p>
            <a:r>
              <a:rPr lang="ru-RU" sz="1200" kern="1200" dirty="0" smtClean="0">
                <a:solidFill>
                  <a:schemeClr val="tx1"/>
                </a:solidFill>
                <a:effectLst/>
                <a:latin typeface="+mn-lt"/>
                <a:ea typeface="+mn-ea"/>
                <a:cs typeface="+mn-cs"/>
              </a:rPr>
              <a:t>- сознательное и разумное использование собственных личностных качеств и</a:t>
            </a:r>
            <a:br>
              <a:rPr lang="ru-RU" sz="1200" kern="1200" dirty="0" smtClean="0">
                <a:solidFill>
                  <a:schemeClr val="tx1"/>
                </a:solidFill>
                <a:effectLst/>
                <a:latin typeface="+mn-lt"/>
                <a:ea typeface="+mn-ea"/>
                <a:cs typeface="+mn-cs"/>
              </a:rPr>
            </a:br>
            <a:r>
              <a:rPr lang="ru-RU" sz="1200" u="none" strike="noStrike" kern="1200" dirty="0" smtClean="0">
                <a:solidFill>
                  <a:schemeClr val="tx1"/>
                </a:solidFill>
                <a:effectLst/>
                <a:latin typeface="+mn-lt"/>
                <a:ea typeface="+mn-ea"/>
                <a:cs typeface="+mn-cs"/>
              </a:rPr>
              <a:t>дифференцированное</a:t>
            </a:r>
            <a:r>
              <a:rPr lang="ru-RU" sz="1200" kern="1200" dirty="0" smtClean="0">
                <a:solidFill>
                  <a:schemeClr val="tx1"/>
                </a:solidFill>
                <a:effectLst/>
                <a:latin typeface="+mn-lt"/>
                <a:ea typeface="+mn-ea"/>
                <a:cs typeface="+mn-cs"/>
              </a:rPr>
              <a:t> применение навыков общения;</a:t>
            </a:r>
          </a:p>
          <a:p>
            <a:r>
              <a:rPr lang="ru-RU" sz="1200" kern="1200" dirty="0" smtClean="0">
                <a:solidFill>
                  <a:schemeClr val="tx1"/>
                </a:solidFill>
                <a:effectLst/>
                <a:latin typeface="+mn-lt"/>
                <a:ea typeface="+mn-ea"/>
                <a:cs typeface="+mn-cs"/>
              </a:rPr>
              <a:t>- ответственность и самодисциплина;</a:t>
            </a:r>
          </a:p>
          <a:p>
            <a:r>
              <a:rPr lang="ru-RU" sz="1200" kern="1200" dirty="0" smtClean="0">
                <a:solidFill>
                  <a:schemeClr val="tx1"/>
                </a:solidFill>
                <a:effectLst/>
                <a:latin typeface="+mn-lt"/>
                <a:ea typeface="+mn-ea"/>
                <a:cs typeface="+mn-cs"/>
              </a:rPr>
              <a:t>- глубокая и искренняя заинтересованность в решении проблем подопечных и положительных результатах работы;</a:t>
            </a:r>
          </a:p>
          <a:p>
            <a:pPr algn="just"/>
            <a:r>
              <a:rPr lang="ru-RU" sz="1200" kern="1200" dirty="0" smtClean="0">
                <a:solidFill>
                  <a:schemeClr val="tx1"/>
                </a:solidFill>
                <a:effectLst/>
                <a:latin typeface="+mn-lt"/>
                <a:ea typeface="+mn-ea"/>
                <a:cs typeface="+mn-cs"/>
              </a:rPr>
              <a:t>- наличие качеств личности, позволяющие располагать к себе разных людей, вызывать доверие, желание сотрудничать, помогать и в то же время не позволяющих собой манипулировать, подавлять себя как личность. </a:t>
            </a:r>
            <a:endParaRPr lang="ru-RU" dirty="0"/>
          </a:p>
        </p:txBody>
      </p:sp>
      <p:sp>
        <p:nvSpPr>
          <p:cNvPr id="4" name="Номер слайда 3"/>
          <p:cNvSpPr>
            <a:spLocks noGrp="1"/>
          </p:cNvSpPr>
          <p:nvPr>
            <p:ph type="sldNum" sz="quarter" idx="10"/>
          </p:nvPr>
        </p:nvSpPr>
        <p:spPr/>
        <p:txBody>
          <a:bodyPr/>
          <a:lstStyle/>
          <a:p>
            <a:fld id="{93399518-B4C7-416E-B2DC-18C88C405506}" type="slidenum">
              <a:rPr lang="ru-RU" smtClean="0"/>
              <a:t>7</a:t>
            </a:fld>
            <a:endParaRPr lang="ru-RU"/>
          </a:p>
        </p:txBody>
      </p:sp>
    </p:spTree>
    <p:extLst>
      <p:ext uri="{BB962C8B-B14F-4D97-AF65-F5344CB8AC3E}">
        <p14:creationId xmlns:p14="http://schemas.microsoft.com/office/powerpoint/2010/main" val="3168471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0" kern="1200" dirty="0" smtClean="0">
                <a:solidFill>
                  <a:schemeClr val="tx1"/>
                </a:solidFill>
                <a:effectLst/>
                <a:latin typeface="Times New Roman" panose="02020603050405020304" pitchFamily="18" charset="0"/>
                <a:ea typeface="+mn-ea"/>
                <a:cs typeface="Times New Roman" panose="02020603050405020304" pitchFamily="18" charset="0"/>
              </a:rPr>
              <a:t>       Для того чтобы помочь выпускникам ГПОАУ АО АПК выбрать нужную профессию, преподаватели</a:t>
            </a:r>
            <a:r>
              <a:rPr lang="ru-RU" sz="1400" b="0" kern="1200" baseline="0" dirty="0" smtClean="0">
                <a:solidFill>
                  <a:schemeClr val="tx1"/>
                </a:solidFill>
                <a:effectLst/>
                <a:latin typeface="Times New Roman" panose="02020603050405020304" pitchFamily="18" charset="0"/>
                <a:ea typeface="+mn-ea"/>
                <a:cs typeface="Times New Roman" panose="02020603050405020304" pitchFamily="18" charset="0"/>
              </a:rPr>
              <a:t> отделения</a:t>
            </a:r>
            <a:r>
              <a:rPr lang="ru-RU" sz="1400" b="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400" b="1" kern="1200" dirty="0" smtClean="0">
                <a:solidFill>
                  <a:schemeClr val="tx1"/>
                </a:solidFill>
                <a:effectLst/>
                <a:latin typeface="Times New Roman" panose="02020603050405020304" pitchFamily="18" charset="0"/>
                <a:ea typeface="+mn-ea"/>
                <a:cs typeface="Times New Roman" panose="02020603050405020304" pitchFamily="18" charset="0"/>
              </a:rPr>
              <a:t>используют следующие методы работы </a:t>
            </a:r>
            <a:r>
              <a:rPr lang="ru-RU" sz="1400" b="0" kern="1200" dirty="0" smtClean="0">
                <a:solidFill>
                  <a:schemeClr val="tx1"/>
                </a:solidFill>
                <a:effectLst/>
                <a:latin typeface="Times New Roman" panose="02020603050405020304" pitchFamily="18" charset="0"/>
                <a:ea typeface="+mn-ea"/>
                <a:cs typeface="Times New Roman" panose="02020603050405020304" pitchFamily="18" charset="0"/>
              </a:rPr>
              <a:t>в данном направлении:</a:t>
            </a:r>
          </a:p>
          <a:p>
            <a:pPr algn="just"/>
            <a:r>
              <a:rPr lang="ru-RU" sz="1400" b="0" dirty="0" smtClean="0">
                <a:latin typeface="Times New Roman" panose="02020603050405020304" pitchFamily="18" charset="0"/>
                <a:cs typeface="Times New Roman" panose="02020603050405020304" pitchFamily="18" charset="0"/>
              </a:rPr>
              <a:t>информационно-справочные (посещение ярмарки профессий, где представлены высшие учебные заведения Амурской области, встречи со специалистами (мастер-классы), средства массовой информации, демонстрация медиапрезентаций о высших учебных заведениях);</a:t>
            </a:r>
          </a:p>
          <a:p>
            <a:pPr algn="just"/>
            <a:r>
              <a:rPr lang="ru-RU" sz="1400" b="0" dirty="0" smtClean="0">
                <a:latin typeface="Times New Roman" panose="02020603050405020304" pitchFamily="18" charset="0"/>
                <a:cs typeface="Times New Roman" panose="02020603050405020304" pitchFamily="18" charset="0"/>
              </a:rPr>
              <a:t>профессиональная психодиагностика (закрытые и открытые беседы — интервью преподавателя психологии, классного руководителя, опросники профессиональной мотивации, сбор косвенной информации, игры, тренинги; моделирующие ситуации профессионального общения или нравственного выбора в процессе трудовой деятельности;</a:t>
            </a:r>
          </a:p>
          <a:p>
            <a:pPr algn="just"/>
            <a:r>
              <a:rPr lang="ru-RU" sz="1400" b="0" dirty="0" smtClean="0">
                <a:latin typeface="Times New Roman" panose="02020603050405020304" pitchFamily="18" charset="0"/>
                <a:cs typeface="Times New Roman" panose="02020603050405020304" pitchFamily="18" charset="0"/>
              </a:rPr>
              <a:t>морально-эмоциональная поддержка (группы общения, «пламенные» публичные выступления, успешные примеры самоопределения); </a:t>
            </a:r>
          </a:p>
          <a:p>
            <a:pPr algn="just"/>
            <a:r>
              <a:rPr lang="ru-RU" sz="1400" b="0" dirty="0" smtClean="0">
                <a:latin typeface="Times New Roman" panose="02020603050405020304" pitchFamily="18" charset="0"/>
                <a:cs typeface="Times New Roman" panose="02020603050405020304" pitchFamily="18" charset="0"/>
              </a:rPr>
              <a:t>помощь в конкретном выборе и принятии решения (последовательность действий, реализующих намеченную цель). </a:t>
            </a:r>
            <a:endParaRPr lang="ru-RU" sz="1400" b="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93399518-B4C7-416E-B2DC-18C88C405506}" type="slidenum">
              <a:rPr lang="ru-RU" smtClean="0"/>
              <a:t>9</a:t>
            </a:fld>
            <a:endParaRPr lang="ru-RU"/>
          </a:p>
        </p:txBody>
      </p:sp>
    </p:spTree>
    <p:extLst>
      <p:ext uri="{BB962C8B-B14F-4D97-AF65-F5344CB8AC3E}">
        <p14:creationId xmlns:p14="http://schemas.microsoft.com/office/powerpoint/2010/main" val="928147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113263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402786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1589225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2397651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1453703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FA7B280-EB26-4694-A8CE-76A20EB8674C}" type="datetimeFigureOut">
              <a:rPr lang="ru-RU" smtClean="0"/>
              <a:t>25.03.2018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2871497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FA7B280-EB26-4694-A8CE-76A20EB8674C}" type="datetimeFigureOut">
              <a:rPr lang="ru-RU" smtClean="0"/>
              <a:t>25.03.2018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3118610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FA7B280-EB26-4694-A8CE-76A20EB8674C}" type="datetimeFigureOut">
              <a:rPr lang="ru-RU" smtClean="0"/>
              <a:t>25.03.2018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2452845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FA7B280-EB26-4694-A8CE-76A20EB8674C}" type="datetimeFigureOut">
              <a:rPr lang="ru-RU" smtClean="0"/>
              <a:t>25.03.2018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1519163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FA7B280-EB26-4694-A8CE-76A20EB8674C}" type="datetimeFigureOut">
              <a:rPr lang="ru-RU" smtClean="0"/>
              <a:t>25.03.2018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3593057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CFA7B280-EB26-4694-A8CE-76A20EB8674C}" type="datetimeFigureOut">
              <a:rPr lang="ru-RU" smtClean="0"/>
              <a:t>25.03.2018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D9F19D-F975-4586-87D1-97394493B027}" type="slidenum">
              <a:rPr lang="ru-RU" smtClean="0"/>
              <a:t>‹#›</a:t>
            </a:fld>
            <a:endParaRPr lang="ru-RU"/>
          </a:p>
        </p:txBody>
      </p:sp>
    </p:spTree>
    <p:extLst>
      <p:ext uri="{BB962C8B-B14F-4D97-AF65-F5344CB8AC3E}">
        <p14:creationId xmlns:p14="http://schemas.microsoft.com/office/powerpoint/2010/main" val="3581951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A7B280-EB26-4694-A8CE-76A20EB8674C}" type="datetimeFigureOut">
              <a:rPr lang="ru-RU" smtClean="0"/>
              <a:t>25.03.2018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D9F19D-F975-4586-87D1-97394493B027}" type="slidenum">
              <a:rPr lang="ru-RU" smtClean="0"/>
              <a:t>‹#›</a:t>
            </a:fld>
            <a:endParaRPr lang="ru-RU"/>
          </a:p>
        </p:txBody>
      </p:sp>
    </p:spTree>
    <p:extLst>
      <p:ext uri="{BB962C8B-B14F-4D97-AF65-F5344CB8AC3E}">
        <p14:creationId xmlns:p14="http://schemas.microsoft.com/office/powerpoint/2010/main" val="1725639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8" Type="http://schemas.openxmlformats.org/officeDocument/2006/relationships/hyperlink" Target="&#1071;-&#1076;&#1086;&#1073;&#1088;&#1086;&#1074;&#1086;&#1083;&#1077;&#1094;%20&#1089;&#1086;&#1094;&#1080;&#1072;&#1083;&#1100;&#1085;&#1099;&#1081;%20&#1088;&#1086;&#1083;&#1080;&#1082;.mp4"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90212" y="1255776"/>
            <a:ext cx="2001787" cy="5602224"/>
          </a:xfrm>
          <a:prstGeom prst="rect">
            <a:avLst/>
          </a:prstGeom>
        </p:spPr>
      </p:pic>
      <p:pic>
        <p:nvPicPr>
          <p:cNvPr id="3" name="Рисунок 2"/>
          <p:cNvPicPr>
            <a:picLocks noChangeAspect="1"/>
          </p:cNvPicPr>
          <p:nvPr/>
        </p:nvPicPr>
        <p:blipFill>
          <a:blip r:embed="rId4"/>
          <a:stretch>
            <a:fillRect/>
          </a:stretch>
        </p:blipFill>
        <p:spPr>
          <a:xfrm>
            <a:off x="1374584" y="287651"/>
            <a:ext cx="1469263" cy="859611"/>
          </a:xfrm>
          <a:prstGeom prst="rect">
            <a:avLst/>
          </a:prstGeom>
        </p:spPr>
      </p:pic>
      <p:sp>
        <p:nvSpPr>
          <p:cNvPr id="4" name="TextBox 3"/>
          <p:cNvSpPr txBox="1"/>
          <p:nvPr/>
        </p:nvSpPr>
        <p:spPr>
          <a:xfrm>
            <a:off x="1901952" y="109729"/>
            <a:ext cx="7985760" cy="1384995"/>
          </a:xfrm>
          <a:prstGeom prst="rect">
            <a:avLst/>
          </a:prstGeom>
          <a:noFill/>
        </p:spPr>
        <p:txBody>
          <a:bodyPr wrap="square" rtlCol="0">
            <a:spAutoFit/>
          </a:bodyPr>
          <a:lstStyle/>
          <a:p>
            <a:pPr lvl="0" algn="ctr"/>
            <a:r>
              <a:rPr lang="ru-RU" sz="1200" b="1" i="1" dirty="0">
                <a:solidFill>
                  <a:srgbClr val="000F2E"/>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0F2E"/>
              </a:solidFill>
              <a:latin typeface="Times New Roman" panose="02020603050405020304" pitchFamily="18" charset="0"/>
              <a:ea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0F2E"/>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rPr>
              <a:t> </a:t>
            </a:r>
            <a:endParaRPr lang="ru-RU" sz="1200" i="1" dirty="0">
              <a:solidFill>
                <a:srgbClr val="000F2E"/>
              </a:solidFill>
              <a:latin typeface="Times New Roman" panose="02020603050405020304" pitchFamily="18" charset="0"/>
              <a:ea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0F2E"/>
              </a:solidFill>
              <a:latin typeface="Times New Roman" panose="02020603050405020304" pitchFamily="18" charset="0"/>
              <a:ea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0F2E"/>
              </a:solidFill>
              <a:latin typeface="Times New Roman" panose="02020603050405020304" pitchFamily="18" charset="0"/>
              <a:ea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0F2E"/>
              </a:solidFill>
              <a:latin typeface="Times New Roman" panose="02020603050405020304" pitchFamily="18" charset="0"/>
              <a:ea typeface="Times New Roman" panose="02020603050405020304" pitchFamily="18" charset="0"/>
            </a:endParaRPr>
          </a:p>
          <a:p>
            <a:pPr lvl="0" algn="ctr"/>
            <a:r>
              <a:rPr lang="ru-RU" sz="1200" b="1" i="1" dirty="0">
                <a:solidFill>
                  <a:srgbClr val="000F2E"/>
                </a:solidFill>
                <a:latin typeface="Times New Roman" panose="02020603050405020304" pitchFamily="18" charset="0"/>
                <a:ea typeface="Times New Roman" panose="02020603050405020304" pitchFamily="18" charset="0"/>
              </a:rPr>
              <a:t>(ГПОАУ АО АПК)</a:t>
            </a:r>
            <a:endParaRPr lang="ru-RU" sz="1200" b="1" i="1" dirty="0">
              <a:solidFill>
                <a:srgbClr val="000F2E"/>
              </a:solidFill>
              <a:latin typeface="Arial" pitchFamily="34" charset="0"/>
              <a:cs typeface="Arial" pitchFamily="34" charset="0"/>
            </a:endParaRPr>
          </a:p>
        </p:txBody>
      </p:sp>
      <p:sp>
        <p:nvSpPr>
          <p:cNvPr id="5" name="Прямоугольник 4"/>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885371" y="1988457"/>
            <a:ext cx="9304841" cy="1569660"/>
          </a:xfrm>
          <a:prstGeom prst="rect">
            <a:avLst/>
          </a:prstGeom>
          <a:noFill/>
        </p:spPr>
        <p:txBody>
          <a:bodyPr wrap="square" rtlCol="0">
            <a:spAutoFit/>
          </a:bodyPr>
          <a:lstStyle/>
          <a:p>
            <a:pPr algn="ctr"/>
            <a:r>
              <a:rPr lang="ru-RU" sz="3200" b="1" i="1" dirty="0">
                <a:solidFill>
                  <a:srgbClr val="000F2E"/>
                </a:solidFill>
                <a:latin typeface="Times New Roman" panose="02020603050405020304" pitchFamily="18" charset="0"/>
                <a:cs typeface="Times New Roman" panose="02020603050405020304" pitchFamily="18" charset="0"/>
              </a:rPr>
              <a:t>Личностно-профессиональное самоопределение студентов </a:t>
            </a:r>
            <a:r>
              <a:rPr lang="ru-RU" sz="3200" b="1" i="1" dirty="0" smtClean="0">
                <a:solidFill>
                  <a:srgbClr val="000F2E"/>
                </a:solidFill>
                <a:latin typeface="Times New Roman" panose="02020603050405020304" pitchFamily="18" charset="0"/>
                <a:cs typeface="Times New Roman" panose="02020603050405020304" pitchFamily="18" charset="0"/>
              </a:rPr>
              <a:t>ГПОАУ АО АПК в процессе воспитательно </a:t>
            </a:r>
            <a:r>
              <a:rPr lang="ru-RU" sz="3200" b="1" i="1" dirty="0">
                <a:solidFill>
                  <a:srgbClr val="000F2E"/>
                </a:solidFill>
                <a:latin typeface="Times New Roman" panose="02020603050405020304" pitchFamily="18" charset="0"/>
                <a:cs typeface="Times New Roman" panose="02020603050405020304" pitchFamily="18" charset="0"/>
              </a:rPr>
              <a:t>– образовательной работы</a:t>
            </a:r>
            <a:endParaRPr lang="ru-RU" sz="3200" i="1" dirty="0">
              <a:solidFill>
                <a:srgbClr val="000F2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090057" y="5486399"/>
            <a:ext cx="7797655" cy="677108"/>
          </a:xfrm>
          <a:prstGeom prst="rect">
            <a:avLst/>
          </a:prstGeom>
          <a:noFill/>
        </p:spPr>
        <p:txBody>
          <a:bodyPr wrap="square" rtlCol="0">
            <a:spAutoFit/>
          </a:bodyPr>
          <a:lstStyle/>
          <a:p>
            <a:pPr lvl="0" algn="r"/>
            <a:r>
              <a:rPr lang="ru-RU" b="1" i="1" dirty="0" smtClean="0">
                <a:solidFill>
                  <a:srgbClr val="000F2E"/>
                </a:solidFill>
                <a:latin typeface="Times New Roman" pitchFamily="18" charset="0"/>
                <a:cs typeface="Times New Roman" pitchFamily="18" charset="0"/>
              </a:rPr>
              <a:t>Преподаватель </a:t>
            </a:r>
            <a:r>
              <a:rPr lang="ru-RU" b="1" i="1" dirty="0">
                <a:solidFill>
                  <a:srgbClr val="000F2E"/>
                </a:solidFill>
                <a:latin typeface="Times New Roman" panose="02020603050405020304" pitchFamily="18" charset="0"/>
                <a:ea typeface="Times New Roman" panose="02020603050405020304" pitchFamily="18" charset="0"/>
              </a:rPr>
              <a:t>ГПОАУ АО </a:t>
            </a:r>
            <a:r>
              <a:rPr lang="ru-RU" b="1" i="1" dirty="0" smtClean="0">
                <a:solidFill>
                  <a:srgbClr val="000F2E"/>
                </a:solidFill>
                <a:latin typeface="Times New Roman" panose="02020603050405020304" pitchFamily="18" charset="0"/>
                <a:ea typeface="Times New Roman" panose="02020603050405020304" pitchFamily="18" charset="0"/>
              </a:rPr>
              <a:t>АПК</a:t>
            </a:r>
            <a:r>
              <a:rPr lang="ru-RU" b="1" i="1" dirty="0" smtClean="0">
                <a:solidFill>
                  <a:srgbClr val="000F2E"/>
                </a:solidFill>
                <a:latin typeface="Times New Roman" pitchFamily="18" charset="0"/>
                <a:cs typeface="Times New Roman" pitchFamily="18" charset="0"/>
              </a:rPr>
              <a:t>:</a:t>
            </a:r>
            <a:r>
              <a:rPr lang="ru-RU" sz="2000" i="1" dirty="0" smtClean="0">
                <a:solidFill>
                  <a:srgbClr val="000F2E"/>
                </a:solidFill>
                <a:latin typeface="Times New Roman" pitchFamily="18" charset="0"/>
                <a:cs typeface="Times New Roman" pitchFamily="18" charset="0"/>
              </a:rPr>
              <a:t> </a:t>
            </a:r>
          </a:p>
          <a:p>
            <a:pPr lvl="0" algn="r"/>
            <a:r>
              <a:rPr lang="ru-RU" i="1" dirty="0" smtClean="0">
                <a:solidFill>
                  <a:srgbClr val="000F2E"/>
                </a:solidFill>
                <a:latin typeface="Times New Roman" pitchFamily="18" charset="0"/>
                <a:cs typeface="Times New Roman" pitchFamily="18" charset="0"/>
              </a:rPr>
              <a:t>Гольская Оксана Геннадьевна</a:t>
            </a:r>
            <a:endParaRPr lang="ru-RU" i="1" dirty="0">
              <a:solidFill>
                <a:srgbClr val="000F2E"/>
              </a:solidFill>
              <a:latin typeface="Times New Roman" pitchFamily="18" charset="0"/>
              <a:cs typeface="Times New Roman" pitchFamily="18" charset="0"/>
            </a:endParaRPr>
          </a:p>
        </p:txBody>
      </p:sp>
      <p:sp>
        <p:nvSpPr>
          <p:cNvPr id="8" name="TextBox 7"/>
          <p:cNvSpPr txBox="1"/>
          <p:nvPr/>
        </p:nvSpPr>
        <p:spPr>
          <a:xfrm>
            <a:off x="4181856" y="6315456"/>
            <a:ext cx="4255008" cy="369332"/>
          </a:xfrm>
          <a:prstGeom prst="rect">
            <a:avLst/>
          </a:prstGeom>
          <a:noFill/>
        </p:spPr>
        <p:txBody>
          <a:bodyPr wrap="square" rtlCol="0">
            <a:spAutoFit/>
          </a:bodyPr>
          <a:lstStyle/>
          <a:p>
            <a:pPr lvl="0"/>
            <a:r>
              <a:rPr lang="ru-RU" b="1" i="1" dirty="0">
                <a:solidFill>
                  <a:srgbClr val="000F2E"/>
                </a:solidFill>
                <a:latin typeface="Times New Roman" panose="02020603050405020304" pitchFamily="18" charset="0"/>
                <a:cs typeface="Times New Roman" panose="02020603050405020304" pitchFamily="18" charset="0"/>
              </a:rPr>
              <a:t>г. </a:t>
            </a:r>
            <a:r>
              <a:rPr lang="ru-RU" b="1" i="1" dirty="0" smtClean="0">
                <a:solidFill>
                  <a:srgbClr val="000F2E"/>
                </a:solidFill>
                <a:latin typeface="Times New Roman" panose="02020603050405020304" pitchFamily="18" charset="0"/>
                <a:cs typeface="Times New Roman" panose="02020603050405020304" pitchFamily="18" charset="0"/>
              </a:rPr>
              <a:t>Благовещенск, март 2018</a:t>
            </a:r>
            <a:endParaRPr lang="ru-RU" b="1" i="1" dirty="0">
              <a:solidFill>
                <a:srgbClr val="000F2E"/>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2292096" y="3788604"/>
            <a:ext cx="7595616" cy="1258421"/>
          </a:xfrm>
          <a:prstGeom prst="rect">
            <a:avLst/>
          </a:prstGeom>
          <a:noFill/>
        </p:spPr>
        <p:txBody>
          <a:bodyPr wrap="square" rtlCol="0">
            <a:spAutoFit/>
          </a:bodyPr>
          <a:lstStyle/>
          <a:p>
            <a:pPr algn="r">
              <a:lnSpc>
                <a:spcPct val="107000"/>
              </a:lnSpc>
              <a:spcAft>
                <a:spcPts val="800"/>
              </a:spcAft>
            </a:pPr>
            <a:r>
              <a:rPr lang="ru-RU" sz="24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Найти свою дорогу, узнать своё место – в этом всё для человека, это для него значит сделаться самим собой. В.Г. Белинский.</a:t>
            </a:r>
            <a:endParaRPr lang="ru-RU" sz="2400" dirty="0">
              <a:solidFill>
                <a:srgbClr val="001642"/>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4127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63876" y="902208"/>
            <a:ext cx="2128124" cy="5955792"/>
          </a:xfrm>
          <a:prstGeom prst="rect">
            <a:avLst/>
          </a:prstGeom>
        </p:spPr>
      </p:pic>
      <p:sp>
        <p:nvSpPr>
          <p:cNvPr id="4" name="TextBox 3"/>
          <p:cNvSpPr txBox="1"/>
          <p:nvPr/>
        </p:nvSpPr>
        <p:spPr>
          <a:xfrm>
            <a:off x="1804416" y="256032"/>
            <a:ext cx="8259460" cy="584775"/>
          </a:xfrm>
          <a:prstGeom prst="rect">
            <a:avLst/>
          </a:prstGeom>
          <a:noFill/>
        </p:spPr>
        <p:txBody>
          <a:bodyPr wrap="square" rtlCol="0">
            <a:spAutoFit/>
          </a:bodyPr>
          <a:lstStyle/>
          <a:p>
            <a:r>
              <a:rPr lang="ru-RU" sz="3200" b="1" i="1" dirty="0" smtClean="0">
                <a:solidFill>
                  <a:srgbClr val="000F2E"/>
                </a:solidFill>
                <a:latin typeface="Times New Roman" panose="02020603050405020304" pitchFamily="18" charset="0"/>
                <a:cs typeface="Times New Roman" panose="02020603050405020304" pitchFamily="18" charset="0"/>
              </a:rPr>
              <a:t>Источники</a:t>
            </a:r>
            <a:endParaRPr lang="ru-RU" sz="3200" b="1" i="1" dirty="0">
              <a:solidFill>
                <a:srgbClr val="000F2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926592" y="840807"/>
            <a:ext cx="8962996" cy="5632311"/>
          </a:xfrm>
          <a:prstGeom prst="rect">
            <a:avLst/>
          </a:prstGeom>
          <a:noFill/>
        </p:spPr>
        <p:txBody>
          <a:bodyPr wrap="square" rtlCol="0">
            <a:spAutoFit/>
          </a:bodyPr>
          <a:lstStyle/>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Абдалина </a:t>
            </a:r>
            <a:r>
              <a:rPr lang="ru-RU" sz="2400" b="1" i="1" dirty="0">
                <a:solidFill>
                  <a:srgbClr val="000F2E"/>
                </a:solidFill>
                <a:latin typeface="Times New Roman" panose="02020603050405020304" pitchFamily="18" charset="0"/>
                <a:cs typeface="Times New Roman" panose="02020603050405020304" pitchFamily="18" charset="0"/>
              </a:rPr>
              <a:t>Л.В., Гаврилова Е.В. "Психологические аспекты профессионального самоопределения учащихся": </a:t>
            </a:r>
            <a:r>
              <a:rPr lang="ru-RU" sz="2400" i="1" dirty="0">
                <a:solidFill>
                  <a:srgbClr val="000F2E"/>
                </a:solidFill>
                <a:latin typeface="Times New Roman" panose="02020603050405020304" pitchFamily="18" charset="0"/>
                <a:cs typeface="Times New Roman" panose="02020603050405020304" pitchFamily="18" charset="0"/>
              </a:rPr>
              <a:t>Учебно-методическое пособие. - Воронеж: ВГПУ, 2004. - 77 с. </a:t>
            </a:r>
          </a:p>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 </a:t>
            </a:r>
            <a:r>
              <a:rPr lang="ru-RU" sz="2400" b="1" i="1" dirty="0">
                <a:solidFill>
                  <a:srgbClr val="000F2E"/>
                </a:solidFill>
                <a:latin typeface="Times New Roman" panose="02020603050405020304" pitchFamily="18" charset="0"/>
                <a:cs typeface="Times New Roman" panose="02020603050405020304" pitchFamily="18" charset="0"/>
              </a:rPr>
              <a:t>Выготский Л.С. Собрание сочинений: В 6 т. </a:t>
            </a:r>
            <a:r>
              <a:rPr lang="ru-RU" sz="2400" i="1" dirty="0">
                <a:solidFill>
                  <a:srgbClr val="000F2E"/>
                </a:solidFill>
                <a:latin typeface="Times New Roman" panose="02020603050405020304" pitchFamily="18" charset="0"/>
                <a:cs typeface="Times New Roman" panose="02020603050405020304" pitchFamily="18" charset="0"/>
              </a:rPr>
              <a:t>М., 1984. Т. 4. </a:t>
            </a:r>
            <a:endParaRPr lang="ru-RU" sz="2400" i="1" dirty="0" smtClean="0">
              <a:solidFill>
                <a:srgbClr val="000F2E"/>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b="1" i="1" dirty="0">
                <a:solidFill>
                  <a:srgbClr val="000F2E"/>
                </a:solidFill>
                <a:latin typeface="Times New Roman" panose="02020603050405020304" pitchFamily="18" charset="0"/>
                <a:cs typeface="Times New Roman" panose="02020603050405020304" pitchFamily="18" charset="0"/>
              </a:rPr>
              <a:t>Захаркина ты, волонтер? Методическое пособие.-</a:t>
            </a:r>
            <a:r>
              <a:rPr lang="ru-RU" sz="2400" i="1" dirty="0">
                <a:solidFill>
                  <a:srgbClr val="000F2E"/>
                </a:solidFill>
                <a:latin typeface="Times New Roman" panose="02020603050405020304" pitchFamily="18" charset="0"/>
                <a:cs typeface="Times New Roman" panose="02020603050405020304" pitchFamily="18" charset="0"/>
              </a:rPr>
              <a:t>Уфа: 2006.-76 с.</a:t>
            </a:r>
          </a:p>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Йовайша </a:t>
            </a:r>
            <a:r>
              <a:rPr lang="ru-RU" sz="2400" b="1" i="1" dirty="0">
                <a:solidFill>
                  <a:srgbClr val="000F2E"/>
                </a:solidFill>
                <a:latin typeface="Times New Roman" panose="02020603050405020304" pitchFamily="18" charset="0"/>
                <a:cs typeface="Times New Roman" panose="02020603050405020304" pitchFamily="18" charset="0"/>
              </a:rPr>
              <a:t>Л.А. Проблемы профессиональной ориентации школьников. </a:t>
            </a:r>
            <a:r>
              <a:rPr lang="ru-RU" sz="2400" i="1" dirty="0">
                <a:solidFill>
                  <a:srgbClr val="000F2E"/>
                </a:solidFill>
                <a:latin typeface="Times New Roman" panose="02020603050405020304" pitchFamily="18" charset="0"/>
                <a:cs typeface="Times New Roman" panose="02020603050405020304" pitchFamily="18" charset="0"/>
              </a:rPr>
              <a:t>- М.: Педагогика, 1983. - 128 с. </a:t>
            </a:r>
          </a:p>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Концепция </a:t>
            </a:r>
            <a:r>
              <a:rPr lang="ru-RU" sz="2400" b="1" i="1" dirty="0">
                <a:solidFill>
                  <a:srgbClr val="000F2E"/>
                </a:solidFill>
                <a:latin typeface="Times New Roman" panose="02020603050405020304" pitchFamily="18" charset="0"/>
                <a:cs typeface="Times New Roman" panose="02020603050405020304" pitchFamily="18" charset="0"/>
              </a:rPr>
              <a:t>профильного обучения на старшей ступени общего образования. </a:t>
            </a:r>
            <a:r>
              <a:rPr lang="ru-RU" sz="2400" i="1" dirty="0">
                <a:solidFill>
                  <a:srgbClr val="000F2E"/>
                </a:solidFill>
                <a:latin typeface="Times New Roman" panose="02020603050405020304" pitchFamily="18" charset="0"/>
                <a:cs typeface="Times New Roman" panose="02020603050405020304" pitchFamily="18" charset="0"/>
              </a:rPr>
              <a:t>- М: АПК и ПРО, 2003. - 22 с. </a:t>
            </a:r>
          </a:p>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Немова</a:t>
            </a:r>
            <a:r>
              <a:rPr lang="ru-RU" sz="2400" b="1" i="1" dirty="0">
                <a:solidFill>
                  <a:srgbClr val="000F2E"/>
                </a:solidFill>
                <a:latin typeface="Times New Roman" panose="02020603050405020304" pitchFamily="18" charset="0"/>
                <a:cs typeface="Times New Roman" panose="02020603050405020304" pitchFamily="18" charset="0"/>
              </a:rPr>
              <a:t>, К В. Управление введением системы предпрофильного обучения девятиклассников: </a:t>
            </a:r>
            <a:r>
              <a:rPr lang="ru-RU" sz="2400" i="1" dirty="0">
                <a:solidFill>
                  <a:srgbClr val="000F2E"/>
                </a:solidFill>
                <a:latin typeface="Times New Roman" panose="02020603050405020304" pitchFamily="18" charset="0"/>
                <a:cs typeface="Times New Roman" panose="02020603050405020304" pitchFamily="18" charset="0"/>
              </a:rPr>
              <a:t>учеб. -метод, пособие. - М.: АПК и ПРО, 2003. -68 с. </a:t>
            </a:r>
          </a:p>
          <a:p>
            <a:pPr marL="34290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Мудрик</a:t>
            </a:r>
            <a:r>
              <a:rPr lang="ru-RU" sz="2400" b="1" i="1" dirty="0">
                <a:solidFill>
                  <a:srgbClr val="000F2E"/>
                </a:solidFill>
                <a:latin typeface="Times New Roman" panose="02020603050405020304" pitchFamily="18" charset="0"/>
                <a:cs typeface="Times New Roman" panose="02020603050405020304" pitchFamily="18" charset="0"/>
              </a:rPr>
              <a:t>, А. В, Современный старшеклассник: проблемы самоопределения. </a:t>
            </a:r>
            <a:r>
              <a:rPr lang="ru-RU" sz="2400" i="1" dirty="0">
                <a:solidFill>
                  <a:srgbClr val="000F2E"/>
                </a:solidFill>
                <a:latin typeface="Times New Roman" panose="02020603050405020304" pitchFamily="18" charset="0"/>
                <a:cs typeface="Times New Roman" panose="02020603050405020304" pitchFamily="18" charset="0"/>
              </a:rPr>
              <a:t>- М., 1987. </a:t>
            </a:r>
          </a:p>
        </p:txBody>
      </p:sp>
    </p:spTree>
    <p:extLst>
      <p:ext uri="{BB962C8B-B14F-4D97-AF65-F5344CB8AC3E}">
        <p14:creationId xmlns:p14="http://schemas.microsoft.com/office/powerpoint/2010/main" val="5264732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63876" y="902208"/>
            <a:ext cx="2128124" cy="5955792"/>
          </a:xfrm>
          <a:prstGeom prst="rect">
            <a:avLst/>
          </a:prstGeom>
        </p:spPr>
      </p:pic>
      <p:sp>
        <p:nvSpPr>
          <p:cNvPr id="4" name="TextBox 3"/>
          <p:cNvSpPr txBox="1"/>
          <p:nvPr/>
        </p:nvSpPr>
        <p:spPr>
          <a:xfrm>
            <a:off x="1012874" y="195072"/>
            <a:ext cx="8904849" cy="3416320"/>
          </a:xfrm>
          <a:prstGeom prst="rect">
            <a:avLst/>
          </a:prstGeom>
          <a:noFill/>
        </p:spPr>
        <p:txBody>
          <a:bodyPr wrap="square" rtlCol="0">
            <a:spAutoFit/>
          </a:bodyPr>
          <a:lstStyle/>
          <a:p>
            <a:pPr marL="342900" lvl="0" indent="-342900" algn="just">
              <a:buFont typeface="Arial" panose="020B0604020202020204" pitchFamily="34" charset="0"/>
              <a:buChar char="•"/>
            </a:pPr>
            <a:r>
              <a:rPr lang="ru-RU" sz="2400" b="1" i="1" dirty="0">
                <a:solidFill>
                  <a:srgbClr val="000F2E"/>
                </a:solidFill>
                <a:latin typeface="Times New Roman" panose="02020603050405020304" pitchFamily="18" charset="0"/>
                <a:cs typeface="Times New Roman" panose="02020603050405020304" pitchFamily="18" charset="0"/>
              </a:rPr>
              <a:t>Подготовка педагогических кадров к введению предпрофильного обучения: метод, пособие. - М: АПК и ПРО, 2003. - 120 с. </a:t>
            </a:r>
            <a:endParaRPr lang="ru-RU" sz="2400" b="1" i="1" dirty="0" smtClean="0">
              <a:solidFill>
                <a:srgbClr val="000F2E"/>
              </a:solidFill>
              <a:latin typeface="Times New Roman" panose="02020603050405020304" pitchFamily="18" charset="0"/>
              <a:cs typeface="Times New Roman" panose="02020603050405020304" pitchFamily="18" charset="0"/>
            </a:endParaRPr>
          </a:p>
          <a:p>
            <a:pPr marL="342900" lvl="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Пряжников </a:t>
            </a:r>
            <a:r>
              <a:rPr lang="ru-RU" sz="2400" b="1" i="1" dirty="0">
                <a:solidFill>
                  <a:srgbClr val="000F2E"/>
                </a:solidFill>
                <a:latin typeface="Times New Roman" panose="02020603050405020304" pitchFamily="18" charset="0"/>
                <a:cs typeface="Times New Roman" panose="02020603050405020304" pitchFamily="18" charset="0"/>
              </a:rPr>
              <a:t>Н.С. Профессиональное и личностное самоопределение. </a:t>
            </a:r>
            <a:r>
              <a:rPr lang="ru-RU" sz="2400" i="1" dirty="0">
                <a:solidFill>
                  <a:srgbClr val="000F2E"/>
                </a:solidFill>
                <a:latin typeface="Times New Roman" panose="02020603050405020304" pitchFamily="18" charset="0"/>
                <a:cs typeface="Times New Roman" panose="02020603050405020304" pitchFamily="18" charset="0"/>
              </a:rPr>
              <a:t>М.: Изд-во: Институт практической психологии, Воронеж: НПО "МОДЭК", 1996. 246 с. </a:t>
            </a:r>
          </a:p>
          <a:p>
            <a:pPr marL="342900" lvl="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Ремшмидт</a:t>
            </a:r>
            <a:r>
              <a:rPr lang="ru-RU" sz="2400" b="1" i="1" dirty="0">
                <a:solidFill>
                  <a:srgbClr val="000F2E"/>
                </a:solidFill>
                <a:latin typeface="Times New Roman" panose="02020603050405020304" pitchFamily="18" charset="0"/>
                <a:cs typeface="Times New Roman" panose="02020603050405020304" pitchFamily="18" charset="0"/>
              </a:rPr>
              <a:t>, X. Подростковый и юношеский возраст: проблемы становления личности </a:t>
            </a:r>
            <a:r>
              <a:rPr lang="ru-RU" sz="2400" i="1" dirty="0">
                <a:solidFill>
                  <a:srgbClr val="000F2E"/>
                </a:solidFill>
                <a:latin typeface="Times New Roman" panose="02020603050405020304" pitchFamily="18" charset="0"/>
                <a:cs typeface="Times New Roman" panose="02020603050405020304" pitchFamily="18" charset="0"/>
              </a:rPr>
              <a:t>- М., 1994. </a:t>
            </a:r>
          </a:p>
          <a:p>
            <a:pPr marL="342900" lvl="0" indent="-342900" algn="just">
              <a:buFont typeface="Arial" panose="020B0604020202020204" pitchFamily="34" charset="0"/>
              <a:buChar char="•"/>
            </a:pPr>
            <a:r>
              <a:rPr lang="ru-RU" sz="2400" b="1" i="1" dirty="0" smtClean="0">
                <a:solidFill>
                  <a:srgbClr val="000F2E"/>
                </a:solidFill>
                <a:latin typeface="Times New Roman" panose="02020603050405020304" pitchFamily="18" charset="0"/>
                <a:cs typeface="Times New Roman" panose="02020603050405020304" pitchFamily="18" charset="0"/>
              </a:rPr>
              <a:t>Эриксон</a:t>
            </a:r>
            <a:r>
              <a:rPr lang="ru-RU" sz="2400" b="1" i="1" dirty="0">
                <a:solidFill>
                  <a:srgbClr val="000F2E"/>
                </a:solidFill>
                <a:latin typeface="Times New Roman" panose="02020603050405020304" pitchFamily="18" charset="0"/>
                <a:cs typeface="Times New Roman" panose="02020603050405020304" pitchFamily="18" charset="0"/>
              </a:rPr>
              <a:t>, Э. Идентичность: юность и кризис. </a:t>
            </a:r>
            <a:r>
              <a:rPr lang="ru-RU" sz="2400" i="1" dirty="0">
                <a:solidFill>
                  <a:srgbClr val="000F2E"/>
                </a:solidFill>
                <a:latin typeface="Times New Roman" panose="02020603050405020304" pitchFamily="18" charset="0"/>
                <a:cs typeface="Times New Roman" panose="02020603050405020304" pitchFamily="18" charset="0"/>
              </a:rPr>
              <a:t>- М, </a:t>
            </a:r>
            <a:r>
              <a:rPr lang="ru-RU" sz="2400" i="1" dirty="0" smtClean="0">
                <a:solidFill>
                  <a:srgbClr val="000F2E"/>
                </a:solidFill>
                <a:latin typeface="Times New Roman" panose="02020603050405020304" pitchFamily="18" charset="0"/>
                <a:cs typeface="Times New Roman" panose="02020603050405020304" pitchFamily="18" charset="0"/>
              </a:rPr>
              <a:t>1996. </a:t>
            </a:r>
            <a:endParaRPr lang="ru-RU" sz="2400" i="1" dirty="0">
              <a:solidFill>
                <a:srgbClr val="000F2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603716" y="4417255"/>
            <a:ext cx="8046721" cy="584775"/>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cs typeface="Times New Roman" panose="02020603050405020304" pitchFamily="18" charset="0"/>
              </a:rPr>
              <a:t>Спасибо за </a:t>
            </a:r>
            <a:r>
              <a:rPr lang="ru-RU" sz="3200" b="1" i="1" dirty="0" smtClean="0">
                <a:solidFill>
                  <a:srgbClr val="001642"/>
                </a:solidFill>
                <a:latin typeface="Times New Roman" panose="02020603050405020304" pitchFamily="18" charset="0"/>
                <a:cs typeface="Times New Roman" panose="02020603050405020304" pitchFamily="18" charset="0"/>
              </a:rPr>
              <a:t>внимание!</a:t>
            </a:r>
            <a:endParaRPr lang="ru-RU" dirty="0">
              <a:solidFill>
                <a:srgbClr val="001642"/>
              </a:solidFill>
            </a:endParaRPr>
          </a:p>
        </p:txBody>
      </p:sp>
      <p:sp>
        <p:nvSpPr>
          <p:cNvPr id="6" name="TextBox 5"/>
          <p:cNvSpPr txBox="1"/>
          <p:nvPr/>
        </p:nvSpPr>
        <p:spPr>
          <a:xfrm>
            <a:off x="3207434" y="5697415"/>
            <a:ext cx="6443003" cy="738664"/>
          </a:xfrm>
          <a:prstGeom prst="rect">
            <a:avLst/>
          </a:prstGeom>
          <a:noFill/>
        </p:spPr>
        <p:txBody>
          <a:bodyPr wrap="square" rtlCol="0">
            <a:spAutoFit/>
          </a:bodyPr>
          <a:lstStyle/>
          <a:p>
            <a:pPr lvl="0" algn="r"/>
            <a:r>
              <a:rPr lang="ru-RU" sz="2000" b="1" i="1" dirty="0" smtClean="0">
                <a:solidFill>
                  <a:srgbClr val="001642"/>
                </a:solidFill>
                <a:latin typeface="Times New Roman" pitchFamily="18" charset="0"/>
                <a:cs typeface="Times New Roman" pitchFamily="18" charset="0"/>
              </a:rPr>
              <a:t>Преподаватель</a:t>
            </a:r>
            <a:r>
              <a:rPr lang="ru-RU" b="1" i="1" dirty="0">
                <a:solidFill>
                  <a:srgbClr val="000F2E"/>
                </a:solidFill>
                <a:latin typeface="Times New Roman" panose="02020603050405020304" pitchFamily="18" charset="0"/>
                <a:ea typeface="Times New Roman" panose="02020603050405020304" pitchFamily="18" charset="0"/>
              </a:rPr>
              <a:t> ГПОАУ АО АПК</a:t>
            </a:r>
            <a:r>
              <a:rPr lang="ru-RU" sz="2000" b="1" i="1" dirty="0" smtClean="0">
                <a:solidFill>
                  <a:srgbClr val="001642"/>
                </a:solidFill>
                <a:latin typeface="Times New Roman" pitchFamily="18" charset="0"/>
                <a:cs typeface="Times New Roman" pitchFamily="18" charset="0"/>
              </a:rPr>
              <a:t> :</a:t>
            </a:r>
            <a:r>
              <a:rPr lang="ru-RU" sz="2400" i="1" dirty="0" smtClean="0">
                <a:solidFill>
                  <a:srgbClr val="001642"/>
                </a:solidFill>
                <a:latin typeface="Times New Roman" pitchFamily="18" charset="0"/>
                <a:cs typeface="Times New Roman" pitchFamily="18" charset="0"/>
              </a:rPr>
              <a:t> </a:t>
            </a:r>
            <a:endParaRPr lang="ru-RU" sz="2400" i="1" dirty="0">
              <a:solidFill>
                <a:srgbClr val="001642"/>
              </a:solidFill>
              <a:latin typeface="Times New Roman" pitchFamily="18" charset="0"/>
              <a:cs typeface="Times New Roman" pitchFamily="18" charset="0"/>
            </a:endParaRPr>
          </a:p>
          <a:p>
            <a:pPr lvl="0" algn="r"/>
            <a:r>
              <a:rPr lang="ru-RU" i="1" dirty="0">
                <a:solidFill>
                  <a:srgbClr val="001642"/>
                </a:solidFill>
                <a:latin typeface="Times New Roman" pitchFamily="18" charset="0"/>
                <a:cs typeface="Times New Roman" pitchFamily="18" charset="0"/>
              </a:rPr>
              <a:t>Гольская Оксана Геннадьевна</a:t>
            </a:r>
          </a:p>
        </p:txBody>
      </p:sp>
    </p:spTree>
    <p:extLst>
      <p:ext uri="{BB962C8B-B14F-4D97-AF65-F5344CB8AC3E}">
        <p14:creationId xmlns:p14="http://schemas.microsoft.com/office/powerpoint/2010/main" val="3243698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77824" y="109728"/>
            <a:ext cx="9156192" cy="6370975"/>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smtClean="0">
                <a:solidFill>
                  <a:srgbClr val="000F2E"/>
                </a:solidFill>
                <a:latin typeface="Times New Roman" panose="02020603050405020304" pitchFamily="18" charset="0"/>
                <a:cs typeface="Times New Roman" panose="02020603050405020304" pitchFamily="18" charset="0"/>
              </a:rPr>
              <a:t>Личностное самоопределение</a:t>
            </a:r>
            <a:r>
              <a:rPr lang="ru-RU" sz="3200" i="1" dirty="0">
                <a:solidFill>
                  <a:srgbClr val="000F2E"/>
                </a:solidFill>
                <a:latin typeface="Times New Roman" panose="02020603050405020304" pitchFamily="18" charset="0"/>
                <a:cs typeface="Times New Roman" panose="02020603050405020304" pitchFamily="18" charset="0"/>
              </a:rPr>
              <a:t> </a:t>
            </a:r>
            <a:r>
              <a:rPr lang="ru-RU" sz="3200" i="1" dirty="0" smtClean="0">
                <a:solidFill>
                  <a:srgbClr val="000F2E"/>
                </a:solidFill>
                <a:latin typeface="Times New Roman" panose="02020603050405020304" pitchFamily="18" charset="0"/>
                <a:cs typeface="Times New Roman" panose="02020603050405020304" pitchFamily="18" charset="0"/>
              </a:rPr>
              <a:t>– </a:t>
            </a:r>
            <a:r>
              <a:rPr lang="ru-RU" sz="2800" i="1" dirty="0" smtClean="0">
                <a:solidFill>
                  <a:srgbClr val="000F2E"/>
                </a:solidFill>
                <a:latin typeface="Times New Roman" panose="02020603050405020304" pitchFamily="18" charset="0"/>
                <a:cs typeface="Times New Roman" panose="02020603050405020304" pitchFamily="18" charset="0"/>
              </a:rPr>
              <a:t>это </a:t>
            </a:r>
            <a:r>
              <a:rPr lang="ru-RU" sz="2800" i="1" dirty="0">
                <a:solidFill>
                  <a:srgbClr val="000F2E"/>
                </a:solidFill>
                <a:latin typeface="Times New Roman" panose="02020603050405020304" pitchFamily="18" charset="0"/>
                <a:cs typeface="Times New Roman" panose="02020603050405020304" pitchFamily="18" charset="0"/>
              </a:rPr>
              <a:t>определение человеком того, кем он хочет стать, что он хочет, что может, что от него хочет общество</a:t>
            </a:r>
            <a:r>
              <a:rPr lang="ru-RU" sz="2800" i="1" dirty="0" smtClean="0">
                <a:solidFill>
                  <a:srgbClr val="000F2E"/>
                </a:solidFill>
                <a:latin typeface="Times New Roman" panose="02020603050405020304" pitchFamily="18" charset="0"/>
                <a:cs typeface="Times New Roman" panose="02020603050405020304" pitchFamily="18" charset="0"/>
              </a:rPr>
              <a:t>.</a:t>
            </a:r>
          </a:p>
          <a:p>
            <a:pPr marL="457200" indent="-457200" algn="just">
              <a:buFont typeface="Arial" panose="020B0604020202020204" pitchFamily="34" charset="0"/>
              <a:buChar char="•"/>
            </a:pPr>
            <a:endParaRPr lang="ru-RU" sz="3200" i="1" dirty="0" smtClean="0">
              <a:solidFill>
                <a:srgbClr val="000F2E"/>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i="1" dirty="0">
                <a:solidFill>
                  <a:srgbClr val="000F2E"/>
                </a:solidFill>
                <a:latin typeface="Times New Roman" panose="02020603050405020304" pitchFamily="18" charset="0"/>
                <a:cs typeface="Times New Roman" panose="02020603050405020304" pitchFamily="18" charset="0"/>
              </a:rPr>
              <a:t> </a:t>
            </a:r>
            <a:r>
              <a:rPr lang="ru-RU" sz="3200" b="1" i="1" dirty="0">
                <a:solidFill>
                  <a:srgbClr val="000F2E"/>
                </a:solidFill>
                <a:latin typeface="Times New Roman" panose="02020603050405020304" pitchFamily="18" charset="0"/>
                <a:cs typeface="Times New Roman" panose="02020603050405020304" pitchFamily="18" charset="0"/>
              </a:rPr>
              <a:t>Профессиональное самоопределение, становление, профессионализация </a:t>
            </a:r>
            <a:r>
              <a:rPr lang="ru-RU" sz="3200" i="1" dirty="0">
                <a:solidFill>
                  <a:srgbClr val="000F2E"/>
                </a:solidFill>
                <a:latin typeface="Times New Roman" panose="02020603050405020304" pitchFamily="18" charset="0"/>
                <a:cs typeface="Times New Roman" panose="02020603050405020304" pitchFamily="18" charset="0"/>
              </a:rPr>
              <a:t>– </a:t>
            </a:r>
            <a:r>
              <a:rPr lang="ru-RU" sz="2800" i="1" dirty="0">
                <a:solidFill>
                  <a:srgbClr val="000F2E"/>
                </a:solidFill>
                <a:latin typeface="Times New Roman" panose="02020603050405020304" pitchFamily="18" charset="0"/>
                <a:cs typeface="Times New Roman" panose="02020603050405020304" pitchFamily="18" charset="0"/>
              </a:rPr>
              <a:t>это все этапы или даже звенья одной цепи – становления профессионала. Этот процесс включает: выбор человеком профессии с учетом своих собственных возможностей и способностей; освоение правил и норм профессии; формирование трудовых навыков и умений; формирование и осознание себя как профессионала, обогащение опыта профессии за счет личного вклада, развитие своей личности средствами профессии и др.  </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5360" y="1158240"/>
            <a:ext cx="2036639" cy="5699760"/>
          </a:xfrm>
          <a:prstGeom prst="rect">
            <a:avLst/>
          </a:prstGeom>
        </p:spPr>
      </p:pic>
    </p:spTree>
    <p:extLst>
      <p:ext uri="{BB962C8B-B14F-4D97-AF65-F5344CB8AC3E}">
        <p14:creationId xmlns:p14="http://schemas.microsoft.com/office/powerpoint/2010/main" val="29480441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43712" y="97536"/>
            <a:ext cx="11058144" cy="2068259"/>
          </a:xfrm>
          <a:prstGeom prst="rect">
            <a:avLst/>
          </a:prstGeom>
          <a:noFill/>
        </p:spPr>
        <p:txBody>
          <a:bodyPr wrap="square" rtlCol="0">
            <a:spAutoFit/>
          </a:bodyPr>
          <a:lstStyle/>
          <a:p>
            <a:pPr marL="457200" indent="-457200" algn="just">
              <a:lnSpc>
                <a:spcPct val="107000"/>
              </a:lnSpc>
              <a:spcAft>
                <a:spcPts val="800"/>
              </a:spcAft>
              <a:buFont typeface="Arial" panose="020B0604020202020204" pitchFamily="34" charset="0"/>
              <a:buChar char="•"/>
            </a:pPr>
            <a:r>
              <a:rPr lang="ru-RU" sz="3200" b="1" i="1" dirty="0">
                <a:solidFill>
                  <a:srgbClr val="000F2E"/>
                </a:solidFill>
                <a:latin typeface="Times New Roman" panose="02020603050405020304" pitchFamily="18" charset="0"/>
                <a:ea typeface="Times New Roman" panose="02020603050405020304" pitchFamily="18" charset="0"/>
                <a:cs typeface="Times New Roman" panose="02020603050405020304" pitchFamily="18" charset="0"/>
              </a:rPr>
              <a:t>Главная цель профессионального самоопределения</a:t>
            </a:r>
            <a:r>
              <a:rPr lang="ru-RU" sz="3200" i="1" dirty="0">
                <a:solidFill>
                  <a:srgbClr val="000F2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a:solidFill>
                  <a:srgbClr val="000F2E"/>
                </a:solidFill>
                <a:latin typeface="Times New Roman" panose="02020603050405020304" pitchFamily="18" charset="0"/>
                <a:ea typeface="Times New Roman" panose="02020603050405020304" pitchFamily="18" charset="0"/>
                <a:cs typeface="Times New Roman" panose="02020603050405020304" pitchFamily="18" charset="0"/>
              </a:rPr>
              <a:t>— сформировать готовность самостоятельно и осознанно планировать свое будущее, реализовать перспективы своего развития.</a:t>
            </a:r>
            <a:endParaRPr lang="ru-RU" sz="2800" i="1" dirty="0">
              <a:solidFill>
                <a:srgbClr val="000F2E"/>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723239362"/>
              </p:ext>
            </p:extLst>
          </p:nvPr>
        </p:nvGraphicFramePr>
        <p:xfrm>
          <a:off x="1024128" y="2284667"/>
          <a:ext cx="10777728" cy="4454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7211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5371" y="145143"/>
            <a:ext cx="10987761" cy="1077218"/>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ea typeface="Times New Roman" panose="02020603050405020304" pitchFamily="18" charset="0"/>
              </a:rPr>
              <a:t>Содействия </a:t>
            </a:r>
            <a:r>
              <a:rPr lang="ru-RU" sz="3200" b="1" i="1" dirty="0">
                <a:solidFill>
                  <a:srgbClr val="001642"/>
                </a:solidFill>
                <a:latin typeface="Times New Roman" panose="02020603050405020304" pitchFamily="18" charset="0"/>
                <a:ea typeface="Times New Roman" panose="02020603050405020304" pitchFamily="18" charset="0"/>
              </a:rPr>
              <a:t>личностно-профессиональному самоопределению подростка в </a:t>
            </a:r>
            <a:r>
              <a:rPr lang="ru-RU" sz="3200" b="1" i="1" dirty="0" smtClean="0">
                <a:solidFill>
                  <a:srgbClr val="001642"/>
                </a:solidFill>
                <a:latin typeface="Times New Roman" panose="02020603050405020304" pitchFamily="18" charset="0"/>
                <a:ea typeface="Times New Roman" panose="02020603050405020304" pitchFamily="18" charset="0"/>
              </a:rPr>
              <a:t>условиях профориентации</a:t>
            </a:r>
            <a:endParaRPr lang="ru-RU" sz="3200" b="1" i="1" dirty="0">
              <a:solidFill>
                <a:srgbClr val="001642"/>
              </a:solidFill>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1486" y="1358316"/>
            <a:ext cx="6046323" cy="1382017"/>
          </a:xfrm>
          <a:prstGeom prst="rect">
            <a:avLst/>
          </a:prstGeom>
        </p:spPr>
      </p:pic>
      <p:sp>
        <p:nvSpPr>
          <p:cNvPr id="6" name="TextBox 5"/>
          <p:cNvSpPr txBox="1"/>
          <p:nvPr/>
        </p:nvSpPr>
        <p:spPr>
          <a:xfrm>
            <a:off x="1364342" y="2740333"/>
            <a:ext cx="10116457" cy="619272"/>
          </a:xfrm>
          <a:prstGeom prst="rect">
            <a:avLst/>
          </a:prstGeom>
          <a:noFill/>
        </p:spPr>
        <p:txBody>
          <a:bodyPr wrap="square" rtlCol="0">
            <a:spAutoFit/>
          </a:bodyPr>
          <a:lstStyle/>
          <a:p>
            <a:pPr algn="ctr">
              <a:lnSpc>
                <a:spcPct val="107000"/>
              </a:lnSpc>
              <a:spcAft>
                <a:spcPts val="0"/>
              </a:spcAft>
            </a:pPr>
            <a:r>
              <a:rPr lang="ru-RU" sz="3200" b="1"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Профессиональная ориентация включает в себя:</a:t>
            </a:r>
            <a:r>
              <a:rPr lang="ru-RU" sz="32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3200" i="1" dirty="0">
              <a:solidFill>
                <a:srgbClr val="001642"/>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743712" y="3359605"/>
            <a:ext cx="11274117" cy="3416320"/>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1642"/>
                </a:solidFill>
                <a:latin typeface="Times New Roman" panose="02020603050405020304" pitchFamily="18" charset="0"/>
                <a:ea typeface="Times New Roman" panose="02020603050405020304" pitchFamily="18" charset="0"/>
              </a:rPr>
              <a:t>п</a:t>
            </a:r>
            <a:r>
              <a:rPr lang="ru-RU" sz="3200" b="1" i="1" dirty="0" smtClean="0">
                <a:solidFill>
                  <a:srgbClr val="001642"/>
                </a:solidFill>
                <a:latin typeface="Times New Roman" panose="02020603050405020304" pitchFamily="18" charset="0"/>
                <a:ea typeface="Times New Roman" panose="02020603050405020304" pitchFamily="18" charset="0"/>
              </a:rPr>
              <a:t>рофессиональное </a:t>
            </a:r>
            <a:r>
              <a:rPr lang="ru-RU" sz="3200" b="1" i="1" dirty="0">
                <a:solidFill>
                  <a:srgbClr val="001642"/>
                </a:solidFill>
                <a:latin typeface="Times New Roman" panose="02020603050405020304" pitchFamily="18" charset="0"/>
                <a:ea typeface="Times New Roman" panose="02020603050405020304" pitchFamily="18" charset="0"/>
              </a:rPr>
              <a:t>просвещение </a:t>
            </a:r>
            <a:r>
              <a:rPr lang="ru-RU" sz="2400" i="1" dirty="0">
                <a:solidFill>
                  <a:srgbClr val="001642"/>
                </a:solidFill>
                <a:latin typeface="Times New Roman" panose="02020603050405020304" pitchFamily="18" charset="0"/>
                <a:ea typeface="Times New Roman" panose="02020603050405020304" pitchFamily="18" charset="0"/>
              </a:rPr>
              <a:t>ознакомление учащихся школ с современными видами трудовой деятельности, социально-экономическими и психофизиологическими особенностями различных </a:t>
            </a:r>
            <a:r>
              <a:rPr lang="ru-RU" sz="2400" i="1" dirty="0" smtClean="0">
                <a:solidFill>
                  <a:srgbClr val="001642"/>
                </a:solidFill>
                <a:latin typeface="Times New Roman" panose="02020603050405020304" pitchFamily="18" charset="0"/>
                <a:ea typeface="Times New Roman" panose="02020603050405020304" pitchFamily="18" charset="0"/>
              </a:rPr>
              <a:t>профессий;</a:t>
            </a:r>
          </a:p>
          <a:p>
            <a:pPr marL="457200" indent="-457200" algn="just">
              <a:buFont typeface="Arial" panose="020B0604020202020204" pitchFamily="34" charset="0"/>
              <a:buChar char="•"/>
            </a:pPr>
            <a:r>
              <a:rPr lang="ru-RU" sz="3200" b="1" i="1" dirty="0" smtClean="0">
                <a:solidFill>
                  <a:srgbClr val="001642"/>
                </a:solidFill>
                <a:latin typeface="Times New Roman" panose="02020603050405020304" pitchFamily="18" charset="0"/>
                <a:cs typeface="Times New Roman" panose="02020603050405020304" pitchFamily="18" charset="0"/>
              </a:rPr>
              <a:t>профессиональное </a:t>
            </a:r>
            <a:r>
              <a:rPr lang="ru-RU" sz="3200" b="1" i="1" dirty="0">
                <a:solidFill>
                  <a:srgbClr val="001642"/>
                </a:solidFill>
                <a:latin typeface="Times New Roman" panose="02020603050405020304" pitchFamily="18" charset="0"/>
                <a:cs typeface="Times New Roman" panose="02020603050405020304" pitchFamily="18" charset="0"/>
              </a:rPr>
              <a:t>консультирование </a:t>
            </a:r>
            <a:r>
              <a:rPr lang="ru-RU" sz="2400" i="1" dirty="0">
                <a:solidFill>
                  <a:srgbClr val="001642"/>
                </a:solidFill>
                <a:latin typeface="Times New Roman" panose="02020603050405020304" pitchFamily="18" charset="0"/>
                <a:cs typeface="Times New Roman" panose="02020603050405020304" pitchFamily="18" charset="0"/>
              </a:rPr>
              <a:t>оказание помощи учащимся в профессиональном </a:t>
            </a:r>
            <a:r>
              <a:rPr lang="ru-RU" sz="2400" i="1" dirty="0" smtClean="0">
                <a:solidFill>
                  <a:srgbClr val="001642"/>
                </a:solidFill>
                <a:latin typeface="Times New Roman" panose="02020603050405020304" pitchFamily="18" charset="0"/>
                <a:cs typeface="Times New Roman" panose="02020603050405020304" pitchFamily="18" charset="0"/>
              </a:rPr>
              <a:t>самоопределении;</a:t>
            </a:r>
          </a:p>
          <a:p>
            <a:pPr marL="457200" indent="-457200" algn="just">
              <a:buFont typeface="Arial" panose="020B0604020202020204" pitchFamily="34" charset="0"/>
              <a:buChar char="•"/>
            </a:pPr>
            <a:r>
              <a:rPr lang="ru-RU" sz="2800" b="1" i="1" dirty="0">
                <a:solidFill>
                  <a:srgbClr val="001642"/>
                </a:solidFill>
                <a:latin typeface="Times New Roman" panose="02020603050405020304" pitchFamily="18" charset="0"/>
                <a:cs typeface="Times New Roman" panose="02020603050405020304" pitchFamily="18" charset="0"/>
              </a:rPr>
              <a:t> </a:t>
            </a:r>
            <a:r>
              <a:rPr lang="ru-RU" sz="3200" b="1" i="1" dirty="0" smtClean="0">
                <a:solidFill>
                  <a:srgbClr val="001642"/>
                </a:solidFill>
                <a:latin typeface="Times New Roman" panose="02020603050405020304" pitchFamily="18" charset="0"/>
                <a:cs typeface="Times New Roman" panose="02020603050405020304" pitchFamily="18" charset="0"/>
              </a:rPr>
              <a:t>психологическую поддержку </a:t>
            </a:r>
            <a:r>
              <a:rPr lang="ru-RU" sz="2400" i="1" dirty="0" smtClean="0">
                <a:solidFill>
                  <a:srgbClr val="001642"/>
                </a:solidFill>
                <a:latin typeface="Times New Roman" panose="02020603050405020304" pitchFamily="18" charset="0"/>
                <a:cs typeface="Times New Roman" panose="02020603050405020304" pitchFamily="18" charset="0"/>
              </a:rPr>
              <a:t>— </a:t>
            </a:r>
            <a:r>
              <a:rPr lang="ru-RU" sz="2400" i="1" dirty="0">
                <a:solidFill>
                  <a:srgbClr val="001642"/>
                </a:solidFill>
                <a:latin typeface="Times New Roman" panose="02020603050405020304" pitchFamily="18" charset="0"/>
                <a:cs typeface="Times New Roman" panose="02020603050405020304" pitchFamily="18" charset="0"/>
              </a:rPr>
              <a:t>методы, способствующие снижению психологической напряженности, формированию позитивного настроя и уверенности в будущем. </a:t>
            </a:r>
          </a:p>
        </p:txBody>
      </p:sp>
    </p:spTree>
    <p:extLst>
      <p:ext uri="{BB962C8B-B14F-4D97-AF65-F5344CB8AC3E}">
        <p14:creationId xmlns:p14="http://schemas.microsoft.com/office/powerpoint/2010/main" val="2670839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475" y="1712686"/>
            <a:ext cx="1838524" cy="5145314"/>
          </a:xfrm>
          <a:prstGeom prst="rect">
            <a:avLst/>
          </a:prstGeom>
        </p:spPr>
      </p:pic>
      <p:sp>
        <p:nvSpPr>
          <p:cNvPr id="6" name="TextBox 5"/>
          <p:cNvSpPr txBox="1"/>
          <p:nvPr/>
        </p:nvSpPr>
        <p:spPr>
          <a:xfrm>
            <a:off x="743713" y="98474"/>
            <a:ext cx="11270096" cy="2132441"/>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ea typeface="Times New Roman" panose="02020603050405020304" pitchFamily="18" charset="0"/>
              </a:rPr>
              <a:t>Диагностико-пропедевтический, преобразующий и аналитико-обобщающий</a:t>
            </a:r>
            <a:r>
              <a:rPr lang="ru-RU" sz="3200" dirty="0">
                <a:latin typeface="Times New Roman" panose="02020603050405020304" pitchFamily="18" charset="0"/>
                <a:ea typeface="Times New Roman" panose="02020603050405020304" pitchFamily="18" charset="0"/>
              </a:rPr>
              <a:t> </a:t>
            </a:r>
            <a:r>
              <a:rPr lang="ru-RU" sz="3200" b="1" i="1" dirty="0">
                <a:solidFill>
                  <a:srgbClr val="001642"/>
                </a:solidFill>
                <a:latin typeface="Times New Roman" panose="02020603050405020304" pitchFamily="18" charset="0"/>
                <a:ea typeface="Times New Roman" panose="02020603050405020304" pitchFamily="18" charset="0"/>
              </a:rPr>
              <a:t>этап работы по формированию профессионального самоопределения </a:t>
            </a:r>
            <a:r>
              <a:rPr lang="ru-RU" sz="3200" b="1" i="1" dirty="0" smtClean="0">
                <a:solidFill>
                  <a:srgbClr val="001642"/>
                </a:solidFill>
                <a:latin typeface="Times New Roman" panose="02020603050405020304" pitchFamily="18" charset="0"/>
                <a:ea typeface="Times New Roman" panose="02020603050405020304" pitchFamily="18" charset="0"/>
              </a:rPr>
              <a:t>студентов педагогического </a:t>
            </a:r>
            <a:r>
              <a:rPr lang="ru-RU" sz="3200" b="1" i="1" dirty="0">
                <a:solidFill>
                  <a:srgbClr val="001642"/>
                </a:solidFill>
                <a:latin typeface="Times New Roman" panose="02020603050405020304" pitchFamily="18" charset="0"/>
                <a:ea typeface="Times New Roman" panose="02020603050405020304" pitchFamily="18" charset="0"/>
              </a:rPr>
              <a:t>колледжа </a:t>
            </a:r>
            <a:endParaRPr lang="ru-RU" sz="3200" b="1" i="1" dirty="0">
              <a:solidFill>
                <a:srgbClr val="001642"/>
              </a:solidFill>
            </a:endParaRPr>
          </a:p>
        </p:txBody>
      </p:sp>
      <p:sp>
        <p:nvSpPr>
          <p:cNvPr id="7" name="TextBox 6"/>
          <p:cNvSpPr txBox="1"/>
          <p:nvPr/>
        </p:nvSpPr>
        <p:spPr>
          <a:xfrm>
            <a:off x="984739" y="2588455"/>
            <a:ext cx="9003324" cy="3662541"/>
          </a:xfrm>
          <a:prstGeom prst="rect">
            <a:avLst/>
          </a:prstGeom>
          <a:noFill/>
        </p:spPr>
        <p:txBody>
          <a:bodyPr wrap="square" rtlCol="0">
            <a:spAutoFit/>
          </a:bodyPr>
          <a:lstStyle/>
          <a:p>
            <a:pPr algn="just"/>
            <a:r>
              <a:rPr lang="ru-RU" sz="3200" b="1" i="1" dirty="0">
                <a:solidFill>
                  <a:srgbClr val="001642"/>
                </a:solidFill>
                <a:latin typeface="Times New Roman" panose="02020603050405020304" pitchFamily="18" charset="0"/>
                <a:ea typeface="Times New Roman" panose="02020603050405020304" pitchFamily="18" charset="0"/>
              </a:rPr>
              <a:t>Целью диагностико-пропедевтического этапа явилось: </a:t>
            </a:r>
            <a:r>
              <a:rPr lang="ru-RU" sz="2800" i="1" dirty="0">
                <a:solidFill>
                  <a:srgbClr val="001642"/>
                </a:solidFill>
                <a:latin typeface="Times New Roman" panose="02020603050405020304" pitchFamily="18" charset="0"/>
                <a:ea typeface="Times New Roman" panose="02020603050405020304" pitchFamily="18" charset="0"/>
              </a:rPr>
              <a:t>изучение индивидуально-психологических особенностей студентов; формирование мотивов их профессионального самоопределения, социально и профессионально значимых ценностных ориентаций, знаний студентов о требованиях профессии; формирование представлений обучающихся о себе как о будущем </a:t>
            </a:r>
            <a:r>
              <a:rPr lang="ru-RU" sz="2800" i="1" dirty="0" smtClean="0">
                <a:solidFill>
                  <a:srgbClr val="001642"/>
                </a:solidFill>
                <a:latin typeface="Times New Roman" panose="02020603050405020304" pitchFamily="18" charset="0"/>
                <a:ea typeface="Times New Roman" panose="02020603050405020304" pitchFamily="18" charset="0"/>
              </a:rPr>
              <a:t>педагоге-воспитателе (учителе). </a:t>
            </a:r>
            <a:endParaRPr lang="ru-RU" sz="2800" i="1" dirty="0">
              <a:solidFill>
                <a:srgbClr val="001642"/>
              </a:solidFill>
            </a:endParaRPr>
          </a:p>
        </p:txBody>
      </p:sp>
    </p:spTree>
    <p:extLst>
      <p:ext uri="{BB962C8B-B14F-4D97-AF65-F5344CB8AC3E}">
        <p14:creationId xmlns:p14="http://schemas.microsoft.com/office/powerpoint/2010/main" val="34786824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43712" y="174171"/>
            <a:ext cx="11216059" cy="1584175"/>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Вовлечение студентов </a:t>
            </a:r>
            <a:r>
              <a:rPr lang="ru-RU" sz="3200" b="1" i="1" dirty="0">
                <a:solidFill>
                  <a:srgbClr val="001642"/>
                </a:solidFill>
                <a:latin typeface="Times New Roman" panose="02020603050405020304" pitchFamily="18" charset="0"/>
                <a:cs typeface="Times New Roman" panose="02020603050405020304" pitchFamily="18" charset="0"/>
              </a:rPr>
              <a:t>в различные виды учебной, внеучебной и производственно-практической </a:t>
            </a:r>
            <a:r>
              <a:rPr lang="ru-RU" sz="3200" b="1" i="1" dirty="0" smtClean="0">
                <a:solidFill>
                  <a:srgbClr val="001642"/>
                </a:solidFill>
                <a:latin typeface="Times New Roman" panose="02020603050405020304" pitchFamily="18" charset="0"/>
                <a:cs typeface="Times New Roman" panose="02020603050405020304" pitchFamily="18" charset="0"/>
              </a:rPr>
              <a:t>деятельности </a:t>
            </a:r>
            <a:r>
              <a:rPr lang="ru-RU" sz="3200" b="1" i="1" dirty="0" smtClean="0">
                <a:solidFill>
                  <a:srgbClr val="001642"/>
                </a:solidFill>
                <a:latin typeface="Times New Roman" panose="02020603050405020304" pitchFamily="18" charset="0"/>
              </a:rPr>
              <a:t>н</a:t>
            </a:r>
            <a:r>
              <a:rPr lang="ru-RU" sz="3200" b="1" i="1" dirty="0" smtClean="0">
                <a:solidFill>
                  <a:srgbClr val="001642"/>
                </a:solidFill>
                <a:latin typeface="Times New Roman" panose="02020603050405020304" pitchFamily="18" charset="0"/>
                <a:ea typeface="Times New Roman" panose="02020603050405020304" pitchFamily="18" charset="0"/>
              </a:rPr>
              <a:t>а </a:t>
            </a:r>
            <a:r>
              <a:rPr lang="ru-RU" sz="3200" b="1" i="1" dirty="0">
                <a:solidFill>
                  <a:srgbClr val="001642"/>
                </a:solidFill>
                <a:latin typeface="Times New Roman" panose="02020603050405020304" pitchFamily="18" charset="0"/>
                <a:ea typeface="Times New Roman" panose="02020603050405020304" pitchFamily="18" charset="0"/>
              </a:rPr>
              <a:t>преобразующем этапе </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53475" y="1712686"/>
            <a:ext cx="1838524" cy="5145314"/>
          </a:xfrm>
          <a:prstGeom prst="rect">
            <a:avLst/>
          </a:prstGeom>
        </p:spPr>
      </p:pic>
      <p:sp>
        <p:nvSpPr>
          <p:cNvPr id="5" name="TextBox 4"/>
          <p:cNvSpPr txBox="1"/>
          <p:nvPr/>
        </p:nvSpPr>
        <p:spPr>
          <a:xfrm>
            <a:off x="1204685" y="2583542"/>
            <a:ext cx="8955315" cy="3046988"/>
          </a:xfrm>
          <a:prstGeom prst="rect">
            <a:avLst/>
          </a:prstGeom>
          <a:noFill/>
        </p:spPr>
        <p:txBody>
          <a:bodyPr wrap="square" rtlCol="0">
            <a:spAutoFit/>
          </a:bodyPr>
          <a:lstStyle/>
          <a:p>
            <a:pPr algn="just"/>
            <a:r>
              <a:rPr lang="ru-RU" sz="3200" b="1" i="1" dirty="0">
                <a:solidFill>
                  <a:srgbClr val="001642"/>
                </a:solidFill>
                <a:latin typeface="Times New Roman" panose="02020603050405020304" pitchFamily="18" charset="0"/>
                <a:ea typeface="Times New Roman" panose="02020603050405020304" pitchFamily="18" charset="0"/>
              </a:rPr>
              <a:t>Целью </a:t>
            </a:r>
            <a:r>
              <a:rPr lang="ru-RU" sz="3200" b="1" i="1" dirty="0" smtClean="0">
                <a:solidFill>
                  <a:srgbClr val="001642"/>
                </a:solidFill>
                <a:latin typeface="Times New Roman" panose="02020603050405020304" pitchFamily="18" charset="0"/>
                <a:ea typeface="Times New Roman" panose="02020603050405020304" pitchFamily="18" charset="0"/>
              </a:rPr>
              <a:t>преобразующего этапа является:</a:t>
            </a:r>
            <a:r>
              <a:rPr lang="ru-RU" sz="3200" i="1" dirty="0" smtClean="0">
                <a:solidFill>
                  <a:srgbClr val="001642"/>
                </a:solidFill>
                <a:latin typeface="Times New Roman" panose="02020603050405020304" pitchFamily="18" charset="0"/>
                <a:ea typeface="Times New Roman" panose="02020603050405020304" pitchFamily="18" charset="0"/>
              </a:rPr>
              <a:t> </a:t>
            </a:r>
            <a:r>
              <a:rPr lang="ru-RU" sz="3200" i="1" dirty="0">
                <a:solidFill>
                  <a:srgbClr val="001642"/>
                </a:solidFill>
                <a:latin typeface="Times New Roman" panose="02020603050405020304" pitchFamily="18" charset="0"/>
                <a:ea typeface="Times New Roman" panose="02020603050405020304" pitchFamily="18" charset="0"/>
              </a:rPr>
              <a:t>формирования умений студентов соотносить свои склонности, убеждения, личностные качества с требованиями к профессии, осуществлять самоконтроль своей поведенческой и психической </a:t>
            </a:r>
            <a:r>
              <a:rPr lang="ru-RU" sz="3200" i="1" dirty="0" smtClean="0">
                <a:solidFill>
                  <a:srgbClr val="001642"/>
                </a:solidFill>
                <a:latin typeface="Times New Roman" panose="02020603050405020304" pitchFamily="18" charset="0"/>
                <a:ea typeface="Times New Roman" panose="02020603050405020304" pitchFamily="18" charset="0"/>
              </a:rPr>
              <a:t>активности.</a:t>
            </a:r>
            <a:endParaRPr lang="ru-RU" sz="3200" i="1" dirty="0">
              <a:solidFill>
                <a:srgbClr val="001642"/>
              </a:solidFill>
            </a:endParaRPr>
          </a:p>
        </p:txBody>
      </p:sp>
    </p:spTree>
    <p:extLst>
      <p:ext uri="{BB962C8B-B14F-4D97-AF65-F5344CB8AC3E}">
        <p14:creationId xmlns:p14="http://schemas.microsoft.com/office/powerpoint/2010/main" val="3301519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27274" y="0"/>
            <a:ext cx="9988060" cy="584775"/>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Наиболее значимые качества волонтера – студента: </a:t>
            </a:r>
            <a:endParaRPr lang="ru-RU" sz="3200" b="1" i="1" dirty="0">
              <a:solidFill>
                <a:srgbClr val="001642"/>
              </a:solidFill>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973064265"/>
              </p:ext>
            </p:extLst>
          </p:nvPr>
        </p:nvGraphicFramePr>
        <p:xfrm>
          <a:off x="886265" y="767655"/>
          <a:ext cx="11029069" cy="59567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Рисунок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43712" y="0"/>
            <a:ext cx="1028817" cy="793756"/>
          </a:xfrm>
          <a:prstGeom prst="rect">
            <a:avLst/>
          </a:prstGeom>
        </p:spPr>
      </p:pic>
    </p:spTree>
    <p:extLst>
      <p:ext uri="{BB962C8B-B14F-4D97-AF65-F5344CB8AC3E}">
        <p14:creationId xmlns:p14="http://schemas.microsoft.com/office/powerpoint/2010/main" val="985506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89603" y="1350498"/>
            <a:ext cx="2983539" cy="4503455"/>
          </a:xfrm>
          <a:prstGeom prst="rect">
            <a:avLst/>
          </a:prstGeom>
        </p:spPr>
      </p:pic>
      <p:sp>
        <p:nvSpPr>
          <p:cNvPr id="5" name="TextBox 4"/>
          <p:cNvSpPr txBox="1"/>
          <p:nvPr/>
        </p:nvSpPr>
        <p:spPr>
          <a:xfrm>
            <a:off x="1420837" y="140676"/>
            <a:ext cx="9326880" cy="1077218"/>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ea typeface="Times New Roman" panose="02020603050405020304" pitchFamily="18" charset="0"/>
              </a:rPr>
              <a:t>Мотивы участия студентов ГПОАУ АО </a:t>
            </a:r>
            <a:r>
              <a:rPr lang="ru-RU" sz="3200" b="1" i="1" dirty="0" smtClean="0">
                <a:solidFill>
                  <a:srgbClr val="001642"/>
                </a:solidFill>
                <a:latin typeface="Times New Roman" panose="02020603050405020304" pitchFamily="18" charset="0"/>
                <a:ea typeface="Times New Roman" panose="02020603050405020304" pitchFamily="18" charset="0"/>
              </a:rPr>
              <a:t>АПК </a:t>
            </a:r>
          </a:p>
          <a:p>
            <a:pPr algn="ctr"/>
            <a:r>
              <a:rPr lang="ru-RU" sz="3200" b="1" i="1" dirty="0" smtClean="0">
                <a:solidFill>
                  <a:srgbClr val="001642"/>
                </a:solidFill>
                <a:latin typeface="Times New Roman" panose="02020603050405020304" pitchFamily="18" charset="0"/>
                <a:ea typeface="Times New Roman" panose="02020603050405020304" pitchFamily="18" charset="0"/>
              </a:rPr>
              <a:t>в </a:t>
            </a:r>
            <a:r>
              <a:rPr lang="ru-RU" sz="3200" b="1" i="1" dirty="0">
                <a:solidFill>
                  <a:srgbClr val="001642"/>
                </a:solidFill>
                <a:latin typeface="Times New Roman" panose="02020603050405020304" pitchFamily="18" charset="0"/>
                <a:ea typeface="Times New Roman" panose="02020603050405020304" pitchFamily="18" charset="0"/>
              </a:rPr>
              <a:t>волонтерской </a:t>
            </a:r>
            <a:r>
              <a:rPr lang="ru-RU" sz="3200" b="1" i="1" dirty="0" smtClean="0">
                <a:solidFill>
                  <a:srgbClr val="001642"/>
                </a:solidFill>
                <a:latin typeface="Times New Roman" panose="02020603050405020304" pitchFamily="18" charset="0"/>
                <a:ea typeface="Times New Roman" panose="02020603050405020304" pitchFamily="18" charset="0"/>
              </a:rPr>
              <a:t>деятельности:</a:t>
            </a:r>
            <a:r>
              <a:rPr lang="ru-RU" sz="3200" dirty="0" smtClean="0">
                <a:solidFill>
                  <a:srgbClr val="001642"/>
                </a:solidFill>
                <a:latin typeface="Times New Roman" panose="02020603050405020304" pitchFamily="18" charset="0"/>
                <a:ea typeface="Times New Roman" panose="02020603050405020304" pitchFamily="18" charset="0"/>
              </a:rPr>
              <a:t> </a:t>
            </a:r>
            <a:endParaRPr lang="ru-RU" sz="3200" dirty="0">
              <a:solidFill>
                <a:srgbClr val="001642"/>
              </a:solidFill>
            </a:endParaRPr>
          </a:p>
        </p:txBody>
      </p:sp>
      <p:graphicFrame>
        <p:nvGraphicFramePr>
          <p:cNvPr id="7" name="Схема 6"/>
          <p:cNvGraphicFramePr/>
          <p:nvPr>
            <p:extLst>
              <p:ext uri="{D42A27DB-BD31-4B8C-83A1-F6EECF244321}">
                <p14:modId xmlns:p14="http://schemas.microsoft.com/office/powerpoint/2010/main" val="1886214674"/>
              </p:ext>
            </p:extLst>
          </p:nvPr>
        </p:nvGraphicFramePr>
        <p:xfrm>
          <a:off x="956603" y="1350498"/>
          <a:ext cx="7920109" cy="5233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a:hlinkClick r:id="rId8" action="ppaction://hlinkfile"/>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970454" y="5669277"/>
            <a:ext cx="914402" cy="914402"/>
          </a:xfrm>
          <a:prstGeom prst="rect">
            <a:avLst/>
          </a:prstGeom>
        </p:spPr>
      </p:pic>
    </p:spTree>
    <p:extLst>
      <p:ext uri="{BB962C8B-B14F-4D97-AF65-F5344CB8AC3E}">
        <p14:creationId xmlns:p14="http://schemas.microsoft.com/office/powerpoint/2010/main" val="247535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43712"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43712" y="188686"/>
            <a:ext cx="11448288" cy="1077218"/>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ea typeface="Times New Roman" panose="02020603050405020304" pitchFamily="18" charset="0"/>
              </a:rPr>
              <a:t>Методы работы для профессионального развития в системе профессиональной ориентации выпусников</a:t>
            </a:r>
            <a:r>
              <a:rPr lang="ru-RU" sz="3200" b="1" i="1" dirty="0">
                <a:solidFill>
                  <a:srgbClr val="001642"/>
                </a:solidFill>
                <a:latin typeface="Times New Roman" panose="02020603050405020304" pitchFamily="18" charset="0"/>
                <a:ea typeface="Times New Roman" panose="02020603050405020304" pitchFamily="18" charset="0"/>
              </a:rPr>
              <a:t> ГПОАУ АО </a:t>
            </a:r>
            <a:r>
              <a:rPr lang="ru-RU" sz="3200" b="1" i="1" dirty="0" smtClean="0">
                <a:solidFill>
                  <a:srgbClr val="001642"/>
                </a:solidFill>
                <a:latin typeface="Times New Roman" panose="02020603050405020304" pitchFamily="18" charset="0"/>
                <a:ea typeface="Times New Roman" panose="02020603050405020304" pitchFamily="18" charset="0"/>
              </a:rPr>
              <a:t>АПК:</a:t>
            </a:r>
            <a:r>
              <a:rPr lang="ru-RU" sz="3200" b="1" i="1" dirty="0" smtClean="0">
                <a:latin typeface="Times New Roman" panose="02020603050405020304" pitchFamily="18" charset="0"/>
                <a:ea typeface="Times New Roman" panose="02020603050405020304" pitchFamily="18" charset="0"/>
              </a:rPr>
              <a:t>  </a:t>
            </a:r>
            <a:endParaRPr lang="ru-RU" sz="3200" b="1" i="1" dirty="0"/>
          </a:p>
        </p:txBody>
      </p:sp>
      <p:sp>
        <p:nvSpPr>
          <p:cNvPr id="4" name="TextBox 3"/>
          <p:cNvSpPr txBox="1"/>
          <p:nvPr/>
        </p:nvSpPr>
        <p:spPr>
          <a:xfrm>
            <a:off x="743712" y="1265904"/>
            <a:ext cx="11245086" cy="5492979"/>
          </a:xfrm>
          <a:prstGeom prst="rect">
            <a:avLst/>
          </a:prstGeom>
          <a:noFill/>
        </p:spPr>
        <p:txBody>
          <a:bodyPr wrap="square" rtlCol="0">
            <a:spAutoFit/>
          </a:bodyPr>
          <a:lstStyle/>
          <a:p>
            <a:pPr marL="457200" indent="-457200" algn="just">
              <a:lnSpc>
                <a:spcPct val="107000"/>
              </a:lnSpc>
              <a:spcAft>
                <a:spcPts val="0"/>
              </a:spcAft>
              <a:buFontTx/>
              <a:buChar char="-"/>
            </a:pPr>
            <a:r>
              <a:rPr lang="ru-RU" sz="2800" b="1" i="1" dirty="0" smtClean="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информационно-справочные </a:t>
            </a:r>
            <a:r>
              <a:rPr lang="ru-RU" sz="24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(посещение ярмарки профессий, где </a:t>
            </a:r>
            <a:r>
              <a:rPr lang="ru-RU" sz="2400" i="1" dirty="0" smtClean="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представлены высшие учебные заведения Амурской области, </a:t>
            </a:r>
            <a:r>
              <a:rPr lang="ru-RU" sz="24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встречи со специалистами (мастер-классы), средства массовой информации, демонстрация медиапрезентаций о высших учебных заведениях</a:t>
            </a:r>
            <a:r>
              <a:rPr lang="ru-RU" sz="2400" i="1" dirty="0" smtClean="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a:t>
            </a:r>
          </a:p>
          <a:p>
            <a:pPr marL="457200" indent="-457200" algn="just">
              <a:lnSpc>
                <a:spcPct val="107000"/>
              </a:lnSpc>
              <a:spcAft>
                <a:spcPts val="0"/>
              </a:spcAft>
              <a:buFontTx/>
              <a:buChar char="-"/>
            </a:pPr>
            <a:r>
              <a:rPr lang="ru-RU" sz="2800" b="1" i="1" dirty="0">
                <a:solidFill>
                  <a:srgbClr val="001642"/>
                </a:solidFill>
                <a:latin typeface="Times New Roman" panose="02020603050405020304" pitchFamily="18" charset="0"/>
                <a:ea typeface="Times New Roman" panose="02020603050405020304" pitchFamily="18" charset="0"/>
              </a:rPr>
              <a:t>профессиональная психодиагностика </a:t>
            </a:r>
            <a:r>
              <a:rPr lang="ru-RU" sz="2400" i="1" dirty="0">
                <a:solidFill>
                  <a:srgbClr val="001642"/>
                </a:solidFill>
                <a:latin typeface="Times New Roman" panose="02020603050405020304" pitchFamily="18" charset="0"/>
                <a:ea typeface="Times New Roman" panose="02020603050405020304" pitchFamily="18" charset="0"/>
              </a:rPr>
              <a:t>(закрытые и открытые беседы — интервью преподавателя </a:t>
            </a:r>
            <a:r>
              <a:rPr lang="ru-RU" sz="2400" i="1" dirty="0" smtClean="0">
                <a:solidFill>
                  <a:srgbClr val="001642"/>
                </a:solidFill>
                <a:latin typeface="Times New Roman" panose="02020603050405020304" pitchFamily="18" charset="0"/>
                <a:ea typeface="Times New Roman" panose="02020603050405020304" pitchFamily="18" charset="0"/>
              </a:rPr>
              <a:t>психологии, классного руководителя, </a:t>
            </a:r>
            <a:r>
              <a:rPr lang="ru-RU" sz="2400" i="1" dirty="0">
                <a:solidFill>
                  <a:srgbClr val="001642"/>
                </a:solidFill>
                <a:latin typeface="Times New Roman" panose="02020603050405020304" pitchFamily="18" charset="0"/>
                <a:ea typeface="Times New Roman" panose="02020603050405020304" pitchFamily="18" charset="0"/>
              </a:rPr>
              <a:t>опросники профессиональной мотивации, сбор косвенной информации, игры, </a:t>
            </a:r>
            <a:r>
              <a:rPr lang="ru-RU" sz="2400" i="1" dirty="0" smtClean="0">
                <a:solidFill>
                  <a:srgbClr val="001642"/>
                </a:solidFill>
                <a:latin typeface="Times New Roman" panose="02020603050405020304" pitchFamily="18" charset="0"/>
                <a:ea typeface="Times New Roman" panose="02020603050405020304" pitchFamily="18" charset="0"/>
              </a:rPr>
              <a:t>тренинги; </a:t>
            </a:r>
            <a:r>
              <a:rPr lang="ru-RU" sz="2400" i="1" dirty="0">
                <a:solidFill>
                  <a:srgbClr val="001642"/>
                </a:solidFill>
                <a:latin typeface="Times New Roman" panose="02020603050405020304" pitchFamily="18" charset="0"/>
                <a:ea typeface="Times New Roman" panose="02020603050405020304" pitchFamily="18" charset="0"/>
              </a:rPr>
              <a:t>моделирующие ситуации профессионального общения или нравственного выбора в процессе трудовой </a:t>
            </a:r>
            <a:r>
              <a:rPr lang="ru-RU" sz="2400" i="1" dirty="0" smtClean="0">
                <a:solidFill>
                  <a:srgbClr val="001642"/>
                </a:solidFill>
                <a:latin typeface="Times New Roman" panose="02020603050405020304" pitchFamily="18" charset="0"/>
                <a:ea typeface="Times New Roman" panose="02020603050405020304" pitchFamily="18" charset="0"/>
              </a:rPr>
              <a:t>деятельности;</a:t>
            </a:r>
          </a:p>
          <a:p>
            <a:pPr marL="457200" indent="-457200" algn="just">
              <a:lnSpc>
                <a:spcPct val="107000"/>
              </a:lnSpc>
              <a:spcAft>
                <a:spcPts val="0"/>
              </a:spcAft>
              <a:buFontTx/>
              <a:buChar char="-"/>
            </a:pPr>
            <a:r>
              <a:rPr lang="ru-RU" sz="2800" b="1" i="1" dirty="0">
                <a:solidFill>
                  <a:srgbClr val="001642"/>
                </a:solidFill>
                <a:latin typeface="Times New Roman" panose="02020603050405020304" pitchFamily="18" charset="0"/>
                <a:ea typeface="Times New Roman" panose="02020603050405020304" pitchFamily="18" charset="0"/>
              </a:rPr>
              <a:t>морально-эмоциональная поддержка </a:t>
            </a:r>
            <a:r>
              <a:rPr lang="ru-RU" sz="2400" i="1" dirty="0">
                <a:solidFill>
                  <a:srgbClr val="001642"/>
                </a:solidFill>
                <a:latin typeface="Times New Roman" panose="02020603050405020304" pitchFamily="18" charset="0"/>
                <a:ea typeface="Times New Roman" panose="02020603050405020304" pitchFamily="18" charset="0"/>
              </a:rPr>
              <a:t>(группы общения, «пламенные» публичные выступления, успешные примеры самоопределения</a:t>
            </a:r>
            <a:r>
              <a:rPr lang="ru-RU" sz="2400" i="1" dirty="0" smtClean="0">
                <a:solidFill>
                  <a:srgbClr val="001642"/>
                </a:solidFill>
                <a:latin typeface="Times New Roman" panose="02020603050405020304" pitchFamily="18" charset="0"/>
                <a:ea typeface="Times New Roman" panose="02020603050405020304" pitchFamily="18" charset="0"/>
              </a:rPr>
              <a:t>); </a:t>
            </a:r>
          </a:p>
          <a:p>
            <a:pPr marL="457200" indent="-457200" algn="just">
              <a:lnSpc>
                <a:spcPct val="107000"/>
              </a:lnSpc>
              <a:spcAft>
                <a:spcPts val="0"/>
              </a:spcAft>
              <a:buFontTx/>
              <a:buChar char="-"/>
            </a:pPr>
            <a:r>
              <a:rPr lang="ru-RU" sz="2800" b="1" i="1" dirty="0">
                <a:solidFill>
                  <a:srgbClr val="001642"/>
                </a:solidFill>
                <a:latin typeface="Times New Roman" panose="02020603050405020304" pitchFamily="18" charset="0"/>
                <a:ea typeface="Times New Roman" panose="02020603050405020304" pitchFamily="18" charset="0"/>
              </a:rPr>
              <a:t>помощь в конкретном выборе и принятии решения </a:t>
            </a:r>
            <a:r>
              <a:rPr lang="ru-RU" sz="2400" i="1" dirty="0">
                <a:solidFill>
                  <a:srgbClr val="001642"/>
                </a:solidFill>
                <a:latin typeface="Times New Roman" panose="02020603050405020304" pitchFamily="18" charset="0"/>
                <a:ea typeface="Times New Roman" panose="02020603050405020304" pitchFamily="18" charset="0"/>
              </a:rPr>
              <a:t>(последовательность действий, реализующих намеченную цель).  </a:t>
            </a:r>
            <a:endParaRPr lang="ru-RU" sz="2400" i="1" dirty="0">
              <a:solidFill>
                <a:srgbClr val="001642"/>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1556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975</TotalTime>
  <Words>2822</Words>
  <Application>Microsoft Office PowerPoint</Application>
  <PresentationFormat>Широкоэкранный</PresentationFormat>
  <Paragraphs>103</Paragraphs>
  <Slides>11</Slides>
  <Notes>7</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к педсовету</dc:title>
  <dc:subject>Личностно-профессиональное самоопределение студентов ГПОАУ АО АПК в процессе воспитательно – образовательной работы</dc:subject>
  <dc:creator>Преподаватель ГПОАУ АО АПК: Гольская Оксана Геннадьевна</dc:creator>
  <cp:keywords>профессионального самоопределения, процессе профессионального самоопределения, профиля обучения, самоопределения подростка, выбору профиля обучения, качеств личности, процесса самоопределения, выбора профессии, профессионального самоопределения подростка, личностно-профессионального самоопределения, предпрофильной подготовки, профессиональному самоопределению, проблема профессионального самоопределения, толерантных качеств личности, активного профессионального самоопределения, профессионального самоопределения девятиклассников, первичному профессиональному самоопределению, содействия личностно-профессиональному самоопределению, процесса профессионального самоопределения, становления личности.</cp:keywords>
  <cp:lastModifiedBy>Admin</cp:lastModifiedBy>
  <cp:revision>47</cp:revision>
  <dcterms:created xsi:type="dcterms:W3CDTF">2018-03-19T10:32:59Z</dcterms:created>
  <dcterms:modified xsi:type="dcterms:W3CDTF">2018-03-25T08:34:19Z</dcterms:modified>
</cp:coreProperties>
</file>