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9"/>
  </p:notesMasterIdLst>
  <p:sldIdLst>
    <p:sldId id="361" r:id="rId2"/>
    <p:sldId id="574" r:id="rId3"/>
    <p:sldId id="496" r:id="rId4"/>
    <p:sldId id="556" r:id="rId5"/>
    <p:sldId id="558" r:id="rId6"/>
    <p:sldId id="537" r:id="rId7"/>
    <p:sldId id="543" r:id="rId8"/>
    <p:sldId id="490" r:id="rId9"/>
    <p:sldId id="561" r:id="rId10"/>
    <p:sldId id="531" r:id="rId11"/>
    <p:sldId id="547" r:id="rId12"/>
    <p:sldId id="569" r:id="rId13"/>
    <p:sldId id="539" r:id="rId14"/>
    <p:sldId id="572" r:id="rId15"/>
    <p:sldId id="565" r:id="rId16"/>
    <p:sldId id="520" r:id="rId17"/>
    <p:sldId id="514" r:id="rId18"/>
    <p:sldId id="518" r:id="rId19"/>
    <p:sldId id="521" r:id="rId20"/>
    <p:sldId id="485" r:id="rId21"/>
    <p:sldId id="573" r:id="rId22"/>
    <p:sldId id="455" r:id="rId23"/>
    <p:sldId id="578" r:id="rId24"/>
    <p:sldId id="577" r:id="rId25"/>
    <p:sldId id="575" r:id="rId26"/>
    <p:sldId id="580" r:id="rId27"/>
    <p:sldId id="51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24" autoAdjust="0"/>
  </p:normalViewPr>
  <p:slideViewPr>
    <p:cSldViewPr>
      <p:cViewPr varScale="1">
        <p:scale>
          <a:sx n="89" d="100"/>
          <a:sy n="89" d="100"/>
        </p:scale>
        <p:origin x="13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485BF-9F83-437C-A2AD-B746466A2FD3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69F19-F868-4278-AD39-0D294AE8F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331795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3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76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71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750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356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23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8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1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1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96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0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618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2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0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6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cont.ws/uploads/pic/2018/2/IMG_9058.PNG" TargetMode="External"/><Relationship Id="rId13" Type="http://schemas.openxmlformats.org/officeDocument/2006/relationships/hyperlink" Target="http://1.bp.blogspot.com/-A9MgW2Fz_14/VSrKoCaZ7nI/AAAAAAAACIQ/SSe_tsVbml4/s1600/ckU_AYd9rEg.jpg" TargetMode="External"/><Relationship Id="rId3" Type="http://schemas.openxmlformats.org/officeDocument/2006/relationships/hyperlink" Target="http://cont.ws/uploads/pic/2016/2/2044_346135282_big%20(2).jpg" TargetMode="External"/><Relationship Id="rId7" Type="http://schemas.openxmlformats.org/officeDocument/2006/relationships/hyperlink" Target="https://img-fotki.yandex.ru/get/5634/67700761.c4/0_a7649_3e8810c6_orig.jpg" TargetMode="External"/><Relationship Id="rId12" Type="http://schemas.openxmlformats.org/officeDocument/2006/relationships/hyperlink" Target="http://moment-beauty.blogspot.ru/2015/04/1941-1945.html" TargetMode="External"/><Relationship Id="rId2" Type="http://schemas.openxmlformats.org/officeDocument/2006/relationships/hyperlink" Target="http://cont.ws/uploads/pic/2016/2/image%20(4)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dia.treehugger.com/assets/images/2016/12/reindeer-antlers.jpg.696x0_q70_crop-smart.jpg" TargetMode="External"/><Relationship Id="rId11" Type="http://schemas.openxmlformats.org/officeDocument/2006/relationships/hyperlink" Target="https://ok.ru/infanterie/topic/62319426800619" TargetMode="External"/><Relationship Id="rId5" Type="http://schemas.openxmlformats.org/officeDocument/2006/relationships/hyperlink" Target="http://tedxlviv.com/pictures/Animals/i_8557341571.jpg" TargetMode="External"/><Relationship Id="rId10" Type="http://schemas.openxmlformats.org/officeDocument/2006/relationships/hyperlink" Target="https://cont.ws/uploads/pic/2018/2/IMG_9056.PNG" TargetMode="External"/><Relationship Id="rId4" Type="http://schemas.openxmlformats.org/officeDocument/2006/relationships/hyperlink" Target="http://www.vladtime.ru/uploads/posts/2017-12/1514279129_24296312.jpg.770x380_q85_crop-0.jpg" TargetMode="External"/><Relationship Id="rId9" Type="http://schemas.openxmlformats.org/officeDocument/2006/relationships/hyperlink" Target="https://cont.ws/uploads/pic/2018/2/IMG_9055.PNG" TargetMode="External"/><Relationship Id="rId14" Type="http://schemas.openxmlformats.org/officeDocument/2006/relationships/hyperlink" Target="http://www.polarpost.ru/forum/download/file.php?id=816&amp;mode=vie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76161" y="476672"/>
            <a:ext cx="63916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Олени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войне.</a:t>
            </a:r>
          </a:p>
        </p:txBody>
      </p:sp>
      <p:pic>
        <p:nvPicPr>
          <p:cNvPr id="6" name="Рисунок 5" descr="Изображение выглядит как трава, небо, собака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B9EAA2F-0803-46D3-B7DE-1692509E1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204" y="1772816"/>
            <a:ext cx="4975523" cy="3731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070DDD9-66B1-4BC5-BD7E-7F60C5B99258}"/>
              </a:ext>
            </a:extLst>
          </p:cNvPr>
          <p:cNvSpPr/>
          <p:nvPr/>
        </p:nvSpPr>
        <p:spPr>
          <a:xfrm>
            <a:off x="1259632" y="4293096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Впервые в Красной Армии олений транспорт показал свою жизнеспособность еще во время Финской войны. Тогда-то и были разработаны основные положения по использованию оленей в войсках.</a:t>
            </a:r>
          </a:p>
        </p:txBody>
      </p:sp>
      <p:pic>
        <p:nvPicPr>
          <p:cNvPr id="4" name="Рисунок 3" descr="Изображение выглядит как внешний, олень, млекопитающее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EFBB44E-7D1D-4197-A199-B357988A0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677" y="1652464"/>
            <a:ext cx="3308739" cy="2208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Изображение выглядит как небо, внешний, фотография, групп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89B44E9-E0C2-487D-B1B8-DF11AF313E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3888432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496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4149080"/>
            <a:ext cx="68407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Задачей </a:t>
            </a:r>
            <a:r>
              <a:rPr lang="ru-RU" sz="2100" b="1" dirty="0" err="1">
                <a:solidFill>
                  <a:srgbClr val="002060"/>
                </a:solidFill>
              </a:rPr>
              <a:t>оленно</a:t>
            </a:r>
            <a:r>
              <a:rPr lang="ru-RU" sz="2100" b="1" dirty="0">
                <a:solidFill>
                  <a:srgbClr val="002060"/>
                </a:solidFill>
              </a:rPr>
              <a:t> - транспортных батальонов было доставлять на передовую грузы, в том числе продовольствие, оружие и снаряды. </a:t>
            </a:r>
          </a:p>
        </p:txBody>
      </p:sp>
      <p:pic>
        <p:nvPicPr>
          <p:cNvPr id="3" name="Рисунок 2" descr="Изображение выглядит как внешний, земля, фотография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F027275-1CE1-4D55-8AEC-C5BBF34BB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38" y="908720"/>
            <a:ext cx="6959547" cy="2822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5834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B9B9691-6A63-402B-8A36-54F05232A450}"/>
              </a:ext>
            </a:extLst>
          </p:cNvPr>
          <p:cNvSpPr/>
          <p:nvPr/>
        </p:nvSpPr>
        <p:spPr>
          <a:xfrm>
            <a:off x="1259632" y="4536996"/>
            <a:ext cx="72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В условиях Крайнего Севера только солдаты на оленьих упряжках могли подвозить снаряды, ходить в разведку, искать пропавшую в тундре технику, </a:t>
            </a:r>
            <a:r>
              <a:rPr lang="ru-RU" sz="2200" b="1" dirty="0" err="1">
                <a:solidFill>
                  <a:srgbClr val="002060"/>
                </a:solidFill>
              </a:rPr>
              <a:t>эвакуирировать</a:t>
            </a:r>
            <a:r>
              <a:rPr lang="ru-RU" sz="2200" b="1" dirty="0">
                <a:solidFill>
                  <a:srgbClr val="002060"/>
                </a:solidFill>
              </a:rPr>
              <a:t> раненых. </a:t>
            </a:r>
          </a:p>
        </p:txBody>
      </p:sp>
      <p:pic>
        <p:nvPicPr>
          <p:cNvPr id="3" name="Рисунок 2" descr="Изображение выглядит как внешний, фотография, лошадиные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033CC83-0CA0-4C9D-B610-F8201629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836712"/>
            <a:ext cx="573463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2890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C4A1886-A329-435A-B80D-A19E5B5FB23A}"/>
              </a:ext>
            </a:extLst>
          </p:cNvPr>
          <p:cNvSpPr/>
          <p:nvPr/>
        </p:nvSpPr>
        <p:spPr>
          <a:xfrm>
            <a:off x="1403648" y="548680"/>
            <a:ext cx="691276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Обильные снегопады на двое-трое суток задерживали автомобильный и гужевой транспорт, который с нетерпением ждали солдаты на передовой, раненые в эвакогоспиталях, артиллеристы на огневых позициях. Олени доставляли вдвое быстрее.</a:t>
            </a:r>
          </a:p>
        </p:txBody>
      </p:sp>
      <p:pic>
        <p:nvPicPr>
          <p:cNvPr id="5" name="Рисунок 4" descr="Изображение выглядит как фотография, внешний, дерево, транспор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BB037D4-F26F-40A5-9798-116152BD6C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0032" y="2492896"/>
            <a:ext cx="2880320" cy="3416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Государственные архивы РФ, хранящие фотодокументы о Великой Отечественной войне 1941-1945 гг. Сайт &quot;Победа. 1941-1945&quot;.">
            <a:extLst>
              <a:ext uri="{FF2B5EF4-FFF2-40B4-BE49-F238E27FC236}">
                <a16:creationId xmlns:a16="http://schemas.microsoft.com/office/drawing/2014/main" id="{EE4491EB-3B2B-4C24-8458-640DF58EE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3664860" cy="244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2565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9DB43A0-FBEA-4231-9DDD-090C586DBCEE}"/>
              </a:ext>
            </a:extLst>
          </p:cNvPr>
          <p:cNvSpPr/>
          <p:nvPr/>
        </p:nvSpPr>
        <p:spPr>
          <a:xfrm>
            <a:off x="1043608" y="692696"/>
            <a:ext cx="331236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Один из бойцов-оленеводов из Ловозера — А. </a:t>
            </a:r>
            <a:r>
              <a:rPr lang="ru-RU" sz="2100" b="1" dirty="0" err="1">
                <a:solidFill>
                  <a:srgbClr val="002060"/>
                </a:solidFill>
              </a:rPr>
              <a:t>Сорванов</a:t>
            </a:r>
            <a:r>
              <a:rPr lang="ru-RU" sz="2100" b="1" dirty="0">
                <a:solidFill>
                  <a:srgbClr val="002060"/>
                </a:solidFill>
              </a:rPr>
              <a:t> рассказывал: «Много раненых на войне наши олени спасли. Раненый человек, потеряв много крови, замерзает.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Оленья шкура тепло хорошо держит. Завернешь раненого в шкуру, положишь на нарты и везешь»</a:t>
            </a:r>
          </a:p>
        </p:txBody>
      </p:sp>
      <p:pic>
        <p:nvPicPr>
          <p:cNvPr id="5" name="Рисунок 4" descr="Изображение выглядит как фотография, внешний, дерево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C5017C1-494E-4038-B444-690F1E48CF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026" y="692696"/>
            <a:ext cx="3376219" cy="4869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9984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внешний, плоский, старый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F53848A-A4A3-4420-A68B-A3B71BB3B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052736"/>
            <a:ext cx="5226389" cy="3484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B2427A7-54A1-48F4-A8F6-1819D8115E8E}"/>
              </a:ext>
            </a:extLst>
          </p:cNvPr>
          <p:cNvSpPr/>
          <p:nvPr/>
        </p:nvSpPr>
        <p:spPr>
          <a:xfrm>
            <a:off x="1403648" y="4941167"/>
            <a:ext cx="71287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Оленей часто использовали для вывоза подбитых самолетов и их экипажей и для поддержки связи с пограничниками.</a:t>
            </a:r>
          </a:p>
        </p:txBody>
      </p:sp>
    </p:spTree>
    <p:extLst>
      <p:ext uri="{BB962C8B-B14F-4D97-AF65-F5344CB8AC3E}">
        <p14:creationId xmlns:p14="http://schemas.microsoft.com/office/powerpoint/2010/main" val="2618775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83F5C20-A9A7-4144-8E0A-C338C40B6E93}"/>
              </a:ext>
            </a:extLst>
          </p:cNvPr>
          <p:cNvSpPr/>
          <p:nvPr/>
        </p:nvSpPr>
        <p:spPr>
          <a:xfrm rot="10800000" flipV="1">
            <a:off x="1115616" y="3499375"/>
            <a:ext cx="712879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Зная о существовании таких отрядов, немцы всеми силами пытались вывести их из строя.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Устраивали засады, охотились с воздуха за упряжками, посылали в тундру самолеты, чтобы уничтожать оленьи стада.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Но помешать выполнению боевых заданий так и не смогли.</a:t>
            </a:r>
          </a:p>
        </p:txBody>
      </p:sp>
      <p:pic>
        <p:nvPicPr>
          <p:cNvPr id="5" name="Picture 2" descr="АННОТИРОВАННЫЕ ССЫЛКИ ПО ИСТОРИИ ОТ ВИОЛЕТТЫ Бесплатная электронная библиотека Великая Отечественная война в коллекции Льва Боро">
            <a:extLst>
              <a:ext uri="{FF2B5EF4-FFF2-40B4-BE49-F238E27FC236}">
                <a16:creationId xmlns:a16="http://schemas.microsoft.com/office/drawing/2014/main" id="{3BD6CC8E-0FDF-44C0-A38B-52EB3FC19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620688"/>
            <a:ext cx="3672408" cy="2544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5856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518379-5818-4581-811D-4E4EE17E816D}"/>
              </a:ext>
            </a:extLst>
          </p:cNvPr>
          <p:cNvSpPr/>
          <p:nvPr/>
        </p:nvSpPr>
        <p:spPr>
          <a:xfrm>
            <a:off x="1043608" y="3573016"/>
            <a:ext cx="7200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Бойцы ютились в снежных ямах, покрытых ветками и плащ-палатками.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Дров не было, сырые ветки кустарника не горели.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Теплого обмундирования и обуви не хватало.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Продовольствие и боеприпасы подвозили с перебоями. Многие бойцы заболевали</a:t>
            </a:r>
            <a:r>
              <a:rPr lang="ru-RU" sz="2200" dirty="0"/>
              <a:t>. </a:t>
            </a:r>
          </a:p>
        </p:txBody>
      </p:sp>
      <p:pic>
        <p:nvPicPr>
          <p:cNvPr id="3" name="Рисунок 2" descr="Изображение выглядит как внешний, дерево, человек, соба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81976EE-7C79-4200-8F7F-73E23BFDBD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28701"/>
            <a:ext cx="4104456" cy="2733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302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DD73713-E3B6-4A73-A68C-3BA3712CA389}"/>
              </a:ext>
            </a:extLst>
          </p:cNvPr>
          <p:cNvSpPr/>
          <p:nvPr/>
        </p:nvSpPr>
        <p:spPr>
          <a:xfrm>
            <a:off x="1259632" y="1196753"/>
            <a:ext cx="374441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Е. И. Горбунов вспоминает: «Однажды мы проводили крупный десант в тыл противника.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Сопровождали десантные операции олени.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 В двух–трех километрах от берега мы накреняли верхнюю палубу корабля и таким образом сбрасывали их в воду.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Причем олени доплывали до берега быстрее шлюпок»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69D4C17-E508-4A28-8733-3CA77D9A1E03}"/>
              </a:ext>
            </a:extLst>
          </p:cNvPr>
          <p:cNvSpPr/>
          <p:nvPr/>
        </p:nvSpPr>
        <p:spPr>
          <a:xfrm>
            <a:off x="2555776" y="188641"/>
            <a:ext cx="4302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Олени отлично проявили себя и в морских операциях. </a:t>
            </a:r>
          </a:p>
        </p:txBody>
      </p:sp>
      <p:pic>
        <p:nvPicPr>
          <p:cNvPr id="6" name="Рисунок 5" descr="Изображение выглядит как вода, внешний, олень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E584B22-6F65-41AC-852E-F875E986D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645024"/>
            <a:ext cx="2944001" cy="1959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BD1B6A-10ED-4F31-A988-9E60B93DA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299184"/>
            <a:ext cx="2861320" cy="195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612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577C55-22D1-4D21-8B84-EC64CD143853}"/>
              </a:ext>
            </a:extLst>
          </p:cNvPr>
          <p:cNvSpPr/>
          <p:nvPr/>
        </p:nvSpPr>
        <p:spPr>
          <a:xfrm>
            <a:off x="899592" y="4149080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Бывали случаи, когда, оказавшись в ледяной воде, олени передними копытами ломали и дробили ледяную кромку, пробивались к прочному льду и, выпрыгнув, вытягивали нарты.</a:t>
            </a:r>
          </a:p>
        </p:txBody>
      </p:sp>
      <p:pic>
        <p:nvPicPr>
          <p:cNvPr id="4" name="Рисунок 3" descr="Изображение выглядит как внешний, млекопитающее, животное, в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F47F586-046D-4234-BC94-5AF62D36CC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919" y="620688"/>
            <a:ext cx="4494161" cy="2989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2402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6EBD06-B701-4CF2-882B-D84DCB38850D}"/>
              </a:ext>
            </a:extLst>
          </p:cNvPr>
          <p:cNvSpPr txBox="1"/>
          <p:nvPr/>
        </p:nvSpPr>
        <p:spPr>
          <a:xfrm>
            <a:off x="971600" y="548680"/>
            <a:ext cx="69847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Цель: показать роль северных оленей в Великой Отечественной Войне.</a:t>
            </a:r>
          </a:p>
          <a:p>
            <a:r>
              <a:rPr lang="ru-RU" dirty="0">
                <a:solidFill>
                  <a:srgbClr val="00B050"/>
                </a:solidFill>
              </a:rPr>
              <a:t>Задачи.</a:t>
            </a:r>
          </a:p>
          <a:p>
            <a:r>
              <a:rPr lang="ru-RU" b="1" dirty="0">
                <a:solidFill>
                  <a:srgbClr val="002060"/>
                </a:solidFill>
              </a:rPr>
              <a:t>Образовательные: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Дать  представление учащимся о роли северных оленей в Великой Отечественной Войне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Закрепить знания о некоторых биологических особенностях северных оленей.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Коррекционные: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Расширить словарный запас путем введения новых терминов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Активизировать познавательный интерес учащихся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>
                <a:solidFill>
                  <a:srgbClr val="002060"/>
                </a:solidFill>
              </a:rPr>
              <a:t>Устанавливать </a:t>
            </a:r>
            <a:r>
              <a:rPr lang="ru-RU" dirty="0">
                <a:solidFill>
                  <a:srgbClr val="002060"/>
                </a:solidFill>
              </a:rPr>
              <a:t>связи между особенностями северных оленей и средой обитания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Развивать память и внимание.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Воспитательные: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Формировать чувство патриотизма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</a:rPr>
              <a:t>Воспитывать гуманное отношение к животным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24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124C9D3-97AB-4685-83F2-FCEC00BBA3D5}"/>
              </a:ext>
            </a:extLst>
          </p:cNvPr>
          <p:cNvSpPr/>
          <p:nvPr/>
        </p:nvSpPr>
        <p:spPr>
          <a:xfrm>
            <a:off x="861127" y="908720"/>
            <a:ext cx="31348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Оленеводы спасли жизнь многим солдатам и командирам 14-й армии и Северного флота.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За годы войны вывезли с передовой более 10 000 человек,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доставили на фронт по бездорожью 17 000 тонн боеприпасов и военных грузов</a:t>
            </a:r>
          </a:p>
        </p:txBody>
      </p:sp>
      <p:pic>
        <p:nvPicPr>
          <p:cNvPr id="7" name="Рисунок 6" descr="Изображение выглядит как фотография, внешний, старый, групп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52939F6-23E3-4161-8C3E-5E05A22B2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340" y="1242335"/>
            <a:ext cx="3876750" cy="2810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5714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ешний, дерево, снег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D75FAD2-4FC7-4AD0-9D02-D06F00971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490" y="1844824"/>
            <a:ext cx="417092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137B532-FF46-4F59-AA76-70B4D92B5E2F}"/>
              </a:ext>
            </a:extLst>
          </p:cNvPr>
          <p:cNvSpPr/>
          <p:nvPr/>
        </p:nvSpPr>
        <p:spPr>
          <a:xfrm>
            <a:off x="683568" y="404664"/>
            <a:ext cx="331236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Оленеводы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100" b="1" dirty="0">
                <a:solidFill>
                  <a:srgbClr val="002060"/>
                </a:solidFill>
              </a:rPr>
              <a:t>эвакуировали из тундры более 160 вынужденно севших и подбитых самолетов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100" b="1" dirty="0">
                <a:solidFill>
                  <a:srgbClr val="002060"/>
                </a:solidFill>
              </a:rPr>
              <a:t>переправили для выполнения боевых заданий около 8000 военнослужащих и партизан, многих — в дальние тылы врага» , пишет в своей книге Киселев А.А. (Война в Заполярье. Мурманск, 1995).</a:t>
            </a:r>
          </a:p>
        </p:txBody>
      </p:sp>
    </p:spTree>
    <p:extLst>
      <p:ext uri="{BB962C8B-B14F-4D97-AF65-F5344CB8AC3E}">
        <p14:creationId xmlns:p14="http://schemas.microsoft.com/office/powerpoint/2010/main" val="3507855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620688"/>
            <a:ext cx="3130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Памятник оленям.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6BFAFE5-124E-48C7-BE0B-4968A4350134}"/>
              </a:ext>
            </a:extLst>
          </p:cNvPr>
          <p:cNvSpPr/>
          <p:nvPr/>
        </p:nvSpPr>
        <p:spPr>
          <a:xfrm>
            <a:off x="1187624" y="5013176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Это памятник людям и оленям, спасшим десятки тысяч жизней. Они достойны памяти и благодарности.</a:t>
            </a:r>
          </a:p>
        </p:txBody>
      </p:sp>
      <p:pic>
        <p:nvPicPr>
          <p:cNvPr id="4" name="Picture 2" descr="&amp;Scy;&amp;iecy;&amp;vcy;&amp;iecy;&amp;rcy;&amp;ncy;&amp;ycy;&amp;iecy; &amp;ocy;&amp;lcy;&amp;iecy;&amp;ncy;&amp;icy;, &amp;ocy;&amp;lcy;&amp;iecy;&amp;ncy;&amp;ncy;&amp;ocy;-&amp;tcy;&amp;rcy;&amp;acy;&amp;ncy;&amp;scy;&amp;pcy;&amp;ocy;&amp;rcy;&amp;tcy;&amp;ncy;&amp;ycy;&amp;jcy; &amp;bcy;&amp;acy;&amp;tcy;&amp;acy;&amp;lcy;&amp;softcy;&amp;ocy;&amp;ncy;, &amp;pcy;&amp;acy;&amp;mcy;&amp;yacy;&amp;tcy;&amp;ncy;&amp;icy;&amp;kcy; &amp;ocy;&amp;lcy;&amp;iecy;&amp;ncy;&amp;ncy;&amp;ocy;-&amp;tcy;&amp;rcy;&amp;acy;&amp;ncy;&amp;scy;&amp;pcy;&amp;ocy;&amp;rcy;&amp;tcy;&amp;ncy;&amp;ycy;&amp;mcy; &amp;bcy;&amp;acy;&amp;tcy;&amp;acy;&amp;lcy;&amp;softcy;&amp;ocy;&amp;ncy;&amp;acy;&amp;mcy;, &amp;vcy;&amp;ocy;&amp;jcy;&amp;ncy;&amp;acy;, &amp;ocy;&amp;lcy;&amp;iecy;&amp;ncy;&amp;iecy;&amp;vcy;&amp;ocy;&amp;dcy;&amp;ycy;, &amp;ocy;&amp;lcy;&amp;iecy;&amp;ncy;&amp;icy; &amp;ncy;&amp;acy; &amp;vcy;&amp;ocy;&amp;jcy;&amp;ncy;&amp;iecy;, &amp;ocy;&amp;lcy;&amp;iecy;&amp;ncy;&amp;iecy;&amp;vcy;&amp;ocy;&amp;dcy;&amp;ycy; &amp;ncy;&amp;acy; &amp;vcy;&amp;ocy;&amp;jcy;&amp;ncy;&amp;iecy;, &amp;pcy;&amp;acy;&amp;mcy;&amp;yacy;&amp;tcy;&amp;ncy;&amp;icy;&amp;kcy; &amp;ocy;&amp;lcy;&amp;iecy;&amp;ncy;&amp;ocy;-&amp;tcy;&amp;rcy;&amp;acy;&amp;ncy;&amp;scy;&amp;pcy;&amp;ocy;&amp;rcy;&amp;tcy;&amp;ncy;&amp;ycy;&amp;mcy; &amp;bcy;&amp;acy;&amp;tcy;&amp;acy;&amp;lcy;&amp;softcy;&amp;ocy;&amp;ncy;&amp;acy;&amp;mcy; &amp;vcy; &amp;Mcy;&amp;ucy;&amp;rcy;&amp;mcy;&amp;acy;&amp;ncy;&amp;scy;&amp;kcy;&amp;iecy;, &amp;pcy;&amp;acy;&amp;mcy;&amp;yacy;&amp;tcy;&amp;ncy;&amp;icy;&amp;kcy; &amp;ocy;&amp;lcy;&amp;iecy;&amp;ncy;&amp;ncy;&amp;ocy;-&amp;tcy;&amp;rcy;&amp;acy;&amp;ncy;&amp;scy;&amp;pcy;&amp;ocy;&amp;rcy;&amp;tcy;&amp;ncy;&amp;ycy;&amp;mcy; &amp;bcy;&amp;acy;&amp;tcy;&amp;acy;&amp;lcy;&amp;softcy;&amp;ocy;&amp;ncy;&amp;acy;&amp;mcy; &amp;vcy; &amp;Ncy;&amp;acy;&amp;rcy;&amp;softcy;&amp;yacy;&amp;ncy;-&amp;Mcy;&amp;acy;&amp;rcy;&amp;iecy; ">
            <a:extLst>
              <a:ext uri="{FF2B5EF4-FFF2-40B4-BE49-F238E27FC236}">
                <a16:creationId xmlns:a16="http://schemas.microsoft.com/office/drawing/2014/main" id="{92A39EAD-557B-4FD3-B507-24F8438AF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8741" y="1340768"/>
            <a:ext cx="486054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77E3AA-0242-412F-9E89-36F7523EFE18}"/>
              </a:ext>
            </a:extLst>
          </p:cNvPr>
          <p:cNvSpPr txBox="1"/>
          <p:nvPr/>
        </p:nvSpPr>
        <p:spPr>
          <a:xfrm>
            <a:off x="1115616" y="836712"/>
            <a:ext cx="7344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 чем преимущество северных оленей перед лошадьми в условиях Севера?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0A06EA-B529-4752-A789-6FF1EA4E84BC}"/>
              </a:ext>
            </a:extLst>
          </p:cNvPr>
          <p:cNvSpPr txBox="1"/>
          <p:nvPr/>
        </p:nvSpPr>
        <p:spPr>
          <a:xfrm>
            <a:off x="1115616" y="2276872"/>
            <a:ext cx="46085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</a:rPr>
              <a:t>Сам себе добывает пищу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</a:rPr>
              <a:t>Не требует специального ухода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</a:rPr>
              <a:t>Тело покрыто густой шерстью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</a:rPr>
              <a:t>Умеет плавать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051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F033D-1F2C-4A5E-A2E3-1979A843C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5557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Как назывались батальоны</a:t>
            </a:r>
            <a:r>
              <a:rPr lang="en-US" sz="2400" b="1" dirty="0">
                <a:solidFill>
                  <a:srgbClr val="0070C0"/>
                </a:solidFill>
              </a:rPr>
              <a:t>,</a:t>
            </a:r>
            <a:r>
              <a:rPr lang="ru-RU" sz="2400" b="1" dirty="0">
                <a:solidFill>
                  <a:srgbClr val="0070C0"/>
                </a:solidFill>
              </a:rPr>
              <a:t> которые сформировались в 1941 году на Севере?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AE3243-5071-4C22-A736-A367F5EF9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772816"/>
            <a:ext cx="7704667" cy="4227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</a:t>
            </a:r>
            <a:r>
              <a:rPr lang="ru-RU" b="1" dirty="0" err="1">
                <a:solidFill>
                  <a:srgbClr val="002060"/>
                </a:solidFill>
              </a:rPr>
              <a:t>Оленно</a:t>
            </a:r>
            <a:r>
              <a:rPr lang="ru-RU" b="1" dirty="0">
                <a:solidFill>
                  <a:srgbClr val="002060"/>
                </a:solidFill>
              </a:rPr>
              <a:t>-транзитные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Оленно</a:t>
            </a:r>
            <a:r>
              <a:rPr lang="ru-RU" b="1" dirty="0">
                <a:solidFill>
                  <a:srgbClr val="002060"/>
                </a:solidFill>
              </a:rPr>
              <a:t>-транспортные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Оленно</a:t>
            </a:r>
            <a:r>
              <a:rPr lang="ru-RU" b="1" dirty="0">
                <a:solidFill>
                  <a:srgbClr val="002060"/>
                </a:solidFill>
              </a:rPr>
              <a:t>-дорожные</a:t>
            </a:r>
          </a:p>
        </p:txBody>
      </p:sp>
    </p:spTree>
    <p:extLst>
      <p:ext uri="{BB962C8B-B14F-4D97-AF65-F5344CB8AC3E}">
        <p14:creationId xmlns:p14="http://schemas.microsoft.com/office/powerpoint/2010/main" val="3751889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77E3AA-0242-412F-9E89-36F7523EFE18}"/>
              </a:ext>
            </a:extLst>
          </p:cNvPr>
          <p:cNvSpPr txBox="1"/>
          <p:nvPr/>
        </p:nvSpPr>
        <p:spPr>
          <a:xfrm>
            <a:off x="1115616" y="836712"/>
            <a:ext cx="734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B050"/>
                </a:solidFill>
              </a:rPr>
              <a:t>Кого назначали ездовым в оленью упряжку?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0A06EA-B529-4752-A789-6FF1EA4E84BC}"/>
              </a:ext>
            </a:extLst>
          </p:cNvPr>
          <p:cNvSpPr txBox="1"/>
          <p:nvPr/>
        </p:nvSpPr>
        <p:spPr>
          <a:xfrm>
            <a:off x="1115616" y="2276872"/>
            <a:ext cx="46085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Коренного жителя г. Москвы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Коренного жителя Ленинграда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Коренного жителя Севера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896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A76F8-7A31-4D4C-A801-F11686659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Какие задачи стояли перед </a:t>
            </a:r>
            <a:r>
              <a:rPr lang="ru-RU" sz="2400" b="1" dirty="0" err="1">
                <a:solidFill>
                  <a:srgbClr val="0070C0"/>
                </a:solidFill>
              </a:rPr>
              <a:t>оленно</a:t>
            </a:r>
            <a:r>
              <a:rPr lang="ru-RU" sz="2400" b="1" dirty="0">
                <a:solidFill>
                  <a:srgbClr val="0070C0"/>
                </a:solidFill>
              </a:rPr>
              <a:t>-транспортными батальонами?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F06AC7-2EF3-4296-8272-3458C22D5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556792"/>
            <a:ext cx="7704667" cy="4443024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Доставлять грузы с продовольствием и боеприпасами</a:t>
            </a:r>
          </a:p>
          <a:p>
            <a:r>
              <a:rPr lang="ru-RU" b="1" dirty="0">
                <a:solidFill>
                  <a:srgbClr val="002060"/>
                </a:solidFill>
              </a:rPr>
              <a:t>вывозить побитые самолеты и их экипажи</a:t>
            </a:r>
          </a:p>
          <a:p>
            <a:r>
              <a:rPr lang="ru-RU" b="1" dirty="0">
                <a:solidFill>
                  <a:srgbClr val="002060"/>
                </a:solidFill>
              </a:rPr>
              <a:t>Подвозить снаряды</a:t>
            </a:r>
            <a:r>
              <a:rPr lang="en-US" b="1" dirty="0">
                <a:solidFill>
                  <a:srgbClr val="002060"/>
                </a:solidFill>
              </a:rPr>
              <a:t>,</a:t>
            </a:r>
            <a:r>
              <a:rPr lang="ru-RU" b="1" dirty="0">
                <a:solidFill>
                  <a:srgbClr val="002060"/>
                </a:solidFill>
              </a:rPr>
              <a:t> боеприпасы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оружие</a:t>
            </a:r>
          </a:p>
          <a:p>
            <a:r>
              <a:rPr lang="ru-RU" b="1" dirty="0">
                <a:solidFill>
                  <a:srgbClr val="002060"/>
                </a:solidFill>
              </a:rPr>
              <a:t>Разводить северных оленей</a:t>
            </a:r>
          </a:p>
          <a:p>
            <a:r>
              <a:rPr lang="ru-RU" b="1" dirty="0">
                <a:solidFill>
                  <a:srgbClr val="002060"/>
                </a:solidFill>
              </a:rPr>
              <a:t>Эвакуировать раненных</a:t>
            </a:r>
          </a:p>
          <a:p>
            <a:r>
              <a:rPr lang="ru-RU" b="1" dirty="0">
                <a:solidFill>
                  <a:srgbClr val="002060"/>
                </a:solidFill>
              </a:rPr>
              <a:t>Ходить в разведку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000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43B39-1BD6-4A67-8169-D01E2DD32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457201"/>
            <a:ext cx="7643192" cy="667543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4B44B5-0575-4287-ADD5-B8A65D132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700808"/>
            <a:ext cx="7715200" cy="4299008"/>
          </a:xfrm>
        </p:spPr>
        <p:txBody>
          <a:bodyPr>
            <a:normAutofit fontScale="25000" lnSpcReduction="20000"/>
          </a:bodyPr>
          <a:lstStyle/>
          <a:p>
            <a:endParaRPr lang="ru-RU" sz="1200" dirty="0">
              <a:hlinkClick r:id="rId2"/>
            </a:endParaRPr>
          </a:p>
          <a:p>
            <a:endParaRPr lang="ru-RU" sz="1200" dirty="0">
              <a:hlinkClick r:id="rId2"/>
            </a:endParaRPr>
          </a:p>
          <a:p>
            <a:endParaRPr lang="ru-RU" sz="1200" dirty="0">
              <a:hlinkClick r:id="rId2"/>
            </a:endParaRPr>
          </a:p>
          <a:p>
            <a:endParaRPr lang="ru-RU" sz="1200" dirty="0">
              <a:hlinkClick r:id="rId2"/>
            </a:endParaRPr>
          </a:p>
          <a:p>
            <a:endParaRPr lang="ru-RU" sz="1200" dirty="0">
              <a:hlinkClick r:id="rId2"/>
            </a:endParaRPr>
          </a:p>
          <a:p>
            <a:endParaRPr lang="ru-RU" sz="1200" dirty="0">
              <a:hlinkClick r:id="rId2"/>
            </a:endParaRPr>
          </a:p>
          <a:p>
            <a:r>
              <a:rPr lang="en-US" sz="4800" dirty="0">
                <a:hlinkClick r:id="rId2"/>
              </a:rPr>
              <a:t>http://cont.ws/uploads/pic/2016/2/image%20%284%29.jpg</a:t>
            </a:r>
            <a:endParaRPr lang="ru-RU" sz="4800" dirty="0"/>
          </a:p>
          <a:p>
            <a:r>
              <a:rPr lang="en-US" sz="4800" dirty="0">
                <a:hlinkClick r:id="rId3"/>
              </a:rPr>
              <a:t>http://cont.ws/uploads/pic/2016/2/2044_346135282_big%20%282%29.jpg</a:t>
            </a:r>
            <a:endParaRPr lang="ru-RU" sz="4800" dirty="0"/>
          </a:p>
          <a:p>
            <a:r>
              <a:rPr lang="en-US" sz="4800" dirty="0">
                <a:hlinkClick r:id="rId4"/>
              </a:rPr>
              <a:t>http://www.vladtime.ru/uploads/posts/2017-12/1514279129_24296312.jpg.770x380_q85_crop-0.jpg</a:t>
            </a:r>
            <a:endParaRPr lang="ru-RU" sz="4800" dirty="0"/>
          </a:p>
          <a:p>
            <a:r>
              <a:rPr lang="en-US" sz="4800" dirty="0">
                <a:hlinkClick r:id="rId5"/>
              </a:rPr>
              <a:t>http://tedxlviv.com/pictures/Animals/i_8557341571.jpg</a:t>
            </a:r>
            <a:endParaRPr lang="ru-RU" sz="4800" dirty="0"/>
          </a:p>
          <a:p>
            <a:r>
              <a:rPr lang="en-US" sz="4800" dirty="0">
                <a:hlinkClick r:id="rId6"/>
              </a:rPr>
              <a:t>https://media.treehugger.com/assets/images/2016/12/reindeer-antlers.jpg.696x0_q70_crop-smart.jpg</a:t>
            </a:r>
            <a:endParaRPr lang="ru-RU" sz="4800" dirty="0"/>
          </a:p>
          <a:p>
            <a:r>
              <a:rPr lang="en-US" sz="4800" dirty="0">
                <a:hlinkClick r:id="rId7"/>
              </a:rPr>
              <a:t>https://img-fotki.yandex.ru/get/5634/67700761.c4/0_a7649_3e8810c6_orig.jpg</a:t>
            </a:r>
            <a:endParaRPr lang="ru-RU" sz="4800" dirty="0"/>
          </a:p>
          <a:p>
            <a:r>
              <a:rPr lang="en-US" sz="4800" dirty="0">
                <a:hlinkClick r:id="rId8"/>
              </a:rPr>
              <a:t>https://cont.ws/uploads/pic/2018/2/IMG_9058.PNG</a:t>
            </a:r>
            <a:endParaRPr lang="ru-RU" sz="4800" dirty="0"/>
          </a:p>
          <a:p>
            <a:r>
              <a:rPr lang="en-US" sz="4800" dirty="0">
                <a:hlinkClick r:id="rId9"/>
              </a:rPr>
              <a:t>https://cont.ws/uploads/pic/2018/2/IMG_9055.PNG</a:t>
            </a:r>
            <a:endParaRPr lang="ru-RU" sz="4800" dirty="0"/>
          </a:p>
          <a:p>
            <a:r>
              <a:rPr lang="en-US" sz="4800" dirty="0">
                <a:hlinkClick r:id="rId10"/>
              </a:rPr>
              <a:t>https://cont.ws/uploads/pic/2018/2/IMG_9056.PNG</a:t>
            </a:r>
            <a:endParaRPr lang="ru-RU" sz="4800" dirty="0"/>
          </a:p>
          <a:p>
            <a:r>
              <a:rPr lang="en-US" sz="4800" dirty="0">
                <a:hlinkClick r:id="rId11"/>
              </a:rPr>
              <a:t>https://ok.ru/infanterie/topic/62319426800619</a:t>
            </a:r>
            <a:endParaRPr lang="ru-RU" sz="4800" dirty="0"/>
          </a:p>
          <a:p>
            <a:r>
              <a:rPr lang="en-US" sz="4800" dirty="0">
                <a:hlinkClick r:id="rId12"/>
              </a:rPr>
              <a:t>http://moment-beauty.blogspot.ru/2015/04/1941-1945.html</a:t>
            </a:r>
            <a:endParaRPr lang="ru-RU" sz="4800" dirty="0"/>
          </a:p>
          <a:p>
            <a:r>
              <a:rPr lang="en-US" sz="4800" dirty="0">
                <a:hlinkClick r:id="rId13"/>
              </a:rPr>
              <a:t>http://1.bp.blogspot.com/-A9MgW2Fz_14/VSrKoCaZ7nI/AAAAAAAACIQ/SSe_tsVbml4/s1600/ckU_AYd9rEg.jpg</a:t>
            </a:r>
            <a:endParaRPr lang="ru-RU" sz="4800" dirty="0"/>
          </a:p>
          <a:p>
            <a:r>
              <a:rPr lang="en-US" sz="4800" dirty="0">
                <a:hlinkClick r:id="rId14"/>
              </a:rPr>
              <a:t>http://www.polarpost.ru/forum/download/file.php?id=816&amp;mode=view</a:t>
            </a:r>
            <a:endParaRPr lang="ru-RU" sz="4800" dirty="0"/>
          </a:p>
          <a:p>
            <a:endParaRPr lang="ru-RU" sz="1200" dirty="0"/>
          </a:p>
          <a:p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B03303-6F84-4F4B-97C5-721519E4D174}"/>
              </a:ext>
            </a:extLst>
          </p:cNvPr>
          <p:cNvSpPr txBox="1"/>
          <p:nvPr/>
        </p:nvSpPr>
        <p:spPr>
          <a:xfrm>
            <a:off x="3779912" y="548680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Источники</a:t>
            </a:r>
          </a:p>
        </p:txBody>
      </p:sp>
    </p:spTree>
    <p:extLst>
      <p:ext uri="{BB962C8B-B14F-4D97-AF65-F5344CB8AC3E}">
        <p14:creationId xmlns:p14="http://schemas.microsoft.com/office/powerpoint/2010/main" val="236540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Лошадей   катастрофически не хватало.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 И тогда на войну мобилизовали других копытных «грузчиков».</a:t>
            </a:r>
          </a:p>
        </p:txBody>
      </p:sp>
      <p:pic>
        <p:nvPicPr>
          <p:cNvPr id="3" name="Рисунок 2" descr="Изображение выглядит как корова, млекопитающее, животное, в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3AE0E15-8A28-4FC0-B864-27833AF64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164775"/>
            <a:ext cx="3348371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Изображение выглядит как внешний, небо, транспорт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AB56012-75B3-47B0-A623-B1085D1BBF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420888"/>
            <a:ext cx="4126708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0048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581128"/>
            <a:ext cx="7200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Преимущество использования оленей в сравнении с лошадьми в суровом холодном климате очевидно: они оказываются куда более выносливы.</a:t>
            </a:r>
          </a:p>
        </p:txBody>
      </p:sp>
      <p:pic>
        <p:nvPicPr>
          <p:cNvPr id="4" name="Рисунок 3" descr="Изображение выглядит как лошадиные, внешний, снег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3B3CBC2-D4E3-46B4-923C-836F3CF06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28" y="692696"/>
            <a:ext cx="6814804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902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CD903E5-913B-481A-8770-2834108B30BB}"/>
              </a:ext>
            </a:extLst>
          </p:cNvPr>
          <p:cNvSpPr/>
          <p:nvPr/>
        </p:nvSpPr>
        <p:spPr>
          <a:xfrm>
            <a:off x="611560" y="4221088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Северный олень  неприхотлив к пище, не требует специального ухода, сам добывает себе корм.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Олень никогда не нарушает тишины — даже раненый, он не издает ни звука.</a:t>
            </a:r>
          </a:p>
        </p:txBody>
      </p:sp>
      <p:pic>
        <p:nvPicPr>
          <p:cNvPr id="9" name="Рисунок 8" descr="Изображение выглядит как млекопитающее, животное, внешний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A4B2081-EAA3-4FC0-A83C-2857F6282E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92696"/>
            <a:ext cx="4824536" cy="321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140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xplorer.ru/pics_news/12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348880"/>
            <a:ext cx="3888432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Оленно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- транспортные батальоны были сформированы в ноябре 1941 года для 14-ой армии Карельского фронта, действовавшей на Мурманском направлении. </a:t>
            </a:r>
          </a:p>
        </p:txBody>
      </p:sp>
    </p:spTree>
    <p:extLst>
      <p:ext uri="{BB962C8B-B14F-4D97-AF65-F5344CB8AC3E}">
        <p14:creationId xmlns:p14="http://schemas.microsoft.com/office/powerpoint/2010/main" val="3373608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 descr="Памятник оленным отрядам Второй мировой войны Barentsob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5790358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4797152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В ходе Второй мировой войны на Карельский фронт было мобилизовано свыше 1000 оленеводов и 6000 оленей.</a:t>
            </a:r>
          </a:p>
        </p:txBody>
      </p:sp>
    </p:spTree>
    <p:extLst>
      <p:ext uri="{BB962C8B-B14F-4D97-AF65-F5344CB8AC3E}">
        <p14:creationId xmlns:p14="http://schemas.microsoft.com/office/powerpoint/2010/main" val="3467566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CD59940-505E-4A14-A5E8-EF3B81A0CE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3628" y="1484784"/>
            <a:ext cx="3528392" cy="407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D5B9A95-94C9-40D1-A8D2-67DEB32FDADD}"/>
              </a:ext>
            </a:extLst>
          </p:cNvPr>
          <p:cNvSpPr/>
          <p:nvPr/>
        </p:nvSpPr>
        <p:spPr>
          <a:xfrm>
            <a:off x="1043608" y="476673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В военных билетах наших бойцов появилась запись «ездовой оленевод». </a:t>
            </a:r>
          </a:p>
        </p:txBody>
      </p:sp>
      <p:pic>
        <p:nvPicPr>
          <p:cNvPr id="7" name="Рисунок 6" descr="Изображение выглядит как внешний, небо, вода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C273DAB-92BD-4D21-8F9B-ADB03553D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60848"/>
            <a:ext cx="3184273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9365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25144"/>
            <a:ext cx="66967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Оленеводами в созданных батальонах были коренные жители республики Коми и Ненецкого округа – люди, умеющие обращаться с этими животными.</a:t>
            </a:r>
          </a:p>
        </p:txBody>
      </p:sp>
      <p:pic>
        <p:nvPicPr>
          <p:cNvPr id="6" name="Рисунок 5" descr="Изображение выглядит как дерево, собака, внешний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579F6AC-EB7E-4EC6-B55B-369D7F246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5" y="686306"/>
            <a:ext cx="4187856" cy="3606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531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2392</TotalTime>
  <Words>977</Words>
  <Application>Microsoft Office PowerPoint</Application>
  <PresentationFormat>Экран (4:3)</PresentationFormat>
  <Paragraphs>117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Corbel</vt:lpstr>
      <vt:lpstr>Wingdings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назывались батальоны, которые сформировались в 1941 году на Севере?</vt:lpstr>
      <vt:lpstr>Презентация PowerPoint</vt:lpstr>
      <vt:lpstr>Какие задачи стояли перед оленно-транспортными батальонами?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128</cp:revision>
  <dcterms:created xsi:type="dcterms:W3CDTF">2014-05-03T14:22:48Z</dcterms:created>
  <dcterms:modified xsi:type="dcterms:W3CDTF">2018-03-24T21:30:37Z</dcterms:modified>
</cp:coreProperties>
</file>