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279" r:id="rId2"/>
    <p:sldId id="311" r:id="rId3"/>
    <p:sldId id="312" r:id="rId4"/>
    <p:sldId id="313" r:id="rId5"/>
    <p:sldId id="283" r:id="rId6"/>
    <p:sldId id="281" r:id="rId7"/>
    <p:sldId id="284" r:id="rId8"/>
    <p:sldId id="285" r:id="rId9"/>
    <p:sldId id="286" r:id="rId10"/>
    <p:sldId id="288" r:id="rId11"/>
    <p:sldId id="290" r:id="rId12"/>
    <p:sldId id="291" r:id="rId13"/>
    <p:sldId id="299" r:id="rId14"/>
    <p:sldId id="306" r:id="rId15"/>
    <p:sldId id="307" r:id="rId16"/>
    <p:sldId id="297" r:id="rId17"/>
    <p:sldId id="295" r:id="rId18"/>
    <p:sldId id="302" r:id="rId19"/>
    <p:sldId id="304" r:id="rId20"/>
    <p:sldId id="314" r:id="rId21"/>
    <p:sldId id="303" r:id="rId22"/>
    <p:sldId id="305" r:id="rId23"/>
    <p:sldId id="282" r:id="rId24"/>
    <p:sldId id="265" r:id="rId25"/>
    <p:sldId id="310" r:id="rId26"/>
    <p:sldId id="309" r:id="rId27"/>
    <p:sldId id="316" r:id="rId28"/>
    <p:sldId id="315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89594" autoAdjust="0"/>
  </p:normalViewPr>
  <p:slideViewPr>
    <p:cSldViewPr>
      <p:cViewPr varScale="1">
        <p:scale>
          <a:sx n="62" d="100"/>
          <a:sy n="62" d="100"/>
        </p:scale>
        <p:origin x="-127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0AACCED-BD07-4078-9299-02B5B38DFF18}" type="datetimeFigureOut">
              <a:rPr lang="ru-RU"/>
              <a:pPr>
                <a:defRPr/>
              </a:pPr>
              <a:t>25.03.2018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6A1E1CE-E38A-4719-A123-C8D80F84A4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706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899142E-70B0-4510-AC0D-89737CA3B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963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EDA59-655E-4F69-A0BD-A8E7D5F899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377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18C57-2A0E-4447-A691-E51CE7B102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954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3C541-65A4-4DFD-9603-99C77A5B2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766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1E1A9-F363-4A49-992D-C2474C72B8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432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FA68A-7662-45D2-AA64-AB32B8F76C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213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7492A9D-2CE6-4FA5-89E8-3A5E4778F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359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F7AEE-3FA5-4129-981F-638A7BB97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197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88E79-3098-4F18-8E84-5A0D454B22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436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E2134-A077-40C0-83F6-44E6D6F988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357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5DDCA-35DB-402E-92FF-449A83DD68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794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fld id="{13B94C45-DA1D-431B-BC28-EF84FCB06D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C007F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C007F"/>
        </a:buClr>
        <a:buFont typeface="Georgia" pitchFamily="18" charset="0"/>
        <a:buChar char="▫"/>
        <a:defRPr sz="2000" kern="1200">
          <a:solidFill>
            <a:srgbClr val="9C007F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hyperlink" Target="http://ru.wikipedia.org/wiki/%D0%92%D0%B5%D0%B3%D0%B5%D1%82%D0%B0%D1%82%D0%B8%D0%B2%D0%BD%D0%BE%D0%B5_%D1%80%D0%B0%D0%B7%D0%BC%D0%BD%D0%BE%D0%B6%D0%B5%D0%BD%D0%B8%D0%B5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00" y="857232"/>
            <a:ext cx="7520712" cy="5078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Вегетативное</a:t>
            </a:r>
            <a:r>
              <a:rPr lang="uk-UA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>
              <a:defRPr/>
            </a:pPr>
            <a:r>
              <a:rPr lang="uk-UA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размножение</a:t>
            </a:r>
            <a:r>
              <a:rPr lang="uk-UA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растений</a:t>
            </a:r>
            <a:r>
              <a:rPr lang="uk-UA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>
              <a:defRPr/>
            </a:pPr>
            <a:r>
              <a:rPr lang="uk-UA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</a:t>
            </a:r>
            <a:r>
              <a:rPr lang="uk-UA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его</a:t>
            </a:r>
            <a:r>
              <a:rPr lang="uk-UA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использование</a:t>
            </a:r>
            <a:endParaRPr lang="uk-UA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r>
              <a:rPr lang="uk-UA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человеком</a:t>
            </a:r>
            <a:endParaRPr lang="uk-UA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endParaRPr lang="uk-UA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3315" name="Picture 2" descr="Картинка растение, земля, фон, фокус, росток, зелёный, Макр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4214813"/>
            <a:ext cx="4117975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285750" y="1428750"/>
            <a:ext cx="8572500" cy="1357313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uk-UA" altLang="ru-RU" sz="2400" b="1" smtClean="0"/>
              <a:t>	</a:t>
            </a:r>
            <a:r>
              <a:rPr lang="ru-RU" altLang="ru-RU" sz="2400" b="1" smtClean="0"/>
              <a:t>В результате вегетативного размножения происходит появление большого количества одинаковых потомков, которые являются копией материнского растения.</a:t>
            </a:r>
            <a:endParaRPr lang="uk-UA" altLang="ru-RU" sz="2400" b="1" smtClean="0"/>
          </a:p>
        </p:txBody>
      </p:sp>
      <p:pic>
        <p:nvPicPr>
          <p:cNvPr id="22531" name="Рисунок 4" descr="razmnogenie_usam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3071813"/>
            <a:ext cx="5143500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57488" y="357166"/>
            <a:ext cx="341657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Результат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214313" y="1571625"/>
            <a:ext cx="8429625" cy="428625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/>
              <a:t>Черенками: стеблевыми, листовыми и корневыми;</a:t>
            </a:r>
          </a:p>
          <a:p>
            <a:pPr eaLnBrk="1" hangingPunct="1">
              <a:defRPr/>
            </a:pPr>
            <a:r>
              <a:rPr lang="ru-RU" sz="2400" b="1" dirty="0" smtClean="0"/>
              <a:t>Делением кустов;</a:t>
            </a:r>
          </a:p>
          <a:p>
            <a:pPr eaLnBrk="1" hangingPunct="1">
              <a:defRPr/>
            </a:pPr>
            <a:r>
              <a:rPr lang="ru-RU" sz="2400" b="1" dirty="0" smtClean="0"/>
              <a:t>Отводками;</a:t>
            </a:r>
          </a:p>
          <a:p>
            <a:pPr eaLnBrk="1" hangingPunct="1">
              <a:defRPr/>
            </a:pPr>
            <a:r>
              <a:rPr lang="ru-RU" sz="2400" b="1" dirty="0" smtClean="0"/>
              <a:t>Усами;</a:t>
            </a:r>
          </a:p>
          <a:p>
            <a:pPr eaLnBrk="1" hangingPunct="1">
              <a:defRPr/>
            </a:pPr>
            <a:r>
              <a:rPr lang="ru-RU" sz="2400" b="1" dirty="0" smtClean="0"/>
              <a:t>Выводковыми почками;</a:t>
            </a:r>
          </a:p>
          <a:p>
            <a:pPr eaLnBrk="1" hangingPunct="1">
              <a:defRPr/>
            </a:pPr>
            <a:r>
              <a:rPr lang="ru-RU" sz="2400" b="1" dirty="0" smtClean="0"/>
              <a:t>Видоизмененными подземными </a:t>
            </a:r>
          </a:p>
          <a:p>
            <a:pPr marL="109537" indent="0" eaLnBrk="1" hangingPunct="1">
              <a:buFont typeface="Georgia" pitchFamily="18" charset="0"/>
              <a:buNone/>
              <a:defRPr/>
            </a:pPr>
            <a:r>
              <a:rPr lang="ru-RU" sz="2400" b="1" dirty="0" smtClean="0"/>
              <a:t>побегами;</a:t>
            </a:r>
          </a:p>
          <a:p>
            <a:pPr eaLnBrk="1" hangingPunct="1">
              <a:defRPr/>
            </a:pPr>
            <a:r>
              <a:rPr lang="ru-RU" sz="2400" b="1" dirty="0" smtClean="0"/>
              <a:t>Живорождением - "детками";</a:t>
            </a:r>
          </a:p>
          <a:p>
            <a:pPr eaLnBrk="1" hangingPunct="1">
              <a:defRPr/>
            </a:pPr>
            <a:r>
              <a:rPr lang="ru-RU" sz="2400" b="1" dirty="0" smtClean="0"/>
              <a:t>Прививкой;</a:t>
            </a:r>
          </a:p>
          <a:p>
            <a:pPr eaLnBrk="1" hangingPunct="1">
              <a:defRPr/>
            </a:pPr>
            <a:r>
              <a:rPr lang="ru-RU" sz="2400" b="1" dirty="0" smtClean="0"/>
              <a:t>Культурой ткани.</a:t>
            </a:r>
            <a:endParaRPr lang="uk-UA" dirty="0" smtClean="0"/>
          </a:p>
        </p:txBody>
      </p:sp>
      <p:pic>
        <p:nvPicPr>
          <p:cNvPr id="23555" name="Picture 6" descr="Scan0066"/>
          <p:cNvPicPr>
            <a:picLocks noChangeAspect="1" noChangeArrowheads="1"/>
          </p:cNvPicPr>
          <p:nvPr/>
        </p:nvPicPr>
        <p:blipFill>
          <a:blip r:embed="rId2">
            <a:lum bright="-6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8063" y="2071688"/>
            <a:ext cx="1428750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4" descr="Scan0086"/>
          <p:cNvPicPr>
            <a:picLocks noChangeAspect="1" noChangeArrowheads="1"/>
          </p:cNvPicPr>
          <p:nvPr/>
        </p:nvPicPr>
        <p:blipFill>
          <a:blip r:embed="rId3">
            <a:lum bright="-6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2714625"/>
            <a:ext cx="822325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 descr="Scan0062"/>
          <p:cNvPicPr>
            <a:picLocks noChangeAspect="1" noChangeArrowheads="1"/>
          </p:cNvPicPr>
          <p:nvPr/>
        </p:nvPicPr>
        <p:blipFill>
          <a:blip r:embed="rId4">
            <a:lum bright="-8000" contras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75" y="5661025"/>
            <a:ext cx="46038" cy="6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7" descr="Scan0063"/>
          <p:cNvPicPr>
            <a:picLocks noChangeAspect="1" noChangeArrowheads="1"/>
          </p:cNvPicPr>
          <p:nvPr/>
        </p:nvPicPr>
        <p:blipFill>
          <a:blip r:embed="rId5">
            <a:lum bright="-6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3" y="4143375"/>
            <a:ext cx="1123950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Рисунок 8" descr="живець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2286000"/>
            <a:ext cx="173355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357290" y="214290"/>
            <a:ext cx="6381491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4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Способы</a:t>
            </a:r>
            <a:r>
              <a:rPr lang="uk-UA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вегетативного </a:t>
            </a:r>
          </a:p>
          <a:p>
            <a:pPr algn="ctr">
              <a:defRPr/>
            </a:pPr>
            <a:r>
              <a:rPr lang="uk-UA" sz="4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размножения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3561" name="Рисунок 9" descr="кореневищ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5357813"/>
            <a:ext cx="2500313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4143375"/>
            <a:ext cx="2643187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 descr="Безымянны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3214688"/>
            <a:ext cx="25304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Рисунок 5" descr="cherenkovani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714625"/>
            <a:ext cx="28575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Прямоугольник 6"/>
          <p:cNvSpPr>
            <a:spLocks noChangeArrowheads="1"/>
          </p:cNvSpPr>
          <p:nvPr/>
        </p:nvSpPr>
        <p:spPr bwMode="auto">
          <a:xfrm>
            <a:off x="285750" y="1643063"/>
            <a:ext cx="5572125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b="1"/>
              <a:t>Стеблевые черенки - это части побега с несколькими (4-5) почками.</a:t>
            </a:r>
            <a:endParaRPr lang="uk-UA" altLang="ru-RU" b="1"/>
          </a:p>
          <a:p>
            <a:pPr eaLnBrk="1" hangingPunct="1"/>
            <a:endParaRPr lang="uk-UA" altLang="ru-RU" b="1"/>
          </a:p>
          <a:p>
            <a:pPr eaLnBrk="1" hangingPunct="1"/>
            <a:endParaRPr lang="uk-UA" altLang="ru-RU" b="1"/>
          </a:p>
          <a:p>
            <a:pPr eaLnBrk="1" hangingPunct="1"/>
            <a:endParaRPr lang="uk-UA" altLang="ru-RU" b="1"/>
          </a:p>
          <a:p>
            <a:pPr eaLnBrk="1" hangingPunct="1"/>
            <a:endParaRPr lang="uk-UA" altLang="ru-RU" b="1"/>
          </a:p>
          <a:p>
            <a:pPr eaLnBrk="1" hangingPunct="1"/>
            <a:endParaRPr lang="uk-UA" altLang="ru-RU" b="1"/>
          </a:p>
          <a:p>
            <a:pPr eaLnBrk="1" hangingPunct="1"/>
            <a:endParaRPr lang="uk-UA" altLang="ru-RU" b="1"/>
          </a:p>
          <a:p>
            <a:pPr eaLnBrk="1" hangingPunct="1"/>
            <a:endParaRPr lang="uk-UA" altLang="ru-RU" b="1"/>
          </a:p>
          <a:p>
            <a:pPr eaLnBrk="1" hangingPunct="1"/>
            <a:endParaRPr lang="uk-UA" altLang="ru-RU" b="1"/>
          </a:p>
          <a:p>
            <a:pPr eaLnBrk="1" hangingPunct="1"/>
            <a:r>
              <a:rPr lang="ru-RU" altLang="ru-RU" b="1"/>
              <a:t>Ими размножаются розы, смородина, виноград, герани ...</a:t>
            </a:r>
            <a:endParaRPr lang="uk-UA" altLang="ru-RU"/>
          </a:p>
        </p:txBody>
      </p:sp>
      <p:pic>
        <p:nvPicPr>
          <p:cNvPr id="24582" name="Рисунок 8" descr="cut0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500188"/>
            <a:ext cx="21844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57224" y="357166"/>
            <a:ext cx="770121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Стеблевыми</a:t>
            </a:r>
            <a:r>
              <a:rPr lang="uk-UA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черенками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7" descr="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643313"/>
            <a:ext cx="2071687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Рисунок 11" descr="cherenok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3857625"/>
            <a:ext cx="1571625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3" descr="Безымянны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3857625"/>
            <a:ext cx="1928813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Рисунок 13" descr="st105-1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428750"/>
            <a:ext cx="2643188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Прямоугольник 10"/>
          <p:cNvSpPr>
            <a:spLocks noChangeArrowheads="1"/>
          </p:cNvSpPr>
          <p:nvPr/>
        </p:nvSpPr>
        <p:spPr bwMode="auto">
          <a:xfrm>
            <a:off x="285750" y="1428750"/>
            <a:ext cx="564356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b="1"/>
              <a:t>Листовые черенки - это листья или их части, которые дают начало новому растению. Ими размножаются фиалки, бегонии, сансевьера ...</a:t>
            </a:r>
            <a:endParaRPr lang="uk-UA" altLang="ru-RU"/>
          </a:p>
        </p:txBody>
      </p:sp>
      <p:pic>
        <p:nvPicPr>
          <p:cNvPr id="25607" name="Рисунок 14" descr="cherenki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3214688"/>
            <a:ext cx="2357438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714348" y="357166"/>
            <a:ext cx="776693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Листовыми</a:t>
            </a:r>
            <a:r>
              <a:rPr lang="uk-UA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uk-UA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черенками</a:t>
            </a:r>
            <a:r>
              <a:rPr lang="uk-UA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3643313"/>
            <a:ext cx="2681288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Рисунок 4" descr="obl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4000500"/>
            <a:ext cx="2828925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Прямоугольник 6"/>
          <p:cNvSpPr>
            <a:spLocks noChangeArrowheads="1"/>
          </p:cNvSpPr>
          <p:nvPr/>
        </p:nvSpPr>
        <p:spPr bwMode="auto">
          <a:xfrm>
            <a:off x="285750" y="1571625"/>
            <a:ext cx="88582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b="1"/>
              <a:t>Корневые черенки - части корней с несколькими дополнительными почками, от которых берут начало новые побеги растения. Ими размножаются малина, слива ...</a:t>
            </a:r>
            <a:endParaRPr lang="uk-UA" altLang="ru-RU"/>
          </a:p>
        </p:txBody>
      </p:sp>
      <p:pic>
        <p:nvPicPr>
          <p:cNvPr id="26629" name="Рисунок 7" descr="кор живц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000375"/>
            <a:ext cx="292893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42910" y="428604"/>
            <a:ext cx="761612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Корневыми</a:t>
            </a:r>
            <a:r>
              <a:rPr lang="uk-UA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uk-UA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черенками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4" descr="14-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3500438"/>
            <a:ext cx="2357438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Рисунок 5" descr="3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3786188"/>
            <a:ext cx="3143250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Прямоугольник 6"/>
          <p:cNvSpPr>
            <a:spLocks noChangeArrowheads="1"/>
          </p:cNvSpPr>
          <p:nvPr/>
        </p:nvSpPr>
        <p:spPr bwMode="auto">
          <a:xfrm>
            <a:off x="285750" y="1571625"/>
            <a:ext cx="842962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b="1"/>
              <a:t>В растениеводстве широко используют данный способ вегетативного размножения. Взрослый куст делят на две или более частей. Этим способом хорошо размножаются аспидистра, хлорофитум,  примула, колокольчики, циперус, бамбуки, орхидеи, папоротники…</a:t>
            </a:r>
            <a:endParaRPr lang="uk-UA" altLang="ru-RU" b="1"/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357166"/>
            <a:ext cx="536877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Деление</a:t>
            </a:r>
            <a:r>
              <a:rPr lang="uk-UA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  </a:t>
            </a:r>
            <a:r>
              <a:rPr lang="uk-UA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ea typeface="+mj-ea"/>
                <a:cs typeface="+mj-cs"/>
              </a:rPr>
              <a:t>куста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res139FBFD9-1A88-42D0-B75E-303C2EDBDE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3000375"/>
            <a:ext cx="4176713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Рисунок 11" descr="roza_otprisk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143250"/>
            <a:ext cx="3714750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Прямоугольник 4"/>
          <p:cNvSpPr>
            <a:spLocks noChangeArrowheads="1"/>
          </p:cNvSpPr>
          <p:nvPr/>
        </p:nvSpPr>
        <p:spPr bwMode="auto">
          <a:xfrm>
            <a:off x="285750" y="1643063"/>
            <a:ext cx="82867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b="1"/>
              <a:t>Отводки - это части растения, которые человек создает искусственно, прислонив к почве несколько ветвей. Со временем они укореняются и отрастают новые растения.</a:t>
            </a:r>
            <a:endParaRPr lang="uk-UA" alt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428860" y="428604"/>
            <a:ext cx="38877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Отводками</a:t>
            </a:r>
            <a:r>
              <a:rPr lang="uk-UA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6" descr="3665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928813"/>
            <a:ext cx="286702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Рисунок 8" descr="Matocnoeraste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4572000"/>
            <a:ext cx="5207000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Прямоугольник 5"/>
          <p:cNvSpPr>
            <a:spLocks noChangeArrowheads="1"/>
          </p:cNvSpPr>
          <p:nvPr/>
        </p:nvSpPr>
        <p:spPr bwMode="auto">
          <a:xfrm>
            <a:off x="3500438" y="1714500"/>
            <a:ext cx="521493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b="1"/>
              <a:t>Усы - это части ползучего стебля, которые тянутся от взрослого растения и укореняются в узлах, образуя молодые растения.</a:t>
            </a:r>
            <a:endParaRPr lang="uk-UA" alt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357554" y="500042"/>
            <a:ext cx="232416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Усами</a:t>
            </a:r>
            <a:r>
              <a:rPr lang="uk-UA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3" descr="бр лилии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2214563"/>
            <a:ext cx="3059112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Прямоугольник 4"/>
          <p:cNvSpPr>
            <a:spLocks noChangeArrowheads="1"/>
          </p:cNvSpPr>
          <p:nvPr/>
        </p:nvSpPr>
        <p:spPr bwMode="auto">
          <a:xfrm>
            <a:off x="357188" y="1714500"/>
            <a:ext cx="4429125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b="1"/>
              <a:t>Выводковые почки встречаются у растений не часто. Это небольшие по размеру образования, вырастают в пазухах листьев и при определенных условиях из них образуются новые растения.</a:t>
            </a:r>
            <a:endParaRPr lang="uk-UA" alt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285728"/>
            <a:ext cx="7480958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4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Размножение</a:t>
            </a:r>
            <a:r>
              <a:rPr lang="uk-UA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4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выводковыми</a:t>
            </a:r>
            <a:r>
              <a:rPr lang="uk-UA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>
              <a:defRPr/>
            </a:pPr>
            <a:r>
              <a:rPr lang="uk-UA" sz="4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почками</a:t>
            </a:r>
            <a:r>
              <a:rPr lang="uk-UA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Прямоугольник 5"/>
          <p:cNvSpPr>
            <a:spLocks noChangeArrowheads="1"/>
          </p:cNvSpPr>
          <p:nvPr/>
        </p:nvSpPr>
        <p:spPr bwMode="auto">
          <a:xfrm>
            <a:off x="285750" y="1428750"/>
            <a:ext cx="85725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endParaRPr lang="ru-RU" altLang="ru-RU" b="1"/>
          </a:p>
          <a:p>
            <a:pPr eaLnBrk="1" hangingPunct="1"/>
            <a:r>
              <a:rPr lang="ru-RU" altLang="ru-RU" b="1"/>
              <a:t>Видоизмененные побеги - это клубень, луковица и корневище. С помощью них размножается значительная часть культурных и диких растений: картофель, лук, чеснок, лилии, нарциссы, ландыш, сорняки.</a:t>
            </a:r>
            <a:endParaRPr lang="uk-UA" altLang="ru-RU"/>
          </a:p>
        </p:txBody>
      </p:sp>
      <p:pic>
        <p:nvPicPr>
          <p:cNvPr id="31747" name="Рисунок 8" descr="селекция цибул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286125"/>
            <a:ext cx="22860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Рисунок 7" descr="hyddf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4429125"/>
            <a:ext cx="2400300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-56276" y="285728"/>
            <a:ext cx="9262729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4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Видоизмененными</a:t>
            </a:r>
            <a:r>
              <a:rPr lang="uk-UA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4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подземными</a:t>
            </a:r>
            <a:r>
              <a:rPr lang="uk-UA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>
              <a:defRPr/>
            </a:pPr>
            <a:r>
              <a:rPr lang="uk-UA" sz="48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побегами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1750" name="Picture 5" descr="Scan0062"/>
          <p:cNvPicPr>
            <a:picLocks noChangeAspect="1" noChangeArrowheads="1"/>
          </p:cNvPicPr>
          <p:nvPr/>
        </p:nvPicPr>
        <p:blipFill>
          <a:blip r:embed="rId4">
            <a:lum bright="-8000" contras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4071938"/>
            <a:ext cx="2143125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6"/>
                </a:solidFill>
              </a:rPr>
              <a:t>Проблемный вопрос:   </a:t>
            </a:r>
            <a:endParaRPr lang="ru-RU" b="1" dirty="0">
              <a:solidFill>
                <a:schemeClr val="accent6"/>
              </a:solidFill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  <a:p>
            <a:r>
              <a:rPr lang="ru-RU" altLang="ru-RU" smtClean="0"/>
              <a:t>Почему растения, для которых характерен в основном неподвижный образ жизни, широко распространены по земному шару?</a:t>
            </a:r>
          </a:p>
          <a:p>
            <a:endParaRPr lang="ru-RU" altLang="ru-RU" smtClean="0"/>
          </a:p>
          <a:p>
            <a:pPr>
              <a:buFont typeface="Georgia" pitchFamily="18" charset="0"/>
              <a:buNone/>
            </a:pPr>
            <a:endParaRPr lang="ru-RU" altLang="ru-RU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285875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6"/>
                </a:solidFill>
              </a:rPr>
              <a:t>         Культура тканей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971550" y="1125538"/>
            <a:ext cx="8258175" cy="5430837"/>
          </a:xfrm>
        </p:spPr>
        <p:txBody>
          <a:bodyPr/>
          <a:lstStyle/>
          <a:p>
            <a:r>
              <a:rPr lang="ru-RU" altLang="ru-RU" sz="2600" b="1" smtClean="0"/>
              <a:t>Культура тканей </a:t>
            </a:r>
            <a:r>
              <a:rPr lang="ru-RU" altLang="ru-RU" sz="2600" smtClean="0"/>
              <a:t> — способ вегетативного</a:t>
            </a:r>
            <a:r>
              <a:rPr lang="ru-RU" altLang="ru-RU" sz="2600" smtClean="0">
                <a:hlinkClick r:id="rId2" tooltip="Вегетативное размножение"/>
              </a:rPr>
              <a:t> </a:t>
            </a:r>
            <a:r>
              <a:rPr lang="ru-RU" altLang="ru-RU" sz="2600" smtClean="0"/>
              <a:t>размножения растений.</a:t>
            </a:r>
          </a:p>
          <a:p>
            <a:r>
              <a:rPr lang="ru-RU" altLang="ru-RU" sz="2600" smtClean="0"/>
              <a:t>На питательную среду помещается немного клеток образовательной ткани. Клетки начинают делиться, и вскоре молодое растение можно высаживать в грунт. По сути дела -  это клонирование. Так можно разводить однолетники, а также ценные орхидные .</a:t>
            </a:r>
          </a:p>
          <a:p>
            <a:endParaRPr lang="ru-RU" altLang="ru-RU" smtClean="0"/>
          </a:p>
        </p:txBody>
      </p:sp>
      <p:pic>
        <p:nvPicPr>
          <p:cNvPr id="32772" name="Picture 13" descr="Изображение 007"/>
          <p:cNvPicPr>
            <a:picLocks noChangeAspect="1" noChangeArrowheads="1"/>
          </p:cNvPicPr>
          <p:nvPr/>
        </p:nvPicPr>
        <p:blipFill>
          <a:blip r:embed="rId3">
            <a:lum bright="-18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875213"/>
            <a:ext cx="7429500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Прямоугольник 9"/>
          <p:cNvSpPr>
            <a:spLocks noChangeArrowheads="1"/>
          </p:cNvSpPr>
          <p:nvPr/>
        </p:nvSpPr>
        <p:spPr bwMode="auto">
          <a:xfrm>
            <a:off x="214313" y="1428750"/>
            <a:ext cx="5715000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 sz="1800" b="1"/>
              <a:t> </a:t>
            </a:r>
            <a:r>
              <a:rPr lang="ru-RU" altLang="ru-RU" sz="1800"/>
              <a:t>У некоторых растений в пазухах листьев и в соцветиях вместо цветков образуются маленькие побеги, отпадающие с материнского растения и укореняющиеся. Такие растения назвали живородящими, так как ошибочно считали, что у них на материнском растении прорастают семена. Распространены эти растения главным образом в полярных, высокогорных или степных местах, где не успевают вызреть семена. К ним относится, например, степной мятлик, некоторые арктические овсяницы, камнеломки. К живородящим растениям причисляют и те, на листьях которых возникают «детки», которые затем отваливаются и прорастают, как, например, у комнатного бриофиллума.</a:t>
            </a:r>
            <a:endParaRPr lang="uk-UA" altLang="ru-RU" sz="1800"/>
          </a:p>
        </p:txBody>
      </p:sp>
      <p:pic>
        <p:nvPicPr>
          <p:cNvPr id="33795" name="Рисунок 5" descr="174_49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1428750"/>
            <a:ext cx="1857375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Рисунок 8" descr="1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5143500"/>
            <a:ext cx="2643187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Рисунок 4" descr="ChlorophytumCapens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3429000"/>
            <a:ext cx="2643187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06709" y="214290"/>
            <a:ext cx="883729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Живорождение</a:t>
            </a:r>
            <a:r>
              <a:rPr lang="uk-UA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- «</a:t>
            </a:r>
            <a:r>
              <a:rPr lang="uk-UA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детками</a:t>
            </a:r>
            <a:r>
              <a:rPr lang="uk-UA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4000500"/>
            <a:ext cx="3541712" cy="260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9" name="Прямоугольник 4"/>
          <p:cNvSpPr>
            <a:spLocks noChangeArrowheads="1"/>
          </p:cNvSpPr>
          <p:nvPr/>
        </p:nvSpPr>
        <p:spPr bwMode="auto">
          <a:xfrm>
            <a:off x="214313" y="1571625"/>
            <a:ext cx="8643937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r>
              <a:rPr lang="ru-RU" altLang="ru-RU"/>
              <a:t>По-научному прививку можно смело назвать трансплантацией, потому что по-сути это и есть пересадка органов и тканей растений с одного на другое. И эта растительная трансплантация заключается в искусственном сращивании какой-нибудь части (чаще всего черенка или почки) одного растения с побегом, живущим на другом растении.</a:t>
            </a:r>
            <a:endParaRPr lang="uk-UA" altLang="ru-RU"/>
          </a:p>
        </p:txBody>
      </p:sp>
      <p:pic>
        <p:nvPicPr>
          <p:cNvPr id="34820" name="Рисунок 5" descr="97914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214813"/>
            <a:ext cx="3000375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Рисунок 6" descr="priv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3929063"/>
            <a:ext cx="180975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357554" y="500042"/>
            <a:ext cx="362471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5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Прививки</a:t>
            </a:r>
            <a:r>
              <a:rPr lang="uk-UA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Содержимое 2"/>
          <p:cNvSpPr>
            <a:spLocks noGrp="1"/>
          </p:cNvSpPr>
          <p:nvPr>
            <p:ph idx="1"/>
          </p:nvPr>
        </p:nvSpPr>
        <p:spPr>
          <a:xfrm>
            <a:off x="357188" y="1785938"/>
            <a:ext cx="8501062" cy="2571750"/>
          </a:xfrm>
        </p:spPr>
        <p:txBody>
          <a:bodyPr/>
          <a:lstStyle/>
          <a:p>
            <a:pPr eaLnBrk="1" hangingPunct="1"/>
            <a:r>
              <a:rPr lang="ru-RU" altLang="ru-RU" sz="2400" b="1" smtClean="0"/>
              <a:t>Способствует быстрому росту численности растений и их расселению.</a:t>
            </a:r>
          </a:p>
          <a:p>
            <a:pPr eaLnBrk="1" hangingPunct="1"/>
            <a:r>
              <a:rPr lang="ru-RU" altLang="ru-RU" sz="2400" b="1" smtClean="0"/>
              <a:t>Обеспечивает образование потомства там, где нет благоприятных условий для семенного размножения</a:t>
            </a:r>
            <a:r>
              <a:rPr lang="uk-UA" altLang="ru-RU" sz="2400" b="1" smtClean="0"/>
              <a:t>.</a:t>
            </a:r>
          </a:p>
          <a:p>
            <a:pPr eaLnBrk="1" hangingPunct="1"/>
            <a:r>
              <a:rPr lang="ru-RU" altLang="ru-RU" sz="2400" b="1" smtClean="0"/>
              <a:t>Используется человеком для выращивания различных культурных растений</a:t>
            </a:r>
            <a:r>
              <a:rPr lang="uk-UA" altLang="ru-RU" sz="2400" b="1" smtClean="0"/>
              <a:t>.</a:t>
            </a:r>
          </a:p>
        </p:txBody>
      </p:sp>
      <p:pic>
        <p:nvPicPr>
          <p:cNvPr id="35843" name="Рисунок 3" descr="14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572000"/>
            <a:ext cx="257175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214290"/>
            <a:ext cx="9085501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Значение вегетативного</a:t>
            </a:r>
            <a:b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     размножения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Рисунок 4" descr="lord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3857625"/>
            <a:ext cx="2714625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Рисунок 7" descr="5f97c920a36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143125"/>
            <a:ext cx="2557462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Рисунок 8" descr="отпрыск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429000"/>
            <a:ext cx="3109913" cy="311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Каким способом </a:t>
            </a:r>
          </a:p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размножаются изображены </a:t>
            </a:r>
          </a:p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растения?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res139FBFD9-1A88-42D0-B75E-303C2EDBDE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857500"/>
            <a:ext cx="4176712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2" descr="resB890B2BF-A89C-456D-B02A-C00344613A7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857500"/>
            <a:ext cx="4071937" cy="343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357166"/>
            <a:ext cx="8929718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Какая разница между </a:t>
            </a:r>
          </a:p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изображенными способами </a:t>
            </a:r>
          </a:p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размножения?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Безымян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643063"/>
            <a:ext cx="3786188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Рисунок 7" descr="живець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2000250"/>
            <a:ext cx="37211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Рисунок 8" descr="vegetativnoe_razmnojeni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8" y="3571875"/>
            <a:ext cx="1000125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214546" y="500042"/>
            <a:ext cx="516577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это значит?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1142984"/>
            <a:ext cx="7429552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Чем можно объяснить, что комнатные растения размножаются главным образом вегетативно?</a:t>
            </a:r>
          </a:p>
          <a:p>
            <a:pPr algn="just">
              <a:buFontTx/>
              <a:buChar char="-"/>
              <a:defRPr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just"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Большинство растений в комнатных растений в комнатных условиях или не цветут, или без искусственного опыления не дают плодов.</a:t>
            </a:r>
          </a:p>
          <a:p>
            <a:pPr algn="just">
              <a:defRPr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Поэтому из поколения в поколение выживали те виды, которые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могли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размножаться вегетативно.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Изображение 004"/>
          <p:cNvPicPr>
            <a:picLocks noChangeAspect="1" noChangeArrowheads="1"/>
          </p:cNvPicPr>
          <p:nvPr/>
        </p:nvPicPr>
        <p:blipFill>
          <a:blip r:embed="rId2">
            <a:lum bright="-6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43125"/>
            <a:ext cx="8572500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-928726" y="1"/>
            <a:ext cx="9929882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 w="1905"/>
                <a:gradFill>
                  <a:gsLst>
                    <a:gs pos="0">
                      <a:srgbClr val="00349E">
                        <a:shade val="20000"/>
                        <a:satMod val="200000"/>
                      </a:srgbClr>
                    </a:gs>
                    <a:gs pos="78000">
                      <a:srgbClr val="00349E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00349E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Лабораторная    работа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-714412" y="714356"/>
            <a:ext cx="9501255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Черенкование комнатных </a:t>
            </a:r>
          </a:p>
          <a:p>
            <a:pPr algn="ctr">
              <a:defRPr/>
            </a:pPr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растений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6"/>
                </a:solidFill>
              </a:rPr>
              <a:t>Актуализация знаний для решения проблемы: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mtClean="0"/>
              <a:t>Что характерно для всех живых организмов?</a:t>
            </a:r>
          </a:p>
          <a:p>
            <a:r>
              <a:rPr lang="ru-RU" altLang="ru-RU" smtClean="0"/>
              <a:t>Размножение- характерный признак всех живых организмов.</a:t>
            </a:r>
          </a:p>
          <a:p>
            <a:endParaRPr lang="ru-RU" alt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6"/>
                </a:solidFill>
              </a:rPr>
              <a:t>Вывод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mtClean="0"/>
              <a:t>Растения расселяются, занимают новые территории благодаря размножению</a:t>
            </a:r>
            <a:r>
              <a:rPr lang="en-US" altLang="ru-RU" smtClean="0"/>
              <a:t>;</a:t>
            </a:r>
            <a:r>
              <a:rPr lang="ru-RU" altLang="ru-RU" smtClean="0"/>
              <a:t> благодаря этому на Земле существует миллионы лет растения, животные, грибы, бактерии, хотя каждый организм живет ограниченное время.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357188" y="1500188"/>
            <a:ext cx="5929312" cy="5000625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ru-RU" altLang="ru-RU" sz="2400" b="1" smtClean="0"/>
              <a:t>	Размножение растений - это физиологический процесс воспроизведения себе подобных организмов, обеспечивающий непрерывность существования вида и его расселение в окружающей среде.</a:t>
            </a:r>
          </a:p>
          <a:p>
            <a:pPr eaLnBrk="1" hangingPunct="1">
              <a:buFont typeface="Georgia" pitchFamily="18" charset="0"/>
              <a:buNone/>
            </a:pPr>
            <a:r>
              <a:rPr lang="en-US" altLang="ru-RU" sz="2400" b="1" smtClean="0"/>
              <a:t>   </a:t>
            </a:r>
            <a:r>
              <a:rPr lang="ru-RU" altLang="ru-RU" sz="2400" b="1" smtClean="0"/>
              <a:t>Благодаря размножению на Земле миллионы лет существует жизнь</a:t>
            </a:r>
            <a:r>
              <a:rPr lang="en-US" altLang="ru-RU" sz="2400" b="1" smtClean="0"/>
              <a:t>.</a:t>
            </a:r>
            <a:endParaRPr lang="ru-RU" altLang="ru-RU" sz="2400" b="1" smtClean="0"/>
          </a:p>
          <a:p>
            <a:pPr eaLnBrk="1" hangingPunct="1">
              <a:buFont typeface="Georgia" pitchFamily="18" charset="0"/>
              <a:buNone/>
            </a:pPr>
            <a:r>
              <a:rPr lang="ru-RU" altLang="ru-RU" sz="2400" b="1" smtClean="0"/>
              <a:t> </a:t>
            </a:r>
          </a:p>
          <a:p>
            <a:pPr eaLnBrk="1" hangingPunct="1"/>
            <a:endParaRPr lang="uk-UA" altLang="ru-RU" smtClean="0"/>
          </a:p>
        </p:txBody>
      </p:sp>
      <p:pic>
        <p:nvPicPr>
          <p:cNvPr id="17411" name="Рисунок 5" descr="75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1857375"/>
            <a:ext cx="2540000" cy="397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71472" y="357166"/>
            <a:ext cx="756066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такое размножение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571625"/>
            <a:ext cx="8643938" cy="2143125"/>
          </a:xfrm>
        </p:spPr>
        <p:txBody>
          <a:bodyPr>
            <a:normAutofit fontScale="92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itchFamily="18" charset="0"/>
              <a:buNone/>
              <a:defRPr/>
            </a:pPr>
            <a:r>
              <a:rPr lang="uk-UA" sz="2400" b="1" dirty="0" smtClean="0"/>
              <a:t>	</a:t>
            </a:r>
            <a:r>
              <a:rPr lang="ru-RU" sz="2400" b="1" dirty="0" smtClean="0"/>
              <a:t>Вегетативное размножение представляет собой одну из форм бесполого размножения, при которой от растения отделяется относительно большая, обычно дифференцированная, часть и развивается в самостоятельное растение.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 pitchFamily="18" charset="0"/>
              <a:buNone/>
              <a:defRPr/>
            </a:pPr>
            <a:r>
              <a:rPr lang="ru-RU" sz="2400" b="1" dirty="0" smtClean="0"/>
              <a:t>    Вегетативное размножение может быть естественным и искусственным.</a:t>
            </a:r>
            <a:endParaRPr lang="uk-UA" sz="2400" b="1" dirty="0"/>
          </a:p>
        </p:txBody>
      </p:sp>
      <p:pic>
        <p:nvPicPr>
          <p:cNvPr id="18435" name="Рисунок 3" descr="dbim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3714750"/>
            <a:ext cx="4000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Рисунок 4" descr="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3714750"/>
            <a:ext cx="2714625" cy="286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3999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4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</a:t>
            </a:r>
            <a:r>
              <a:rPr lang="uk-UA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4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такое</a:t>
            </a:r>
            <a:endParaRPr lang="uk-UA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r>
              <a:rPr lang="uk-UA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4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вегетативное</a:t>
            </a:r>
            <a:r>
              <a:rPr lang="uk-UA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4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размножение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285750" y="1428750"/>
            <a:ext cx="8501063" cy="1000125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uk-UA" altLang="ru-RU" sz="2400" b="1" smtClean="0"/>
              <a:t>	</a:t>
            </a:r>
            <a:r>
              <a:rPr lang="ru-RU" altLang="ru-RU" sz="2400" b="1" smtClean="0"/>
              <a:t>Естественное вегетативное размножение происходит в природе без вмешательства человека.</a:t>
            </a:r>
            <a:endParaRPr lang="uk-UA" altLang="ru-RU" sz="2400" b="1" smtClean="0"/>
          </a:p>
        </p:txBody>
      </p:sp>
      <p:pic>
        <p:nvPicPr>
          <p:cNvPr id="19459" name="Рисунок 3" descr="IMGP5352-v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643188"/>
            <a:ext cx="5786438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4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Естественное</a:t>
            </a:r>
            <a:r>
              <a:rPr lang="uk-UA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4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вегетативное</a:t>
            </a:r>
            <a:r>
              <a:rPr lang="uk-UA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40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размножение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214313" y="1500188"/>
            <a:ext cx="8572500" cy="4572000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uk-UA" altLang="ru-RU" sz="2400" b="1" smtClean="0"/>
              <a:t>	</a:t>
            </a:r>
            <a:r>
              <a:rPr lang="ru-RU" altLang="ru-RU" sz="2400" b="1" smtClean="0"/>
              <a:t>Искусственное вегетативное размножение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altLang="ru-RU" sz="2400" b="1" smtClean="0"/>
              <a:t>осуществляется человеком и широко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altLang="ru-RU" sz="2400" b="1" smtClean="0"/>
              <a:t>применяется в растениеводстве. Оно дает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altLang="ru-RU" sz="2400" b="1" smtClean="0"/>
              <a:t>возможность получать большое количество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altLang="ru-RU" sz="2400" b="1" smtClean="0"/>
              <a:t>посадочного материала,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altLang="ru-RU" sz="2400" b="1" smtClean="0"/>
              <a:t>быстро увеличивать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altLang="ru-RU" sz="2400" b="1" smtClean="0"/>
              <a:t>количество культурных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altLang="ru-RU" sz="2400" b="1" smtClean="0"/>
              <a:t>растений, сохранять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altLang="ru-RU" sz="2400" b="1" smtClean="0"/>
              <a:t>сортовые особенности,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altLang="ru-RU" sz="2400" b="1" smtClean="0"/>
              <a:t>поскольку в потомстве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altLang="ru-RU" sz="2400" b="1" smtClean="0"/>
              <a:t>повторяются признаки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altLang="ru-RU" sz="2400" b="1" smtClean="0"/>
              <a:t>материнского растения.</a:t>
            </a:r>
            <a:endParaRPr lang="uk-UA" altLang="ru-RU" sz="2400" b="1" smtClean="0"/>
          </a:p>
        </p:txBody>
      </p:sp>
      <p:pic>
        <p:nvPicPr>
          <p:cNvPr id="20483" name="Рисунок 4" descr="9050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3357563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1538" y="214290"/>
            <a:ext cx="7040902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uk-UA" sz="4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Искусственное</a:t>
            </a:r>
            <a:r>
              <a:rPr lang="uk-UA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>
              <a:defRPr/>
            </a:pPr>
            <a:r>
              <a:rPr lang="uk-UA" sz="4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вегетативное</a:t>
            </a:r>
            <a:r>
              <a:rPr lang="uk-UA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uk-UA" sz="4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размножение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285750" y="1357313"/>
            <a:ext cx="8501063" cy="4857750"/>
          </a:xfrm>
        </p:spPr>
        <p:txBody>
          <a:bodyPr/>
          <a:lstStyle/>
          <a:p>
            <a:pPr eaLnBrk="1" hangingPunct="1">
              <a:buFont typeface="Georgia" pitchFamily="18" charset="0"/>
              <a:buNone/>
            </a:pPr>
            <a:r>
              <a:rPr lang="uk-UA" altLang="ru-RU" sz="2400" b="1" smtClean="0"/>
              <a:t>	</a:t>
            </a:r>
            <a:r>
              <a:rPr lang="ru-RU" altLang="ru-RU" sz="2400" b="1" smtClean="0"/>
              <a:t> В основе вегетативного размножения лежит способность растений восстанавливать весь организм из части тела. Эта способность называется регенерацией (от лат. «регенератио» — восстанавливаю).</a:t>
            </a:r>
            <a:endParaRPr lang="uk-UA" altLang="ru-RU" sz="2400" b="1" smtClean="0"/>
          </a:p>
        </p:txBody>
      </p:sp>
      <p:pic>
        <p:nvPicPr>
          <p:cNvPr id="21507" name="Рисунок 3" descr="calend07_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3357563"/>
            <a:ext cx="2857500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Рисунок 9" descr="bonsai_iz_semyan_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3357563"/>
            <a:ext cx="4167187" cy="31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Основа вегетативного </a:t>
            </a:r>
          </a:p>
          <a:p>
            <a:pPr algn="ctr">
              <a:defRPr/>
            </a:pPr>
            <a:r>
              <a:rPr lang="uk-UA" sz="4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размножения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1546</TotalTime>
  <Words>618</Words>
  <Application>Microsoft Office PowerPoint</Application>
  <PresentationFormat>Экран (4:3)</PresentationFormat>
  <Paragraphs>106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5" baseType="lpstr">
      <vt:lpstr>Times New Roman</vt:lpstr>
      <vt:lpstr>Arial</vt:lpstr>
      <vt:lpstr>Trebuchet MS</vt:lpstr>
      <vt:lpstr>Georgia</vt:lpstr>
      <vt:lpstr>Wingdings 2</vt:lpstr>
      <vt:lpstr>Calibri</vt:lpstr>
      <vt:lpstr>Городская</vt:lpstr>
      <vt:lpstr>Презентация PowerPoint</vt:lpstr>
      <vt:lpstr>Проблемный вопрос:   </vt:lpstr>
      <vt:lpstr>Актуализация знаний для решения проблемы:</vt:lpstr>
      <vt:lpstr>Вывод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Культура тканей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Вегетативное размножение растений</dc:title>
  <dc:subject>Вегетативное размножение растений</dc:subject>
  <dc:creator>www.ppt4school.ru</dc:creator>
  <cp:keywords>презентации по биологии</cp:keywords>
  <dc:description>презентации по биологии</dc:description>
  <cp:lastModifiedBy>HOME</cp:lastModifiedBy>
  <cp:revision>179</cp:revision>
  <dcterms:created xsi:type="dcterms:W3CDTF">2009-05-24T07:15:35Z</dcterms:created>
  <dcterms:modified xsi:type="dcterms:W3CDTF">2018-03-25T17:14:39Z</dcterms:modified>
</cp:coreProperties>
</file>