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>
                <a:solidFill>
                  <a:schemeClr val="tx2"/>
                </a:solidFill>
              </a:rPr>
              <a:t>Задачи звуковой культуры речи.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>
                <a:solidFill>
                  <a:srgbClr val="073E87"/>
                </a:solidFill>
              </a:rPr>
              <a:t> воспитатель: Бушкова Т. 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59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064895" cy="5904655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8. Формировать нормальный темп речи, т. е. умение произносить слова, фразы в умеренном темпе, не убыстряя и не замедляя речь, тем самым создавая возможность слушающему отчетливо воспринимать ее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Georgia"/>
                <a:ea typeface="Times New Roman"/>
              </a:rPr>
              <a:t>               </a:t>
            </a:r>
            <a:r>
              <a:rPr lang="ru-RU" sz="2800" u="sng" dirty="0" smtClean="0">
                <a:solidFill>
                  <a:srgbClr val="000000"/>
                </a:solidFill>
                <a:latin typeface="Georgia"/>
                <a:ea typeface="Times New Roman"/>
              </a:rPr>
              <a:t>Работа воспитателя</a:t>
            </a:r>
          </a:p>
          <a:p>
            <a:pPr indent="0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Georgia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Georgia"/>
                <a:ea typeface="Times New Roman"/>
              </a:rPr>
              <a:t>должна быть направлена на то, чтобы выработать у </a:t>
            </a:r>
            <a:r>
              <a:rPr lang="ru-RU" dirty="0" smtClean="0">
                <a:solidFill>
                  <a:srgbClr val="000000"/>
                </a:solidFill>
                <a:latin typeface="Georgia"/>
                <a:ea typeface="Times New Roman"/>
              </a:rPr>
              <a:t>     детей </a:t>
            </a:r>
            <a:r>
              <a:rPr lang="ru-RU" dirty="0">
                <a:solidFill>
                  <a:srgbClr val="000000"/>
                </a:solidFill>
                <a:latin typeface="Georgia"/>
                <a:ea typeface="Times New Roman"/>
              </a:rPr>
              <a:t>умеренный темп речи, при котором слова звучат особенно отчетливо.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Autofit/>
          </a:bodyPr>
          <a:lstStyle/>
          <a:p>
            <a:endParaRPr lang="ru-RU" sz="6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738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32656"/>
            <a:ext cx="7408333" cy="5793507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9. Воспитывать интонационную выразительность речи, т. е., умение точно выражать мысли, чувства и настроение с помощью логических пауз, ударений, мелодики, темпа, ритма и тембра.</a:t>
            </a:r>
            <a:endParaRPr lang="ru-RU" sz="28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               </a:t>
            </a:r>
            <a:r>
              <a:rPr lang="ru-RU" u="sng" dirty="0" smtClean="0">
                <a:solidFill>
                  <a:srgbClr val="2A2723"/>
                </a:solidFill>
                <a:latin typeface="Georgia"/>
                <a:ea typeface="Times New Roman"/>
              </a:rPr>
              <a:t>Речь </a:t>
            </a:r>
            <a:r>
              <a:rPr lang="ru-RU" u="sng" dirty="0">
                <a:solidFill>
                  <a:srgbClr val="2A2723"/>
                </a:solidFill>
                <a:latin typeface="Georgia"/>
                <a:ea typeface="Times New Roman"/>
              </a:rPr>
              <a:t>воспитателя должна быть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эмоциональной, служить образцом интонационной выразительности.</a:t>
            </a:r>
            <a:endParaRPr lang="ru-RU" sz="20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  Работа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над развитием интонационной выразительности </a:t>
            </a: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речи  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ведется в основном путем подражания. 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Воспитатель при заучивании стихотворений, при пересказах сам пользуется эмоционально выразительной речью и обращает внимание на выразительность речи ребенка.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418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             Спасибо за внимание!  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80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332656"/>
            <a:ext cx="8712968" cy="5793507"/>
          </a:xfrm>
        </p:spPr>
        <p:txBody>
          <a:bodyPr>
            <a:normAutofit fontScale="92500" lnSpcReduction="10000"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Реализация задач воспитания звуковой культуры речи осуществляется по двум основным направлениям: </a:t>
            </a:r>
            <a:endParaRPr lang="ru-RU" sz="3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1) развитие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восприятия речи (слухового внимания и речевого слуха, включая его компоненты — фонематический, звуковысотный, ритмический слух, восприятия темпа, силы голоса, тембра речи); </a:t>
            </a:r>
            <a:endParaRPr lang="ru-RU" sz="3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2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) развитие речедвигательного аппарата (артикуляционного, голосового, речевого дыхания) и формирование произносительной стороны речи (произношения звуков, четкой дикции и т. д.).</a:t>
            </a:r>
            <a:endParaRPr lang="ru-RU" sz="32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9260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285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996951"/>
            <a:ext cx="7408333" cy="3129211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043000"/>
          </a:xfrm>
        </p:spPr>
        <p:txBody>
          <a:bodyPr>
            <a:normAutofit/>
          </a:bodyPr>
          <a:lstStyle/>
          <a:p>
            <a:pPr indent="190500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. Воспитывать речевой слух детей, постепенно развивая его основные компоненты: слуховое внимание (умение определить на слух то или иное звучание и его направление), фонематический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слух.</a:t>
            </a:r>
            <a:b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8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Задачами воспитателя являются:</a:t>
            </a:r>
            <a:br>
              <a:rPr lang="ru-RU" sz="28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8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800" u="sng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Способность воспринимать данный темп и ритм.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2A2723"/>
                </a:solidFill>
                <a:latin typeface="Georgia"/>
                <a:ea typeface="Times New Roman"/>
              </a:rPr>
              <a:t>правильность произношения звуков, четкость, ясность произнесения слов, повышение и понижение  голоса, усиление или ослабление громкости, ритмичность, плавность, ускорение и замедление речи, тембральную окраску (просьба, повеление и т. д.).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97424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764704"/>
            <a:ext cx="8280920" cy="5361459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2. Развивать артикуляционный аппарат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indent="0">
              <a:spcAft>
                <a:spcPts val="0"/>
              </a:spcAft>
              <a:buNone/>
            </a:pPr>
            <a:r>
              <a:rPr lang="ru-RU" sz="2800" u="sng" dirty="0">
                <a:solidFill>
                  <a:srgbClr val="2A2723"/>
                </a:solidFill>
                <a:latin typeface="Georgia"/>
                <a:ea typeface="Times New Roman"/>
              </a:rPr>
              <a:t>задачами воспитателя являются: </a:t>
            </a:r>
            <a:endParaRPr lang="ru-RU" sz="2800" u="sng" dirty="0" smtClean="0">
              <a:solidFill>
                <a:srgbClr val="2A2723"/>
              </a:solidFill>
              <a:latin typeface="Georgia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1) развитие подвижности языка (умение делать язык широким и узким, удерживать широкий язык за нижними резцами, поднимать за верхние зубы, отодвигать его назад в глубь рта и т. д.); </a:t>
            </a: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2) развитие достаточной подвижности губ (умение вытягивать их вперед, округлять, растягивать в улыбку, образовывать нижней губой щель с передними верхними зубами); </a:t>
            </a: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3) развитие умения удерживать нижнюю челюсть в определенном положении, что важно для произношения звуков.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4000" dirty="0">
              <a:latin typeface="Times New Roman"/>
              <a:ea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316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332656"/>
            <a:ext cx="7408333" cy="5793507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3. Работать над речевым дыханием, т. е. воспитывать умение производить короткий вдох и продолжительный плавный выдох, чтобы иметь возможность свободно говорить фразами.</a:t>
            </a:r>
            <a:endParaRPr lang="ru-RU" sz="28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800" u="sng" dirty="0">
                <a:solidFill>
                  <a:srgbClr val="2A2723"/>
                </a:solidFill>
                <a:latin typeface="Georgia"/>
                <a:ea typeface="Times New Roman"/>
              </a:rPr>
              <a:t>задачами воспитателя являются: </a:t>
            </a:r>
            <a:endParaRPr lang="ru-RU" sz="2800" u="sng" dirty="0" smtClean="0">
              <a:solidFill>
                <a:srgbClr val="2A2723"/>
              </a:solidFill>
              <a:latin typeface="Georgia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1)используя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специальные игровые упражнения, вырабатывать свободный, плавный, удлиненный выдох</a:t>
            </a: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;</a:t>
            </a: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2) путем подражания речи педагога воспитывать умение правильно, рационально использовать его (произносить небольшие фразы на одном выдохе).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405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280920" cy="5793507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4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. Воспитывать умение регулировать громкость голоса в соответствии с условиями общения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2A2723"/>
                </a:solidFill>
                <a:latin typeface="Georgia"/>
                <a:ea typeface="Times New Roman"/>
              </a:rPr>
              <a:t>             </a:t>
            </a:r>
            <a:r>
              <a:rPr lang="ru-RU" sz="2800" u="sng" dirty="0" smtClean="0">
                <a:solidFill>
                  <a:srgbClr val="2A2723"/>
                </a:solidFill>
                <a:latin typeface="Georgia"/>
                <a:ea typeface="Times New Roman"/>
              </a:rPr>
              <a:t>Задачами </a:t>
            </a:r>
            <a:r>
              <a:rPr lang="ru-RU" sz="2800" u="sng" dirty="0">
                <a:solidFill>
                  <a:srgbClr val="2A2723"/>
                </a:solidFill>
                <a:latin typeface="Georgia"/>
                <a:ea typeface="Times New Roman"/>
              </a:rPr>
              <a:t>воспитателя являются: </a:t>
            </a:r>
            <a:endParaRPr lang="ru-RU" sz="2800" u="sng" dirty="0" smtClean="0">
              <a:solidFill>
                <a:srgbClr val="2A2723"/>
              </a:solidFill>
              <a:latin typeface="Georgia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      1) развивать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в играх, игровых упражнениях основные качества голоса — силу и высоту; </a:t>
            </a:r>
            <a:endParaRPr lang="ru-RU" dirty="0" smtClean="0">
              <a:solidFill>
                <a:srgbClr val="2A2723"/>
              </a:solidFill>
              <a:latin typeface="Georgia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      2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) приучать детей говорить без напряжения, вырабатывать у них умение пользоваться голосом в соответствии с различными ситуациями (тихо — громко</a:t>
            </a:r>
            <a:r>
              <a:rPr lang="ru-RU" b="1" dirty="0">
                <a:solidFill>
                  <a:srgbClr val="2A2723"/>
                </a:solidFill>
                <a:latin typeface="Georgia"/>
                <a:ea typeface="Times New Roman"/>
              </a:rPr>
              <a:t>).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36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472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8640"/>
            <a:ext cx="7408333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Формировать правильное произношение всех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звуков родного языка.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800" u="sng" dirty="0">
                <a:solidFill>
                  <a:srgbClr val="2A2723"/>
                </a:solidFill>
                <a:latin typeface="Georgia"/>
                <a:ea typeface="Times New Roman"/>
              </a:rPr>
              <a:t>Воспитатель должен</a:t>
            </a:r>
            <a:r>
              <a:rPr lang="ru-RU" sz="2800" dirty="0">
                <a:solidFill>
                  <a:srgbClr val="2A2723"/>
                </a:solidFill>
                <a:latin typeface="Georgia"/>
                <a:ea typeface="Times New Roman"/>
              </a:rPr>
              <a:t>: </a:t>
            </a:r>
            <a:endParaRPr lang="ru-RU" sz="2800" dirty="0" smtClean="0">
              <a:solidFill>
                <a:srgbClr val="2A2723"/>
              </a:solidFill>
              <a:latin typeface="Georgia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научить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детей правильно произносить все звуки в любой позиции (в начале, середине и конце слова) и при различной структуре слова (в сочетании с любыми согласными и при любом количестве слогов в слове), вовремя выявить детей с недостатками речи и при необходимости своевременно направить их в специальные детские учреждения.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9260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60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332656"/>
            <a:ext cx="7408333" cy="5793507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6. Вырабатывать четкое и ясное произношение каждого звука, а </a:t>
            </a:r>
            <a:r>
              <a:rPr lang="ru-RU" sz="2800">
                <a:solidFill>
                  <a:srgbClr val="000000"/>
                </a:solidFill>
                <a:latin typeface="Times New Roman"/>
                <a:ea typeface="Times New Roman"/>
              </a:rPr>
              <a:t>также </a:t>
            </a:r>
            <a:r>
              <a:rPr lang="ru-RU" sz="2800" smtClean="0">
                <a:solidFill>
                  <a:srgbClr val="000000"/>
                </a:solidFill>
                <a:latin typeface="Times New Roman"/>
                <a:ea typeface="Times New Roman"/>
              </a:rPr>
              <a:t>слова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и фразы в целом, т. е. хорошую дикцию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28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2A2723"/>
                </a:solidFill>
                <a:latin typeface="Georgia"/>
                <a:ea typeface="Times New Roman"/>
              </a:rPr>
              <a:t>        </a:t>
            </a:r>
            <a:r>
              <a:rPr lang="ru-RU" sz="2800" u="sng" dirty="0" smtClean="0">
                <a:solidFill>
                  <a:srgbClr val="2A2723"/>
                </a:solidFill>
                <a:latin typeface="Georgia"/>
                <a:ea typeface="Times New Roman"/>
              </a:rPr>
              <a:t>Воспитатель </a:t>
            </a:r>
            <a:r>
              <a:rPr lang="ru-RU" sz="2800" u="sng" dirty="0">
                <a:solidFill>
                  <a:srgbClr val="2A2723"/>
                </a:solidFill>
                <a:latin typeface="Georgia"/>
                <a:ea typeface="Times New Roman"/>
              </a:rPr>
              <a:t>должен давать </a:t>
            </a:r>
            <a:endParaRPr lang="ru-RU" sz="2800" u="sng" dirty="0" smtClean="0">
              <a:solidFill>
                <a:srgbClr val="2A2723"/>
              </a:solidFill>
              <a:latin typeface="Georgia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2A2723"/>
                </a:solidFill>
                <a:latin typeface="Georgia"/>
                <a:ea typeface="Times New Roman"/>
              </a:rPr>
              <a:t>дошкольникам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образец грамматически правильной речи, с хорошей дикцией, приучать их внимательно слушать речь</a:t>
            </a:r>
            <a:r>
              <a:rPr lang="ru-RU" b="1" dirty="0">
                <a:solidFill>
                  <a:srgbClr val="2A2723"/>
                </a:solidFill>
                <a:latin typeface="Georgia"/>
                <a:ea typeface="Times New Roman"/>
              </a:rPr>
              <a:t> </a:t>
            </a:r>
            <a:r>
              <a:rPr lang="ru-RU" dirty="0">
                <a:solidFill>
                  <a:srgbClr val="2A2723"/>
                </a:solidFill>
                <a:latin typeface="Georgia"/>
                <a:ea typeface="Times New Roman"/>
              </a:rPr>
              <a:t>окружающих и следите за четкостью своего произношения: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9260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385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404664"/>
            <a:ext cx="8352928" cy="572149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7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. Развивать произношение слов согласно нормам орфоэпии русского литературного языка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28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Georgia"/>
                <a:ea typeface="Times New Roman"/>
              </a:rPr>
              <a:t>           </a:t>
            </a:r>
            <a:r>
              <a:rPr lang="ru-RU" sz="2800" u="sng" dirty="0" smtClean="0">
                <a:solidFill>
                  <a:srgbClr val="000000"/>
                </a:solidFill>
                <a:latin typeface="Georgia"/>
                <a:ea typeface="Times New Roman"/>
              </a:rPr>
              <a:t>Задачей воспитателя </a:t>
            </a:r>
            <a:r>
              <a:rPr lang="ru-RU" sz="2800" u="sng" dirty="0">
                <a:solidFill>
                  <a:srgbClr val="000000"/>
                </a:solidFill>
                <a:latin typeface="Georgia"/>
                <a:ea typeface="Times New Roman"/>
              </a:rPr>
              <a:t>является </a:t>
            </a:r>
            <a:endParaRPr lang="ru-RU" sz="2800" u="sng" dirty="0" smtClean="0">
              <a:solidFill>
                <a:srgbClr val="000000"/>
              </a:solidFill>
              <a:latin typeface="Georgia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Georgia"/>
                <a:ea typeface="Times New Roman"/>
              </a:rPr>
              <a:t>повышение </a:t>
            </a:r>
            <a:r>
              <a:rPr lang="ru-RU" dirty="0">
                <a:solidFill>
                  <a:srgbClr val="000000"/>
                </a:solidFill>
                <a:latin typeface="Georgia"/>
                <a:ea typeface="Times New Roman"/>
              </a:rPr>
              <a:t>произносительной культуры своей речи путем овладения орфоэпическими нормами родного языка, систематического использования различных пособий, словарей при подготовке к занятиям.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875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</TotalTime>
  <Words>617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Задачи звуковой культуры речи.</vt:lpstr>
      <vt:lpstr>Слайд 2</vt:lpstr>
      <vt:lpstr>1. Воспитывать речевой слух детей, постепенно развивая его основные компоненты: слуховое внимание (умение определить на слух то или иное звучание и его направление), фонематический слух. Задачами воспитателя являются:   Способность воспринимать данный темп и ритм. правильность произношения звуков, четкость, ясность произнесения слов, повышение и понижение  голоса, усиление или ослабление громкости, ритмичность, плавность, ускорение и замедление речи, тембральную окраску (просьба, повеление и т. д.). 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звуковой культуры речи.</dc:title>
  <dc:creator>Татьяна</dc:creator>
  <cp:lastModifiedBy>1</cp:lastModifiedBy>
  <cp:revision>8</cp:revision>
  <dcterms:created xsi:type="dcterms:W3CDTF">2017-10-25T12:10:59Z</dcterms:created>
  <dcterms:modified xsi:type="dcterms:W3CDTF">2017-10-25T14:14:56Z</dcterms:modified>
</cp:coreProperties>
</file>