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21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A87D16A-125F-41A8-9D80-D54A0BD5637A}" type="datetimeFigureOut">
              <a:rPr lang="ru-RU" smtClean="0"/>
              <a:t>06.12.2017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D19B4AC-E891-4514-9BE4-08CDB943E3C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A87D16A-125F-41A8-9D80-D54A0BD5637A}" type="datetimeFigureOut">
              <a:rPr lang="ru-RU" smtClean="0"/>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A87D16A-125F-41A8-9D80-D54A0BD5637A}" type="datetimeFigureOut">
              <a:rPr lang="ru-RU" smtClean="0"/>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A87D16A-125F-41A8-9D80-D54A0BD5637A}" type="datetimeFigureOut">
              <a:rPr lang="ru-RU" smtClean="0"/>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A87D16A-125F-41A8-9D80-D54A0BD5637A}" type="datetimeFigureOut">
              <a:rPr lang="ru-RU" smtClean="0"/>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9B4AC-E891-4514-9BE4-08CDB943E3C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A87D16A-125F-41A8-9D80-D54A0BD5637A}" type="datetimeFigureOut">
              <a:rPr lang="ru-RU" smtClean="0"/>
              <a:t>06.12.2017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A87D16A-125F-41A8-9D80-D54A0BD5637A}" type="datetimeFigureOut">
              <a:rPr lang="ru-RU" smtClean="0"/>
              <a:t>06.12.2017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A87D16A-125F-41A8-9D80-D54A0BD5637A}" type="datetimeFigureOut">
              <a:rPr lang="ru-RU" smtClean="0"/>
              <a:t>06.12.2017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87D16A-125F-41A8-9D80-D54A0BD5637A}" type="datetimeFigureOut">
              <a:rPr lang="ru-RU" smtClean="0"/>
              <a:t>06.12.2017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A87D16A-125F-41A8-9D80-D54A0BD5637A}" type="datetimeFigureOut">
              <a:rPr lang="ru-RU" smtClean="0"/>
              <a:t>06.12.2017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19B4AC-E891-4514-9BE4-08CDB943E3C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A87D16A-125F-41A8-9D80-D54A0BD5637A}" type="datetimeFigureOut">
              <a:rPr lang="ru-RU" smtClean="0"/>
              <a:t>06.12.2017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BD19B4AC-E891-4514-9BE4-08CDB943E3C1}"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A87D16A-125F-41A8-9D80-D54A0BD5637A}" type="datetimeFigureOut">
              <a:rPr lang="ru-RU" smtClean="0"/>
              <a:t>06.12.2017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D19B4AC-E891-4514-9BE4-08CDB943E3C1}"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92696"/>
            <a:ext cx="7851648" cy="4104456"/>
          </a:xfrm>
        </p:spPr>
        <p:txBody>
          <a:bodyPr>
            <a:noAutofit/>
          </a:bodyPr>
          <a:lstStyle/>
          <a:p>
            <a:pPr algn="ctr"/>
            <a:r>
              <a:rPr lang="ru-RU" sz="7200" dirty="0" smtClean="0"/>
              <a:t>Экологические </a:t>
            </a:r>
            <a:r>
              <a:rPr lang="ru-RU" sz="7200" dirty="0" smtClean="0"/>
              <a:t>проблемы озера </a:t>
            </a:r>
            <a:r>
              <a:rPr lang="ru-RU" sz="7200" dirty="0" smtClean="0"/>
              <a:t>Байкал</a:t>
            </a:r>
            <a:endParaRPr lang="ru-RU" sz="7200" dirty="0"/>
          </a:p>
        </p:txBody>
      </p:sp>
      <p:sp>
        <p:nvSpPr>
          <p:cNvPr id="3" name="Подзаголовок 2"/>
          <p:cNvSpPr>
            <a:spLocks noGrp="1"/>
          </p:cNvSpPr>
          <p:nvPr>
            <p:ph type="subTitle" idx="1"/>
          </p:nvPr>
        </p:nvSpPr>
        <p:spPr>
          <a:xfrm>
            <a:off x="533400" y="3573016"/>
            <a:ext cx="7854696" cy="3168352"/>
          </a:xfrm>
        </p:spPr>
        <p:txBody>
          <a:bodyPr>
            <a:normAutofit/>
          </a:bodyPr>
          <a:lstStyle/>
          <a:p>
            <a:pPr algn="ct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11560" y="260648"/>
            <a:ext cx="7990656" cy="682400"/>
          </a:xfrm>
        </p:spPr>
        <p:txBody>
          <a:bodyPr/>
          <a:lstStyle/>
          <a:p>
            <a:pPr algn="ctr"/>
            <a:r>
              <a:rPr lang="ru-RU" sz="3200" dirty="0" smtClean="0">
                <a:latin typeface="Times New Roman" pitchFamily="18" charset="0"/>
                <a:cs typeface="Times New Roman" pitchFamily="18" charset="0"/>
              </a:rPr>
              <a:t>Общие сведения </a:t>
            </a:r>
            <a:endParaRPr lang="ru-RU" sz="3200" dirty="0">
              <a:latin typeface="Times New Roman" pitchFamily="18" charset="0"/>
              <a:cs typeface="Times New Roman" pitchFamily="18" charset="0"/>
            </a:endParaRPr>
          </a:p>
        </p:txBody>
      </p:sp>
      <p:sp>
        <p:nvSpPr>
          <p:cNvPr id="6" name="Текст 5"/>
          <p:cNvSpPr>
            <a:spLocks noGrp="1"/>
          </p:cNvSpPr>
          <p:nvPr>
            <p:ph type="body" idx="2"/>
          </p:nvPr>
        </p:nvSpPr>
        <p:spPr>
          <a:xfrm>
            <a:off x="611560" y="980728"/>
            <a:ext cx="4678288" cy="5184576"/>
          </a:xfrm>
        </p:spPr>
        <p:txBody>
          <a:bodyPr>
            <a:normAutofit/>
          </a:bodyPr>
          <a:lstStyle/>
          <a:p>
            <a:pPr algn="just"/>
            <a:r>
              <a:rPr lang="ru-RU" dirty="0" smtClean="0">
                <a:latin typeface="Times New Roman" pitchFamily="18" charset="0"/>
                <a:cs typeface="Times New Roman" pitchFamily="18" charset="0"/>
              </a:rPr>
              <a:t>Байкал находится в Восточной Сибири и по праву считается одним из чудес природы. Это самое глубокое (1637 м) древнейшее озеро на Земле, возраст которого превышает 25 миллионов лет. Несмотря на свой возраст, Байкал не собирается стареть, наоборот, его берега расходятся со скоростью 2 см в год и геофизики утверждают, что Байкал является зарождающимся океаном. При длине более 600 км и ширине от 27 до 79 км, Байкал обладает колоссальным объемом воды - 23 тысячи куб км, что превышает объем всех Великих американских озер, вместе взятых. Байкал содержит 20% мировых запасов поверхностных пресных вод. Прозрачность воды Байкала достигает 40 метров. Эта жемчужина Росси находится в великолепной оправе из горных хребтов: </a:t>
            </a:r>
            <a:r>
              <a:rPr lang="ru-RU" dirty="0" err="1" smtClean="0">
                <a:latin typeface="Times New Roman" pitchFamily="18" charset="0"/>
                <a:cs typeface="Times New Roman" pitchFamily="18" charset="0"/>
              </a:rPr>
              <a:t>Хамар-Дабана</a:t>
            </a:r>
            <a:r>
              <a:rPr lang="ru-RU" dirty="0" smtClean="0">
                <a:latin typeface="Times New Roman" pitchFamily="18" charset="0"/>
                <a:cs typeface="Times New Roman" pitchFamily="18" charset="0"/>
              </a:rPr>
              <a:t>, Приморского, Байкальского и </a:t>
            </a:r>
            <a:r>
              <a:rPr lang="ru-RU" dirty="0" err="1" smtClean="0">
                <a:latin typeface="Times New Roman" pitchFamily="18" charset="0"/>
                <a:cs typeface="Times New Roman" pitchFamily="18" charset="0"/>
              </a:rPr>
              <a:t>Баргузинского</a:t>
            </a:r>
            <a:r>
              <a:rPr lang="ru-RU" dirty="0" smtClean="0">
                <a:latin typeface="Times New Roman" pitchFamily="18" charset="0"/>
                <a:cs typeface="Times New Roman" pitchFamily="18" charset="0"/>
              </a:rPr>
              <a:t>. В Байкал впадают более 300 рек, самый крупный приток - река Селенга. Вытекает из Байкала только одна река - Ангара, ее называют «дочерью Байкала». На Байкале 22 острова - самый известный - остров </a:t>
            </a:r>
            <a:r>
              <a:rPr lang="ru-RU" dirty="0" err="1" smtClean="0">
                <a:latin typeface="Times New Roman" pitchFamily="18" charset="0"/>
                <a:cs typeface="Times New Roman" pitchFamily="18" charset="0"/>
              </a:rPr>
              <a:t>Ольхон</a:t>
            </a:r>
            <a:r>
              <a:rPr lang="ru-RU" dirty="0" smtClean="0">
                <a:latin typeface="Times New Roman" pitchFamily="18" charset="0"/>
                <a:cs typeface="Times New Roman" pitchFamily="18" charset="0"/>
              </a:rPr>
              <a:t>. Наиболее распространенная версия, что Байкал - слово тюрко-язычное и происходит от "бай" - богатый, "куль" - озеро. Получается: "богатое озеро".</a:t>
            </a:r>
            <a:endParaRPr lang="ru-RU" dirty="0">
              <a:latin typeface="Times New Roman" pitchFamily="18" charset="0"/>
              <a:cs typeface="Times New Roman" pitchFamily="18" charset="0"/>
            </a:endParaRPr>
          </a:p>
        </p:txBody>
      </p:sp>
      <p:pic>
        <p:nvPicPr>
          <p:cNvPr id="7" name="Содержимое 6" descr="309.jpg"/>
          <p:cNvPicPr>
            <a:picLocks noGrp="1" noChangeAspect="1"/>
          </p:cNvPicPr>
          <p:nvPr>
            <p:ph sz="half" idx="1"/>
          </p:nvPr>
        </p:nvPicPr>
        <p:blipFill>
          <a:blip r:embed="rId2" cstate="print"/>
          <a:stretch>
            <a:fillRect/>
          </a:stretch>
        </p:blipFill>
        <p:spPr>
          <a:xfrm>
            <a:off x="5358772" y="1340768"/>
            <a:ext cx="3552394" cy="4464496"/>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404664"/>
            <a:ext cx="7990656" cy="1872208"/>
          </a:xfrm>
        </p:spPr>
        <p:txBody>
          <a:bodyPr/>
          <a:lstStyle/>
          <a:p>
            <a:pPr algn="ctr"/>
            <a:r>
              <a:rPr lang="ru-RU" sz="4000" b="1" dirty="0" smtClean="0">
                <a:solidFill>
                  <a:srgbClr val="FF0000"/>
                </a:solidFill>
                <a:latin typeface="Times New Roman" pitchFamily="18" charset="0"/>
                <a:cs typeface="Times New Roman" pitchFamily="18" charset="0"/>
              </a:rPr>
              <a:t>1.Загрязнение </a:t>
            </a:r>
            <a:r>
              <a:rPr lang="ru-RU" sz="4000" b="1" dirty="0" smtClean="0">
                <a:solidFill>
                  <a:srgbClr val="FF0000"/>
                </a:solidFill>
                <a:latin typeface="Times New Roman" pitchFamily="18" charset="0"/>
                <a:cs typeface="Times New Roman" pitchFamily="18" charset="0"/>
              </a:rPr>
              <a:t>Байкала, поступающее с водами реки Селенги</a:t>
            </a:r>
            <a:endParaRPr lang="ru-RU" sz="4000" b="1" dirty="0">
              <a:solidFill>
                <a:srgbClr val="FF0000"/>
              </a:solidFill>
              <a:latin typeface="Times New Roman" pitchFamily="18" charset="0"/>
              <a:cs typeface="Times New Roman" pitchFamily="18" charset="0"/>
            </a:endParaRPr>
          </a:p>
        </p:txBody>
      </p:sp>
      <p:sp>
        <p:nvSpPr>
          <p:cNvPr id="3" name="Текст 2"/>
          <p:cNvSpPr>
            <a:spLocks noGrp="1"/>
          </p:cNvSpPr>
          <p:nvPr>
            <p:ph type="body" idx="2"/>
          </p:nvPr>
        </p:nvSpPr>
        <p:spPr>
          <a:xfrm>
            <a:off x="3635896" y="1700808"/>
            <a:ext cx="4975448" cy="4608512"/>
          </a:xfrm>
        </p:spPr>
        <p:txBody>
          <a:bodyPr/>
          <a:lstStyle/>
          <a:p>
            <a:pPr algn="just"/>
            <a:endParaRPr lang="ru-RU" dirty="0" smtClean="0">
              <a:latin typeface="Times New Roman" pitchFamily="18" charset="0"/>
              <a:cs typeface="Times New Roman" pitchFamily="18" charset="0"/>
            </a:endParaRPr>
          </a:p>
          <a:p>
            <a:endParaRPr lang="ru-RU" dirty="0"/>
          </a:p>
        </p:txBody>
      </p:sp>
      <p:pic>
        <p:nvPicPr>
          <p:cNvPr id="5" name="Содержимое 4" descr="010_s.jpg"/>
          <p:cNvPicPr>
            <a:picLocks noGrp="1" noChangeAspect="1"/>
          </p:cNvPicPr>
          <p:nvPr>
            <p:ph sz="half" idx="1"/>
          </p:nvPr>
        </p:nvPicPr>
        <p:blipFill>
          <a:blip r:embed="rId2" cstate="print"/>
          <a:stretch>
            <a:fillRect/>
          </a:stretch>
        </p:blipFill>
        <p:spPr>
          <a:xfrm>
            <a:off x="683568" y="2348880"/>
            <a:ext cx="7776864" cy="4032448"/>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32656"/>
            <a:ext cx="7990656" cy="1224136"/>
          </a:xfrm>
        </p:spPr>
        <p:txBody>
          <a:bodyPr/>
          <a:lstStyle/>
          <a:p>
            <a:pPr algn="ctr"/>
            <a:r>
              <a:rPr lang="ru-RU" sz="4000" b="1" dirty="0" smtClean="0">
                <a:solidFill>
                  <a:srgbClr val="FF0000"/>
                </a:solidFill>
              </a:rPr>
              <a:t>2. Загрязнение Байкала воздушными выбросами</a:t>
            </a:r>
            <a:endParaRPr lang="ru-RU" sz="4000" b="1" dirty="0">
              <a:solidFill>
                <a:srgbClr val="FF0000"/>
              </a:solidFill>
            </a:endParaRPr>
          </a:p>
        </p:txBody>
      </p:sp>
      <p:sp>
        <p:nvSpPr>
          <p:cNvPr id="3" name="Текст 2"/>
          <p:cNvSpPr>
            <a:spLocks noGrp="1"/>
          </p:cNvSpPr>
          <p:nvPr>
            <p:ph type="body" idx="2"/>
          </p:nvPr>
        </p:nvSpPr>
        <p:spPr>
          <a:xfrm>
            <a:off x="685800" y="1676400"/>
            <a:ext cx="4390256" cy="3984848"/>
          </a:xfrm>
        </p:spPr>
        <p:txBody>
          <a:bodyPr>
            <a:normAutofit/>
          </a:bodyPr>
          <a:lstStyle/>
          <a:p>
            <a:pPr algn="just"/>
            <a:endParaRPr lang="ru-RU" dirty="0">
              <a:latin typeface="Times New Roman" pitchFamily="18" charset="0"/>
              <a:cs typeface="Times New Roman" pitchFamily="18" charset="0"/>
            </a:endParaRPr>
          </a:p>
        </p:txBody>
      </p:sp>
      <p:pic>
        <p:nvPicPr>
          <p:cNvPr id="5" name="Содержимое 4" descr="baikalmill.jpg"/>
          <p:cNvPicPr>
            <a:picLocks noGrp="1" noChangeAspect="1"/>
          </p:cNvPicPr>
          <p:nvPr>
            <p:ph sz="half" idx="1"/>
          </p:nvPr>
        </p:nvPicPr>
        <p:blipFill>
          <a:blip r:embed="rId2" cstate="print"/>
          <a:stretch>
            <a:fillRect/>
          </a:stretch>
        </p:blipFill>
        <p:spPr>
          <a:xfrm>
            <a:off x="683569" y="1700808"/>
            <a:ext cx="7920880" cy="453687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85800" y="404664"/>
            <a:ext cx="7990656" cy="2520280"/>
          </a:xfrm>
        </p:spPr>
        <p:txBody>
          <a:bodyPr/>
          <a:lstStyle/>
          <a:p>
            <a:pPr algn="ctr"/>
            <a:r>
              <a:rPr lang="ru-RU" sz="4000" b="1" dirty="0" smtClean="0">
                <a:solidFill>
                  <a:srgbClr val="FF0000"/>
                </a:solidFill>
              </a:rPr>
              <a:t>3. Загрязнение Байкала хозяйственно-бытовыми стоками населенных пунктов прибрежной зоны</a:t>
            </a:r>
            <a:endParaRPr lang="ru-RU" sz="4000" b="1" dirty="0">
              <a:solidFill>
                <a:srgbClr val="FF0000"/>
              </a:solidFill>
            </a:endParaRPr>
          </a:p>
        </p:txBody>
      </p:sp>
      <p:sp>
        <p:nvSpPr>
          <p:cNvPr id="7" name="Текст 6"/>
          <p:cNvSpPr>
            <a:spLocks noGrp="1"/>
          </p:cNvSpPr>
          <p:nvPr>
            <p:ph type="body" idx="2"/>
          </p:nvPr>
        </p:nvSpPr>
        <p:spPr>
          <a:xfrm>
            <a:off x="323528" y="1988840"/>
            <a:ext cx="8496944" cy="2448272"/>
          </a:xfrm>
        </p:spPr>
        <p:txBody>
          <a:bodyPr>
            <a:normAutofit/>
          </a:bodyPr>
          <a:lstStyle/>
          <a:p>
            <a:pPr algn="just"/>
            <a:endParaRPr lang="ru-RU" dirty="0">
              <a:latin typeface="Times New Roman" pitchFamily="18" charset="0"/>
              <a:cs typeface="Times New Roman" pitchFamily="18" charset="0"/>
            </a:endParaRPr>
          </a:p>
        </p:txBody>
      </p:sp>
      <p:pic>
        <p:nvPicPr>
          <p:cNvPr id="8" name="Содержимое 7" descr="0009-005-Zagrjaznenie-Bajkala-khozjajstvenno-bytovymi-stokami-naselennykh-punktov.jpg"/>
          <p:cNvPicPr>
            <a:picLocks noGrp="1" noChangeAspect="1"/>
          </p:cNvPicPr>
          <p:nvPr>
            <p:ph sz="half" idx="1"/>
          </p:nvPr>
        </p:nvPicPr>
        <p:blipFill>
          <a:blip r:embed="rId2" cstate="print"/>
          <a:stretch>
            <a:fillRect/>
          </a:stretch>
        </p:blipFill>
        <p:spPr>
          <a:xfrm>
            <a:off x="827584" y="3068961"/>
            <a:ext cx="7632848" cy="324036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5800" y="404664"/>
            <a:ext cx="7990656" cy="1224136"/>
          </a:xfrm>
        </p:spPr>
        <p:txBody>
          <a:bodyPr/>
          <a:lstStyle/>
          <a:p>
            <a:pPr algn="ctr"/>
            <a:r>
              <a:rPr lang="ru-RU" sz="4000" b="1" dirty="0" smtClean="0">
                <a:solidFill>
                  <a:srgbClr val="FF0000"/>
                </a:solidFill>
                <a:latin typeface="Times New Roman" pitchFamily="18" charset="0"/>
                <a:cs typeface="Times New Roman" pitchFamily="18" charset="0"/>
              </a:rPr>
              <a:t>4. Вырубка лесов в водосборном бассейне</a:t>
            </a:r>
            <a:endParaRPr lang="ru-RU" sz="4000" b="1" dirty="0">
              <a:solidFill>
                <a:srgbClr val="FF0000"/>
              </a:solidFill>
              <a:latin typeface="Times New Roman" pitchFamily="18" charset="0"/>
              <a:cs typeface="Times New Roman" pitchFamily="18" charset="0"/>
            </a:endParaRPr>
          </a:p>
        </p:txBody>
      </p:sp>
      <p:sp>
        <p:nvSpPr>
          <p:cNvPr id="6" name="Текст 5"/>
          <p:cNvSpPr>
            <a:spLocks noGrp="1"/>
          </p:cNvSpPr>
          <p:nvPr>
            <p:ph type="body" idx="2"/>
          </p:nvPr>
        </p:nvSpPr>
        <p:spPr>
          <a:xfrm>
            <a:off x="467544" y="1700808"/>
            <a:ext cx="8280920" cy="1968624"/>
          </a:xfrm>
        </p:spPr>
        <p:txBody>
          <a:bodyPr>
            <a:normAutofit/>
          </a:bodyPr>
          <a:lstStyle/>
          <a:p>
            <a:pPr algn="just"/>
            <a:endParaRPr lang="ru-RU" dirty="0">
              <a:latin typeface="Times New Roman" pitchFamily="18" charset="0"/>
              <a:cs typeface="Times New Roman" pitchFamily="18" charset="0"/>
            </a:endParaRPr>
          </a:p>
        </p:txBody>
      </p:sp>
      <p:pic>
        <p:nvPicPr>
          <p:cNvPr id="7" name="Содержимое 6" descr="3.jpg"/>
          <p:cNvPicPr>
            <a:picLocks noGrp="1" noChangeAspect="1"/>
          </p:cNvPicPr>
          <p:nvPr>
            <p:ph sz="half" idx="1"/>
          </p:nvPr>
        </p:nvPicPr>
        <p:blipFill>
          <a:blip r:embed="rId2" cstate="print"/>
          <a:stretch>
            <a:fillRect/>
          </a:stretch>
        </p:blipFill>
        <p:spPr>
          <a:xfrm>
            <a:off x="467544" y="1700808"/>
            <a:ext cx="8208912" cy="489684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080120"/>
          </a:xfrm>
        </p:spPr>
        <p:txBody>
          <a:bodyPr>
            <a:noAutofit/>
          </a:bodyPr>
          <a:lstStyle/>
          <a:p>
            <a:pPr algn="ctr"/>
            <a:r>
              <a:rPr lang="ru-RU" sz="4000" b="1" dirty="0" smtClean="0">
                <a:solidFill>
                  <a:srgbClr val="FF0000"/>
                </a:solidFill>
                <a:latin typeface="Times New Roman" pitchFamily="18" charset="0"/>
                <a:cs typeface="Times New Roman" pitchFamily="18" charset="0"/>
              </a:rPr>
              <a:t>5. Промысловое и любительское изъятие биоресурсов </a:t>
            </a:r>
            <a:endParaRPr lang="ru-RU" sz="4000" b="1" dirty="0">
              <a:solidFill>
                <a:srgbClr val="FF0000"/>
              </a:solidFill>
              <a:latin typeface="Times New Roman" pitchFamily="18" charset="0"/>
              <a:cs typeface="Times New Roman" pitchFamily="18" charset="0"/>
            </a:endParaRPr>
          </a:p>
        </p:txBody>
      </p:sp>
      <p:sp>
        <p:nvSpPr>
          <p:cNvPr id="3" name="Текст 2"/>
          <p:cNvSpPr>
            <a:spLocks noGrp="1"/>
          </p:cNvSpPr>
          <p:nvPr>
            <p:ph type="body" idx="1"/>
          </p:nvPr>
        </p:nvSpPr>
        <p:spPr>
          <a:xfrm>
            <a:off x="251520" y="1412776"/>
            <a:ext cx="3384376" cy="1872208"/>
          </a:xfrm>
        </p:spPr>
        <p:txBody>
          <a:bodyPr/>
          <a:lstStyle/>
          <a:p>
            <a:endParaRPr lang="ru-RU" sz="1400" dirty="0">
              <a:latin typeface="Times New Roman" pitchFamily="18" charset="0"/>
              <a:cs typeface="Times New Roman" pitchFamily="18" charset="0"/>
            </a:endParaRPr>
          </a:p>
        </p:txBody>
      </p:sp>
      <p:sp>
        <p:nvSpPr>
          <p:cNvPr id="4" name="Текст 3"/>
          <p:cNvSpPr>
            <a:spLocks noGrp="1"/>
          </p:cNvSpPr>
          <p:nvPr>
            <p:ph type="body" sz="half" idx="3"/>
          </p:nvPr>
        </p:nvSpPr>
        <p:spPr>
          <a:xfrm>
            <a:off x="3923928" y="1628800"/>
            <a:ext cx="4968552" cy="2520280"/>
          </a:xfrm>
        </p:spPr>
        <p:txBody>
          <a:bodyPr>
            <a:noAutofit/>
          </a:bodyPr>
          <a:lstStyle/>
          <a:p>
            <a:pPr algn="just"/>
            <a:endParaRPr lang="ru-RU" sz="1400" dirty="0"/>
          </a:p>
        </p:txBody>
      </p:sp>
      <p:pic>
        <p:nvPicPr>
          <p:cNvPr id="8" name="Содержимое 7" descr="img_22378.jpg"/>
          <p:cNvPicPr>
            <a:picLocks noGrp="1" noChangeAspect="1"/>
          </p:cNvPicPr>
          <p:nvPr>
            <p:ph sz="quarter" idx="2"/>
          </p:nvPr>
        </p:nvPicPr>
        <p:blipFill>
          <a:blip r:embed="rId2" cstate="print"/>
          <a:stretch>
            <a:fillRect/>
          </a:stretch>
        </p:blipFill>
        <p:spPr>
          <a:xfrm>
            <a:off x="179512" y="1916832"/>
            <a:ext cx="3888432" cy="4680520"/>
          </a:xfrm>
        </p:spPr>
      </p:pic>
      <p:pic>
        <p:nvPicPr>
          <p:cNvPr id="7" name="Содержимое 6" descr="osetr_vilov.jpg"/>
          <p:cNvPicPr>
            <a:picLocks noGrp="1" noChangeAspect="1"/>
          </p:cNvPicPr>
          <p:nvPr>
            <p:ph sz="quarter" idx="4"/>
          </p:nvPr>
        </p:nvPicPr>
        <p:blipFill>
          <a:blip r:embed="rId3" cstate="print"/>
          <a:stretch>
            <a:fillRect/>
          </a:stretch>
        </p:blipFill>
        <p:spPr>
          <a:xfrm>
            <a:off x="4355976" y="1916832"/>
            <a:ext cx="4536504" cy="465651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Содержимое 11" descr="683125CCF8AA4FF3DD6EC39E6B05D5A7_chivircyi.jpg"/>
          <p:cNvPicPr>
            <a:picLocks noGrp="1" noChangeAspect="1"/>
          </p:cNvPicPr>
          <p:nvPr>
            <p:ph sz="half" idx="1"/>
          </p:nvPr>
        </p:nvPicPr>
        <p:blipFill>
          <a:blip r:embed="rId2" cstate="print"/>
          <a:stretch>
            <a:fillRect/>
          </a:stretch>
        </p:blipFill>
        <p:spPr>
          <a:xfrm>
            <a:off x="683568" y="2852936"/>
            <a:ext cx="7776864" cy="3528392"/>
          </a:xfrm>
        </p:spPr>
      </p:pic>
      <p:sp>
        <p:nvSpPr>
          <p:cNvPr id="11" name="Заголовок 6"/>
          <p:cNvSpPr>
            <a:spLocks noGrp="1"/>
          </p:cNvSpPr>
          <p:nvPr>
            <p:ph type="body" idx="2"/>
          </p:nvPr>
        </p:nvSpPr>
        <p:spPr>
          <a:xfrm>
            <a:off x="685800" y="692696"/>
            <a:ext cx="8062913" cy="2232248"/>
          </a:xfrm>
        </p:spPr>
        <p:txBody>
          <a:bodyPr>
            <a:normAutofit/>
          </a:bodyPr>
          <a:lstStyle/>
          <a:p>
            <a:pPr algn="ctr"/>
            <a:r>
              <a:rPr lang="ru-RU" sz="4000" b="1" dirty="0" smtClean="0">
                <a:solidFill>
                  <a:srgbClr val="FF0000"/>
                </a:solidFill>
                <a:latin typeface="Times New Roman" pitchFamily="18" charset="0"/>
                <a:cs typeface="Times New Roman" pitchFamily="18" charset="0"/>
              </a:rPr>
              <a:t>СОХРАНИМ БАЙКАЛ – ЖЕМЧУЖИНУ ПРИРОДЫ!</a:t>
            </a:r>
          </a:p>
          <a:p>
            <a:pPr algn="ctr"/>
            <a:r>
              <a:rPr lang="ru-RU" sz="4000" b="1" dirty="0" smtClean="0">
                <a:solidFill>
                  <a:srgbClr val="FF0000"/>
                </a:solidFill>
                <a:latin typeface="Times New Roman" pitchFamily="18" charset="0"/>
                <a:cs typeface="Times New Roman" pitchFamily="18" charset="0"/>
              </a:rPr>
              <a:t>ЖИВИ,БАЙКАЛ!</a:t>
            </a:r>
            <a:endParaRPr lang="ru-RU" sz="40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TotalTime>
  <Words>257</Words>
  <Application>Microsoft Office PowerPoint</Application>
  <PresentationFormat>Экран (4:3)</PresentationFormat>
  <Paragraphs>10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Экологические проблемы озера Байкал</vt:lpstr>
      <vt:lpstr>Общие сведения </vt:lpstr>
      <vt:lpstr>1.Загрязнение Байкала, поступающее с водами реки Селенги</vt:lpstr>
      <vt:lpstr>2. Загрязнение Байкала воздушными выбросами</vt:lpstr>
      <vt:lpstr>3. Загрязнение Байкала хозяйственно-бытовыми стоками населенных пунктов прибрежной зоны</vt:lpstr>
      <vt:lpstr>4. Вырубка лесов в водосборном бассейне</vt:lpstr>
      <vt:lpstr>5. Промысловое и любительское изъятие биоресурсов </vt:lpstr>
      <vt:lpstr>Презентация PowerPoint</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«Экологические проблемы озера Байкал»</dc:title>
  <dc:creator>www.MRMARKER.ru</dc:creator>
  <cp:lastModifiedBy>Вера Павловна</cp:lastModifiedBy>
  <cp:revision>8</cp:revision>
  <dcterms:created xsi:type="dcterms:W3CDTF">2012-09-07T16:27:00Z</dcterms:created>
  <dcterms:modified xsi:type="dcterms:W3CDTF">2017-12-06T00:18:37Z</dcterms:modified>
</cp:coreProperties>
</file>