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5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0367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791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004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9919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843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29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267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297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816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756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BB1F0-E158-4EB5-AD28-E5EC8C7CC02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E27538-27DF-44C5-AAE3-4632DB824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28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4686"/>
            <a:ext cx="9753600" cy="7343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82407" y="1268760"/>
            <a:ext cx="533882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«Игрушки»</a:t>
            </a:r>
          </a:p>
          <a:p>
            <a:pPr algn="ctr"/>
            <a:r>
              <a:rPr lang="ru-RU" sz="3200" b="1" dirty="0" smtClean="0"/>
              <a:t>Краткосрочный проект</a:t>
            </a:r>
          </a:p>
          <a:p>
            <a:pPr algn="ctr"/>
            <a:r>
              <a:rPr lang="ru-RU" sz="3200" b="1" dirty="0" smtClean="0"/>
              <a:t>1 младшая группа </a:t>
            </a:r>
          </a:p>
          <a:p>
            <a:pPr algn="ctr"/>
            <a:endParaRPr lang="ru-RU" sz="3200" b="1" dirty="0" smtClean="0"/>
          </a:p>
          <a:p>
            <a:pPr algn="ctr"/>
            <a:r>
              <a:rPr lang="ru-RU" sz="3200" b="1" dirty="0"/>
              <a:t> </a:t>
            </a:r>
            <a:r>
              <a:rPr lang="ru-RU" sz="3200" b="1" dirty="0" smtClean="0"/>
              <a:t>                  Воспитатели:</a:t>
            </a:r>
          </a:p>
          <a:p>
            <a:pPr algn="r"/>
            <a:r>
              <a:rPr lang="ru-RU" sz="3200" b="1" dirty="0" smtClean="0"/>
              <a:t>Афанасьева О</a:t>
            </a:r>
            <a:r>
              <a:rPr lang="en-US" sz="3200" b="1" dirty="0" smtClean="0"/>
              <a:t>.</a:t>
            </a:r>
            <a:r>
              <a:rPr lang="ru-RU" sz="3200" b="1" dirty="0" smtClean="0"/>
              <a:t>И</a:t>
            </a:r>
            <a:r>
              <a:rPr lang="en-US" sz="3200" b="1" dirty="0" smtClean="0"/>
              <a:t>.</a:t>
            </a:r>
          </a:p>
          <a:p>
            <a:r>
              <a:rPr lang="ru-RU" sz="3200" b="1" dirty="0" smtClean="0"/>
              <a:t>                        Шохина Т</a:t>
            </a:r>
            <a:r>
              <a:rPr lang="en-US" sz="3200" b="1" dirty="0" smtClean="0"/>
              <a:t>.</a:t>
            </a:r>
            <a:r>
              <a:rPr lang="ru-RU" sz="3200" b="1" dirty="0" smtClean="0"/>
              <a:t>Н</a:t>
            </a:r>
            <a:r>
              <a:rPr lang="en-US" sz="3200" b="1" dirty="0" smtClean="0"/>
              <a:t>.</a:t>
            </a:r>
          </a:p>
          <a:p>
            <a:endParaRPr lang="en-US" sz="3200" b="1" dirty="0"/>
          </a:p>
          <a:p>
            <a:pPr algn="ctr"/>
            <a:r>
              <a:rPr lang="ru-RU" sz="3200" b="1" dirty="0" smtClean="0"/>
              <a:t>МБДОУ «Детский сад «Чайка»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04429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35155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052736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2 день «Машина»</a:t>
            </a:r>
          </a:p>
          <a:p>
            <a:r>
              <a:rPr lang="ru-RU" sz="2400" dirty="0"/>
              <a:t>1. Обследование машины.</a:t>
            </a:r>
          </a:p>
          <a:p>
            <a:r>
              <a:rPr lang="ru-RU" sz="2400" dirty="0"/>
              <a:t>2. Подвижная игра «Воробушки и автомобиль».</a:t>
            </a:r>
          </a:p>
          <a:p>
            <a:r>
              <a:rPr lang="ru-RU" sz="2400" dirty="0"/>
              <a:t>3. Чтение и обыгрывание стихотворения </a:t>
            </a:r>
            <a:r>
              <a:rPr lang="ru-RU" sz="2400" dirty="0" err="1" smtClean="0"/>
              <a:t>А.Барто</a:t>
            </a:r>
            <a:r>
              <a:rPr lang="ru-RU" sz="2400" dirty="0" smtClean="0"/>
              <a:t> </a:t>
            </a:r>
            <a:r>
              <a:rPr lang="ru-RU" sz="2400" dirty="0"/>
              <a:t>“Грузовик ”.</a:t>
            </a:r>
          </a:p>
          <a:p>
            <a:r>
              <a:rPr lang="ru-RU" sz="2400" dirty="0"/>
              <a:t>4. Рисование «Дорога для грузовика».</a:t>
            </a:r>
          </a:p>
        </p:txBody>
      </p:sp>
      <p:pic>
        <p:nvPicPr>
          <p:cNvPr id="2050" name="Picture 2" descr="C:\Users\User\Desktop\SAM_61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67125"/>
            <a:ext cx="4341644" cy="323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SAM_61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5996" y="3667125"/>
            <a:ext cx="4428492" cy="319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04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668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692696"/>
            <a:ext cx="75608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День 3 «Самолет»</a:t>
            </a:r>
          </a:p>
          <a:p>
            <a:r>
              <a:rPr lang="ru-RU" sz="2400" dirty="0"/>
              <a:t>1. Обследование самолета.</a:t>
            </a:r>
          </a:p>
          <a:p>
            <a:r>
              <a:rPr lang="ru-RU" sz="2400" dirty="0"/>
              <a:t>2. Чтение и обыгрывание </a:t>
            </a:r>
            <a:r>
              <a:rPr lang="ru-RU" sz="2400" dirty="0" smtClean="0"/>
              <a:t>стихотворения</a:t>
            </a:r>
            <a:r>
              <a:rPr lang="en-US" sz="2400" dirty="0" smtClean="0"/>
              <a:t> </a:t>
            </a:r>
            <a:r>
              <a:rPr lang="ru-RU" sz="2400" dirty="0" smtClean="0"/>
              <a:t>А</a:t>
            </a:r>
            <a:r>
              <a:rPr lang="ru-RU" sz="2400" dirty="0"/>
              <a:t>. </a:t>
            </a:r>
            <a:r>
              <a:rPr lang="ru-RU" sz="2400" dirty="0" err="1"/>
              <a:t>Барто</a:t>
            </a:r>
            <a:r>
              <a:rPr lang="ru-RU" sz="2400" dirty="0"/>
              <a:t> «Самолет».</a:t>
            </a:r>
          </a:p>
          <a:p>
            <a:r>
              <a:rPr lang="ru-RU" sz="2400" dirty="0"/>
              <a:t>3. Подвижная игра «Самолеты»</a:t>
            </a:r>
          </a:p>
        </p:txBody>
      </p:sp>
      <p:pic>
        <p:nvPicPr>
          <p:cNvPr id="1026" name="Picture 2" descr="C:\Users\User\Desktop\работа\SAM_61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068960"/>
            <a:ext cx="4860032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2623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836712"/>
            <a:ext cx="8748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4 день «Зайка»</a:t>
            </a:r>
          </a:p>
          <a:p>
            <a:r>
              <a:rPr lang="ru-RU" sz="2400" dirty="0" smtClean="0"/>
              <a:t>1</a:t>
            </a:r>
            <a:r>
              <a:rPr lang="ru-RU" sz="2400" dirty="0"/>
              <a:t>. Обследование зайки.</a:t>
            </a:r>
          </a:p>
          <a:p>
            <a:r>
              <a:rPr lang="ru-RU" sz="2400" dirty="0" smtClean="0"/>
              <a:t>2</a:t>
            </a:r>
            <a:r>
              <a:rPr lang="ru-RU" sz="2400" dirty="0"/>
              <a:t>. Подвижная игра «Зайка </a:t>
            </a:r>
            <a:r>
              <a:rPr lang="ru-RU" sz="2400" dirty="0" smtClean="0"/>
              <a:t>серенький</a:t>
            </a:r>
            <a:r>
              <a:rPr lang="en-US" sz="2400" dirty="0" smtClean="0"/>
              <a:t> </a:t>
            </a:r>
            <a:r>
              <a:rPr lang="ru-RU" sz="2400" dirty="0" smtClean="0"/>
              <a:t>сидит </a:t>
            </a:r>
            <a:r>
              <a:rPr lang="ru-RU" sz="2400" dirty="0"/>
              <a:t>и ушами шевелит».</a:t>
            </a:r>
          </a:p>
          <a:p>
            <a:r>
              <a:rPr lang="ru-RU" sz="2400" dirty="0" smtClean="0"/>
              <a:t>3</a:t>
            </a:r>
            <a:r>
              <a:rPr lang="ru-RU" sz="2400" dirty="0"/>
              <a:t>. Чтение и </a:t>
            </a:r>
            <a:r>
              <a:rPr lang="ru-RU" sz="2400" dirty="0" smtClean="0"/>
              <a:t>обыгрывание</a:t>
            </a:r>
            <a:r>
              <a:rPr lang="en-US" sz="2400" dirty="0" smtClean="0"/>
              <a:t> </a:t>
            </a:r>
            <a:r>
              <a:rPr lang="ru-RU" sz="2400" dirty="0" smtClean="0"/>
              <a:t>стихотворения </a:t>
            </a:r>
            <a:r>
              <a:rPr lang="ru-RU" sz="2400" dirty="0"/>
              <a:t>А. </a:t>
            </a:r>
            <a:r>
              <a:rPr lang="ru-RU" sz="2400" dirty="0" err="1"/>
              <a:t>Барто</a:t>
            </a:r>
            <a:r>
              <a:rPr lang="ru-RU" sz="2400" dirty="0"/>
              <a:t> “Зайка”.</a:t>
            </a:r>
          </a:p>
        </p:txBody>
      </p:sp>
      <p:pic>
        <p:nvPicPr>
          <p:cNvPr id="2050" name="Picture 2" descr="C:\Users\User\Desktop\работа\SAM_61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784" y="3504220"/>
            <a:ext cx="4427984" cy="332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работа\SAM_61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8288" y="3504220"/>
            <a:ext cx="4518248" cy="3159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043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5 день «Мишка»</a:t>
            </a:r>
          </a:p>
          <a:p>
            <a:r>
              <a:rPr lang="ru-RU" sz="2400" dirty="0"/>
              <a:t>1. Обследование мишки.</a:t>
            </a:r>
          </a:p>
          <a:p>
            <a:r>
              <a:rPr lang="ru-RU" sz="2400" dirty="0"/>
              <a:t>2. Чтение и обыгрывание </a:t>
            </a:r>
            <a:r>
              <a:rPr lang="ru-RU" sz="2400" dirty="0" err="1" smtClean="0"/>
              <a:t>стихотворенияА.Барто</a:t>
            </a:r>
            <a:r>
              <a:rPr lang="ru-RU" sz="2400" dirty="0" smtClean="0"/>
              <a:t> </a:t>
            </a:r>
            <a:r>
              <a:rPr lang="ru-RU" sz="2400" dirty="0"/>
              <a:t>«Уронили мишку на пол…».</a:t>
            </a:r>
          </a:p>
          <a:p>
            <a:r>
              <a:rPr lang="ru-RU" sz="2400" dirty="0"/>
              <a:t>3. Подвижная игра «У медведя </a:t>
            </a:r>
            <a:r>
              <a:rPr lang="ru-RU" sz="2400" dirty="0" smtClean="0"/>
              <a:t>во</a:t>
            </a:r>
            <a:r>
              <a:rPr lang="en-US" sz="2400" dirty="0" smtClean="0"/>
              <a:t> </a:t>
            </a:r>
            <a:r>
              <a:rPr lang="ru-RU" sz="2400" dirty="0" smtClean="0"/>
              <a:t>бору</a:t>
            </a:r>
            <a:r>
              <a:rPr lang="ru-RU" sz="2400" dirty="0"/>
              <a:t>…».</a:t>
            </a:r>
          </a:p>
        </p:txBody>
      </p:sp>
      <p:pic>
        <p:nvPicPr>
          <p:cNvPr id="3074" name="Picture 2" descr="C:\Users\User\Desktop\работа\SAM_61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900" y="2380783"/>
            <a:ext cx="6084168" cy="4563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0825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980728"/>
            <a:ext cx="820891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III. Заключительный </a:t>
            </a:r>
            <a:r>
              <a:rPr lang="ru-RU" sz="2400" b="1" dirty="0" smtClean="0"/>
              <a:t>этап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Фотовыставка «Моя любимая игрушка»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Выставка детских рисунков «Дорога для грузовика»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ru-RU" sz="2400" dirty="0" smtClean="0"/>
              <a:t>Демонстрация книжки-игрушек по стихам А</a:t>
            </a:r>
            <a:r>
              <a:rPr lang="en-US" sz="2400" dirty="0" smtClean="0"/>
              <a:t>.</a:t>
            </a:r>
            <a:r>
              <a:rPr lang="ru-RU" sz="2400" dirty="0" err="1" smtClean="0"/>
              <a:t>Барто</a:t>
            </a:r>
            <a:r>
              <a:rPr lang="ru-RU" sz="2400" dirty="0" smtClean="0"/>
              <a:t> 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400" dirty="0" smtClean="0"/>
          </a:p>
          <a:p>
            <a:pPr marL="342900" indent="-342900">
              <a:buFont typeface="Wingdings" pitchFamily="2" charset="2"/>
              <a:buChar char="Ø"/>
            </a:pPr>
            <a:endParaRPr lang="ru-RU" sz="2400" b="1" dirty="0" smtClean="0"/>
          </a:p>
          <a:p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02532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01" y="74713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55575" y="836713"/>
            <a:ext cx="892875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выводы</a:t>
            </a:r>
          </a:p>
          <a:p>
            <a:r>
              <a:rPr lang="ru-RU" sz="2400" dirty="0"/>
              <a:t>• 1. </a:t>
            </a:r>
            <a:r>
              <a:rPr lang="ru-RU" sz="2400" dirty="0" smtClean="0"/>
              <a:t>Отметилась </a:t>
            </a:r>
            <a:r>
              <a:rPr lang="ru-RU" sz="2400" dirty="0"/>
              <a:t>положительная реакция и эмоциональный</a:t>
            </a:r>
          </a:p>
          <a:p>
            <a:r>
              <a:rPr lang="ru-RU" sz="2400" dirty="0"/>
              <a:t>отклик детей на знакомство с разными видами игрушек,</a:t>
            </a:r>
          </a:p>
          <a:p>
            <a:r>
              <a:rPr lang="ru-RU" sz="2400" dirty="0"/>
              <a:t>дети проявляли интерес и желание играть с игрушками;</a:t>
            </a:r>
          </a:p>
          <a:p>
            <a:r>
              <a:rPr lang="ru-RU" sz="2400" dirty="0"/>
              <a:t>• 2. Возросла речевая активность детей, что положительно</a:t>
            </a:r>
          </a:p>
          <a:p>
            <a:r>
              <a:rPr lang="ru-RU" sz="2400" dirty="0"/>
              <a:t>повлияло на самостоятельную игровую деятельность</a:t>
            </a:r>
          </a:p>
          <a:p>
            <a:r>
              <a:rPr lang="ru-RU" sz="2400" dirty="0"/>
              <a:t>детей, дети включают в сюжет игры различные игрушки</a:t>
            </a:r>
          </a:p>
          <a:p>
            <a:r>
              <a:rPr lang="ru-RU" sz="2400" dirty="0"/>
              <a:t>и пытаются осуществлять ролевой диалог;</a:t>
            </a:r>
          </a:p>
          <a:p>
            <a:r>
              <a:rPr lang="ru-RU" sz="2400" dirty="0"/>
              <a:t>• </a:t>
            </a:r>
            <a:r>
              <a:rPr lang="ru-RU" sz="2400" dirty="0" smtClean="0"/>
              <a:t>3. </a:t>
            </a:r>
            <a:r>
              <a:rPr lang="ru-RU" sz="2400" dirty="0"/>
              <a:t>Считаем, что удалось достигнуть хороших результатов</a:t>
            </a:r>
          </a:p>
          <a:p>
            <a:r>
              <a:rPr lang="ru-RU" sz="2400" dirty="0"/>
              <a:t>взаимодействия педагог - родители. Родители принимали</a:t>
            </a:r>
          </a:p>
          <a:p>
            <a:r>
              <a:rPr lang="ru-RU" sz="2400" dirty="0"/>
              <a:t>активное участие в реализации проекта.</a:t>
            </a:r>
          </a:p>
          <a:p>
            <a:r>
              <a:rPr lang="ru-RU" sz="2400" dirty="0"/>
              <a:t>Проект оказался актуальным, так как, помогает</a:t>
            </a:r>
          </a:p>
          <a:p>
            <a:r>
              <a:rPr lang="ru-RU" sz="2400" dirty="0"/>
              <a:t>развивать познавательную сферу ребенка младшего</a:t>
            </a:r>
          </a:p>
          <a:p>
            <a:r>
              <a:rPr lang="ru-RU" sz="2400" dirty="0"/>
              <a:t>дошкольного возраста 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1424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52" y="232161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980728"/>
            <a:ext cx="76328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Литература:</a:t>
            </a:r>
          </a:p>
          <a:p>
            <a:r>
              <a:rPr lang="ru-RU" sz="2400" dirty="0"/>
              <a:t>1. Е. А. </a:t>
            </a:r>
            <a:r>
              <a:rPr lang="ru-RU" sz="2400" dirty="0" err="1"/>
              <a:t>Косаковская</a:t>
            </a:r>
            <a:r>
              <a:rPr lang="ru-RU" sz="2400" dirty="0"/>
              <a:t> «Игрушка в жизни ребенка».2005г.</a:t>
            </a:r>
          </a:p>
          <a:p>
            <a:r>
              <a:rPr lang="ru-RU" sz="2400" dirty="0"/>
              <a:t>2. Л. С. Киселева, Т. А. Данилина «Проектный метод в деятельности дошкольного</a:t>
            </a:r>
          </a:p>
          <a:p>
            <a:r>
              <a:rPr lang="ru-RU" sz="2400" dirty="0"/>
              <a:t>учреждения»2011г.</a:t>
            </a:r>
          </a:p>
          <a:p>
            <a:r>
              <a:rPr lang="ru-RU" sz="2400" dirty="0"/>
              <a:t>3. А. </a:t>
            </a:r>
            <a:r>
              <a:rPr lang="ru-RU" sz="2400" dirty="0" err="1"/>
              <a:t>Барто</a:t>
            </a:r>
            <a:r>
              <a:rPr lang="ru-RU" sz="2400" dirty="0"/>
              <a:t> «Игрушки» 2000г.</a:t>
            </a:r>
          </a:p>
          <a:p>
            <a:r>
              <a:rPr lang="ru-RU" sz="2400" dirty="0"/>
              <a:t>4. </a:t>
            </a:r>
            <a:r>
              <a:rPr lang="ru-RU" sz="2400" dirty="0" err="1"/>
              <a:t>Картушина</a:t>
            </a:r>
            <a:r>
              <a:rPr lang="ru-RU" sz="2400" dirty="0"/>
              <a:t> М. Ю. Забавы для малышей. – М. : ТЦ «Сфера», 2006г.</a:t>
            </a:r>
          </a:p>
          <a:p>
            <a:r>
              <a:rPr lang="ru-RU" sz="2400" dirty="0"/>
              <a:t>5. </a:t>
            </a:r>
            <a:r>
              <a:rPr lang="ru-RU" sz="2400" dirty="0" err="1"/>
              <a:t>Кряжева</a:t>
            </a:r>
            <a:r>
              <a:rPr lang="ru-RU" sz="2400" dirty="0"/>
              <a:t> Н. Л. развитие эмоционального мира детей. – Екатеринбург: У-Фактория,</a:t>
            </a:r>
          </a:p>
          <a:p>
            <a:r>
              <a:rPr lang="ru-RU" sz="2400" dirty="0"/>
              <a:t>2004г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2363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1520" y="1305342"/>
            <a:ext cx="92890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Open Sans"/>
              </a:rPr>
              <a:t>Актуальность проекта: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Open Sans"/>
              </a:rPr>
              <a:t> </a:t>
            </a:r>
          </a:p>
          <a:p>
            <a:r>
              <a:rPr lang="ru-RU" sz="2400" dirty="0" smtClean="0">
                <a:latin typeface="Open Sans"/>
              </a:rPr>
              <a:t>п</a:t>
            </a:r>
            <a:r>
              <a:rPr lang="ru-RU" sz="2400" b="0" i="0" dirty="0" smtClean="0">
                <a:effectLst/>
                <a:latin typeface="Open Sans"/>
              </a:rPr>
              <a:t>оводом организовать и провести этот проект послужило то, что замыкаясь на телевизорах, компьютерах, дети стали меньше общаться со взрослыми и сверстниками, а ведь общение в значительной степени обогащает чувственную сферу. Современные дети стали менее отзывчивыми к чувствам других. Поэтому работа, направленная на развитие эмоциональной сферы, очень актуальна и важна. Большие возможности для развития эмоциональной сферы малыша предоставляет игра.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 Источником накопления чувственного опыта в раннем возрасте является игрушка, так как именно на игрушку ребёнок переносит все свои человеческие чувства.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29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612845"/>
            <a:ext cx="9252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000000"/>
                </a:solidFill>
                <a:effectLst/>
                <a:latin typeface="Open Sans"/>
              </a:rPr>
              <a:t>Цели проекта:</a:t>
            </a:r>
            <a:endParaRPr lang="ru-RU" sz="24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1. Создание условий для формирования у детей целостной картины мира через познавательно-исследовательскую деятельность</a:t>
            </a:r>
            <a:r>
              <a:rPr lang="en-US" sz="2400" b="0" i="0" dirty="0" smtClean="0">
                <a:solidFill>
                  <a:srgbClr val="000000"/>
                </a:solidFill>
                <a:effectLst/>
                <a:latin typeface="Open Sans"/>
              </a:rPr>
              <a:t>.</a:t>
            </a:r>
            <a:endParaRPr lang="ru-RU" sz="24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2. Теоретически и экспериментально обосновать педагогические условия, обеспечивающие в своей совокупности успешность развития эмоциональной отзывчивости у детей раннего возраста в процессе формирования познавательной активности к игрушкам.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3. Накапливать и обогащать эмоциональный опыт, развивать речь, обогащать словарь.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4. Развивать наглядно - действенное мышление, стимулировать поиск новых способов решения практических задач при помощи различных предметов (игрушек, предметов быта).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61792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97346"/>
            <a:ext cx="936104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В основу проекта положена следующая </a:t>
            </a:r>
            <a:r>
              <a:rPr lang="ru-RU" sz="2800" b="1" i="0" dirty="0" smtClean="0">
                <a:solidFill>
                  <a:srgbClr val="000000"/>
                </a:solidFill>
                <a:effectLst/>
                <a:latin typeface="Open Sans"/>
              </a:rPr>
              <a:t>гипотеза: 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мы полагаем, что развитие эмоциональной отзывчивости у детей младшего возраста в процессе формирования познавательной активности к игрушкам будет успешным, если: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• создать условия психологической защищённости, эмоционально – положительной атмосферы во время совместной игровой деятельности педагога с детьми;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• предметно-развивающая среда соответствует возрастным и индивидуальным особенностям детей;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• развивать эмоциональную отзывчивость в контексте познавательной активности к игрушкам;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• использовать методы педагогической интеграции.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• положить начало формирования заботливого, доброжелательного отношения к игрушкам.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407073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76672"/>
            <a:ext cx="925252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В соответствии с поставленной целью и гипотезой нами определены следующие 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Open Sans"/>
              </a:rPr>
              <a:t>задачи проекта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: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</a:t>
            </a:r>
            <a:r>
              <a:rPr lang="ru-RU" sz="2400" b="1" i="0" dirty="0" smtClean="0">
                <a:solidFill>
                  <a:srgbClr val="000000"/>
                </a:solidFill>
                <a:effectLst/>
                <a:latin typeface="Open Sans"/>
              </a:rPr>
              <a:t>Для детей:</a:t>
            </a:r>
            <a:endParaRPr lang="ru-RU" sz="24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1. Раскрыть сущность и особенности предметно-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Open Sans"/>
              </a:rPr>
              <a:t>отобразительной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 игры детей младшего возраста - учить внимательно рассматривать игрушки, обогащать словарный запас, развивать навыки фразовой и связной речи, побуждать к высказываниям;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2. Развивать восприятие детей, способствовать связи восприятия со словом и дальнейшим действием; учить детей использовать слова - названия для более глубокого восприятия различных качеств предмета;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3. Совершенствовать уровень накопленных практических навыков: побуждать детей к использованию различных способов для достижения цели, стимулировать к дальнейшим побуждающим действиям и «открытиям».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4. Воспитывать желание беречь игрушку и заботиться о ней.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02171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2136339"/>
            <a:ext cx="92890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Для воспитателя:</a:t>
            </a:r>
            <a:endParaRPr lang="ru-RU" sz="2400" dirty="0"/>
          </a:p>
          <a:p>
            <a:r>
              <a:rPr lang="ru-RU" sz="2400" dirty="0"/>
              <a:t> 1. Поддерживать стремление ребенка активно вступать в общение, высказываться;</a:t>
            </a:r>
          </a:p>
          <a:p>
            <a:r>
              <a:rPr lang="ru-RU" sz="2400" dirty="0"/>
              <a:t> 2. Развивать эмоциональный отклик на любимое литературное произведение посредством сюжетно - </a:t>
            </a:r>
            <a:r>
              <a:rPr lang="ru-RU" sz="2400" dirty="0" err="1"/>
              <a:t>отобразительной</a:t>
            </a:r>
            <a:r>
              <a:rPr lang="ru-RU" sz="2400" dirty="0"/>
              <a:t> игры; стимулировать ребенка повторять за воспитателем слова и фразы из знакомых стихотворений.</a:t>
            </a:r>
          </a:p>
        </p:txBody>
      </p:sp>
    </p:spTree>
    <p:extLst>
      <p:ext uri="{BB962C8B-B14F-4D97-AF65-F5344CB8AC3E}">
        <p14:creationId xmlns:p14="http://schemas.microsoft.com/office/powerpoint/2010/main" val="90058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889844"/>
            <a:ext cx="928903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Ожидаемые результаты:</a:t>
            </a:r>
            <a:endParaRPr lang="ru-RU" sz="2400" dirty="0"/>
          </a:p>
          <a:p>
            <a:r>
              <a:rPr lang="ru-RU" sz="2400" dirty="0"/>
              <a:t> </a:t>
            </a:r>
            <a:r>
              <a:rPr lang="ru-RU" sz="2400" b="1" dirty="0"/>
              <a:t>Дети:</a:t>
            </a:r>
            <a:endParaRPr lang="ru-RU" sz="2400" dirty="0"/>
          </a:p>
          <a:p>
            <a:r>
              <a:rPr lang="ru-RU" sz="2400" dirty="0"/>
              <a:t> 1. проявляют интерес к экспериментированию с различными игрушками;</a:t>
            </a:r>
          </a:p>
          <a:p>
            <a:r>
              <a:rPr lang="ru-RU" sz="2400" dirty="0"/>
              <a:t> 2. овладевают знаниями о свойствах, качествах и функциональном назначении игрушек;</a:t>
            </a:r>
          </a:p>
          <a:p>
            <a:r>
              <a:rPr lang="ru-RU" sz="2400" dirty="0"/>
              <a:t> 3. проявляют доброту, заботу, бережное отношение к игрушкам;</a:t>
            </a:r>
          </a:p>
          <a:p>
            <a:r>
              <a:rPr lang="ru-RU" sz="2400" dirty="0"/>
              <a:t> 4. возрастает речевая активность детей в разных видах деятельности;</a:t>
            </a:r>
          </a:p>
          <a:p>
            <a:r>
              <a:rPr lang="ru-RU" sz="2400" dirty="0"/>
              <a:t> </a:t>
            </a:r>
            <a:r>
              <a:rPr lang="ru-RU" sz="2400" b="1" dirty="0"/>
              <a:t>Родители:</a:t>
            </a:r>
            <a:endParaRPr lang="ru-RU" sz="2400" dirty="0"/>
          </a:p>
          <a:p>
            <a:r>
              <a:rPr lang="ru-RU" sz="2400" dirty="0"/>
              <a:t> 1. обогащение родительского опыта приемами взаимодействия и сотрудничества с ребенком в семье;</a:t>
            </a:r>
          </a:p>
          <a:p>
            <a:r>
              <a:rPr lang="ru-RU" sz="2400" dirty="0"/>
              <a:t> 2. повышение компетентности родителей при выборе игрушки.</a:t>
            </a:r>
          </a:p>
        </p:txBody>
      </p:sp>
    </p:spTree>
    <p:extLst>
      <p:ext uri="{BB962C8B-B14F-4D97-AF65-F5344CB8AC3E}">
        <p14:creationId xmlns:p14="http://schemas.microsoft.com/office/powerpoint/2010/main" val="26643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582341"/>
            <a:ext cx="8892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0" dirty="0" smtClean="0">
                <a:solidFill>
                  <a:srgbClr val="000000"/>
                </a:solidFill>
                <a:effectLst/>
                <a:latin typeface="Open Sans"/>
              </a:rPr>
              <a:t>Этапы реализации проекта:</a:t>
            </a:r>
            <a:endParaRPr lang="ru-RU" sz="2400" b="0" i="0" dirty="0" smtClean="0">
              <a:solidFill>
                <a:srgbClr val="000000"/>
              </a:solidFill>
              <a:effectLst/>
              <a:latin typeface="Open Sans"/>
            </a:endParaRP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I. Подготовительный этап: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1. Определение педагогами темы, целей и задач, содержание проекта, прогнозирование результата.</a:t>
            </a:r>
          </a:p>
          <a:p>
            <a:pPr algn="just"/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2. Изучить психолого-педагогическую литературу на тему: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“Особенности развития предметно-</a:t>
            </a:r>
            <a:r>
              <a:rPr lang="ru-RU" sz="2400" b="0" i="0" dirty="0" err="1" smtClean="0">
                <a:solidFill>
                  <a:srgbClr val="000000"/>
                </a:solidFill>
                <a:effectLst/>
                <a:latin typeface="Open Sans"/>
              </a:rPr>
              <a:t>отобразительной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 игры детей младшего возраста”.</a:t>
            </a:r>
          </a:p>
          <a:p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 3. Подбор игрушек.</a:t>
            </a:r>
          </a:p>
          <a:p>
            <a:r>
              <a:rPr lang="ru-RU" sz="2400" b="0" i="0" smtClean="0">
                <a:solidFill>
                  <a:srgbClr val="000000"/>
                </a:solidFill>
                <a:effectLst/>
                <a:latin typeface="Open Sans"/>
              </a:rPr>
              <a:t>  4</a:t>
            </a:r>
            <a:r>
              <a:rPr lang="ru-RU" sz="2400" b="0" i="0" dirty="0" smtClean="0">
                <a:solidFill>
                  <a:srgbClr val="000000"/>
                </a:solidFill>
                <a:effectLst/>
                <a:latin typeface="Open Sans"/>
              </a:rPr>
              <a:t>. Беседа - консультация с родителями на тему: «Как я играю дома».</a:t>
            </a:r>
            <a:endParaRPr lang="ru-RU" sz="2400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427854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3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474345"/>
            <a:ext cx="9433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II. Основной этап реализации проекта:</a:t>
            </a:r>
            <a:endParaRPr lang="ru-RU" sz="2400" dirty="0"/>
          </a:p>
          <a:p>
            <a:pPr algn="ctr"/>
            <a:r>
              <a:rPr lang="ru-RU" sz="2400" b="1" dirty="0"/>
              <a:t>ПЛАН ПРОЕКТНЫХ МЕРОПРИЯТИЙ</a:t>
            </a:r>
            <a:endParaRPr lang="ru-RU" sz="2400" dirty="0"/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b="1" u="sng" dirty="0" smtClean="0"/>
              <a:t>1 </a:t>
            </a:r>
            <a:r>
              <a:rPr lang="ru-RU" sz="2400" b="1" u="sng" dirty="0"/>
              <a:t>день</a:t>
            </a:r>
            <a:endParaRPr lang="ru-RU" sz="2400" u="sng" dirty="0"/>
          </a:p>
          <a:p>
            <a:r>
              <a:rPr lang="ru-RU" sz="2400" dirty="0"/>
              <a:t> </a:t>
            </a:r>
            <a:r>
              <a:rPr lang="ru-RU" sz="2400" b="1" dirty="0"/>
              <a:t>1. «Наша Таня»</a:t>
            </a:r>
            <a:endParaRPr lang="ru-RU" sz="2400" dirty="0"/>
          </a:p>
          <a:p>
            <a:r>
              <a:rPr lang="ru-RU" sz="2400" dirty="0"/>
              <a:t> 1. Обследование мяча - тонет или нет в воде (в виде экспериментальной деятельности). </a:t>
            </a:r>
            <a:endParaRPr lang="ru-RU" sz="2400" dirty="0" smtClean="0"/>
          </a:p>
          <a:p>
            <a:r>
              <a:rPr lang="ru-RU" sz="2400" dirty="0"/>
              <a:t> 2. Чтение и обыгрывание стихотворения А. </a:t>
            </a:r>
            <a:r>
              <a:rPr lang="ru-RU" sz="2400" dirty="0" err="1"/>
              <a:t>Барто</a:t>
            </a:r>
            <a:r>
              <a:rPr lang="ru-RU" sz="2400" dirty="0"/>
              <a:t> «Наша </a:t>
            </a:r>
            <a:r>
              <a:rPr lang="ru-RU" sz="2400" dirty="0" smtClean="0"/>
              <a:t>Таня». </a:t>
            </a:r>
            <a:endParaRPr lang="ru-RU" sz="2400" dirty="0"/>
          </a:p>
          <a:p>
            <a:r>
              <a:rPr lang="ru-RU" sz="2400" dirty="0"/>
              <a:t> 3. Игра с куклой «Угостим куклу чаем</a:t>
            </a:r>
            <a:r>
              <a:rPr lang="ru-RU" sz="2400" dirty="0" smtClean="0"/>
              <a:t>».</a:t>
            </a:r>
            <a:endParaRPr lang="ru-RU" sz="2400" dirty="0"/>
          </a:p>
          <a:p>
            <a:r>
              <a:rPr lang="ru-RU" sz="2400" dirty="0"/>
              <a:t> 4. Подвижная игра «Прокати мяч через ворота» </a:t>
            </a:r>
          </a:p>
        </p:txBody>
      </p:sp>
      <p:pic>
        <p:nvPicPr>
          <p:cNvPr id="1027" name="Picture 3" descr="C:\Users\User\Desktop\SAM_612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3" y="4259997"/>
            <a:ext cx="4128458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SAM_61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259997"/>
            <a:ext cx="4080195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64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438</Words>
  <Application>Microsoft Office PowerPoint</Application>
  <PresentationFormat>Экран (4:3)</PresentationFormat>
  <Paragraphs>99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2017-11-28T14:09:56Z</dcterms:created>
  <dcterms:modified xsi:type="dcterms:W3CDTF">2018-03-25T10:20:54Z</dcterms:modified>
</cp:coreProperties>
</file>