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6" r:id="rId2"/>
    <p:sldId id="274" r:id="rId3"/>
    <p:sldId id="276" r:id="rId4"/>
    <p:sldId id="275" r:id="rId5"/>
    <p:sldId id="263" r:id="rId6"/>
    <p:sldId id="258" r:id="rId7"/>
    <p:sldId id="270" r:id="rId8"/>
    <p:sldId id="278" r:id="rId9"/>
    <p:sldId id="265" r:id="rId10"/>
    <p:sldId id="273" r:id="rId11"/>
    <p:sldId id="269" r:id="rId12"/>
    <p:sldId id="264" r:id="rId13"/>
    <p:sldId id="268" r:id="rId14"/>
    <p:sldId id="281" r:id="rId15"/>
    <p:sldId id="261" r:id="rId16"/>
    <p:sldId id="267" r:id="rId17"/>
    <p:sldId id="266" r:id="rId18"/>
    <p:sldId id="271" r:id="rId19"/>
    <p:sldId id="272" r:id="rId20"/>
    <p:sldId id="279" r:id="rId21"/>
    <p:sldId id="260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17" autoAdjust="0"/>
    <p:restoredTop sz="94728" autoAdjust="0"/>
  </p:normalViewPr>
  <p:slideViewPr>
    <p:cSldViewPr>
      <p:cViewPr varScale="1">
        <p:scale>
          <a:sx n="103" d="100"/>
          <a:sy n="103" d="100"/>
        </p:scale>
        <p:origin x="-21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07A05-C1E0-4099-8103-CCAC0DB8DA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79CDB-B922-4A26-AF36-1B5C20BA11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F30B7-58C2-400E-8FD4-3F7937A4F8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C786-1298-4602-B4AA-992171DBB7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DB7AE1E-87B8-4218-BB3F-99C01EF9E9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CF092-3D87-4A23-A3B8-810F77CCC9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8233D-0D41-4CDE-B861-07AD1DE1FE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3ED63-83D3-4708-9864-669EBF33A8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19479-7A4B-4404-8E98-A4B18324F4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A2F4C-4806-4FE9-8F7F-ABFCBB54C3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AC685-A375-44E5-AC0B-C8939720829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5D2F48D-AAB0-4F1F-AAFD-B0A971D25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User\&#1052;&#1086;&#1080;%20&#1076;&#1086;&#1082;&#1091;&#1084;&#1077;&#1085;&#1090;&#1099;\&#1052;&#1086;&#1103;%20&#1084;&#1091;&#1079;&#1099;&#1082;&#1072;\Kenny%20G%20-%20Silhouette.mp3" TargetMode="Externa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 descr="J00991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5400000">
            <a:off x="-3336131" y="3336131"/>
            <a:ext cx="6858000" cy="18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C:\Users\Cotulla\Desktop\мой комп\ИСТОРИЯ\история 5 класс\3. Древняя Греция\карты\01Greece87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025" y="0"/>
            <a:ext cx="75533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4-конечная звезда 3"/>
          <p:cNvSpPr/>
          <p:nvPr/>
        </p:nvSpPr>
        <p:spPr>
          <a:xfrm>
            <a:off x="2863850" y="1239838"/>
            <a:ext cx="393700" cy="37465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012240" y="1002265"/>
            <a:ext cx="2096673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г. Олимп</a:t>
            </a:r>
          </a:p>
        </p:txBody>
      </p:sp>
      <p:pic>
        <p:nvPicPr>
          <p:cNvPr id="5126" name="Picture 9" descr="http://otvet.imgsmail.ru/download/5fbae1c7a73f1893d90aa0fa28145407_i-2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30950" y="204788"/>
            <a:ext cx="2813050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1" descr="Гора Олимп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30950" y="2373313"/>
            <a:ext cx="2813050" cy="211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13" descr="Горный пейзаж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30950" y="4600575"/>
            <a:ext cx="28130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026" descr="BluePatternIntricate~line3007"/>
          <p:cNvPicPr>
            <a:picLocks noChangeAspect="1" noChangeArrowheads="1"/>
          </p:cNvPicPr>
          <p:nvPr/>
        </p:nvPicPr>
        <p:blipFill>
          <a:blip r:embed="rId2" cstate="print">
            <a:lum bright="-12000" contrast="90000"/>
          </a:blip>
          <a:srcRect/>
          <a:stretch>
            <a:fillRect/>
          </a:stretch>
        </p:blipFill>
        <p:spPr bwMode="auto">
          <a:xfrm>
            <a:off x="539750" y="228600"/>
            <a:ext cx="8208963" cy="457200"/>
          </a:xfrm>
          <a:prstGeom prst="rect">
            <a:avLst/>
          </a:prstGeom>
          <a:noFill/>
        </p:spPr>
      </p:pic>
      <p:pic>
        <p:nvPicPr>
          <p:cNvPr id="19459" name="Picture 1027" descr="Aphrodite (After Boticcelli)Nobackground1"/>
          <p:cNvPicPr>
            <a:picLocks noChangeAspect="1" noChangeArrowheads="1"/>
          </p:cNvPicPr>
          <p:nvPr/>
        </p:nvPicPr>
        <p:blipFill>
          <a:blip r:embed="rId3" cstate="print">
            <a:lum contrast="6000"/>
          </a:blip>
          <a:srcRect/>
          <a:stretch>
            <a:fillRect/>
          </a:stretch>
        </p:blipFill>
        <p:spPr bwMode="auto">
          <a:xfrm>
            <a:off x="539750" y="1125538"/>
            <a:ext cx="3006725" cy="3025775"/>
          </a:xfrm>
          <a:prstGeom prst="rect">
            <a:avLst/>
          </a:prstGeom>
          <a:noFill/>
        </p:spPr>
      </p:pic>
      <p:pic>
        <p:nvPicPr>
          <p:cNvPr id="19460" name="Picture 1028" descr="Knidian Temple Aphrodite"/>
          <p:cNvPicPr>
            <a:picLocks noChangeAspect="1" noChangeArrowheads="1"/>
          </p:cNvPicPr>
          <p:nvPr/>
        </p:nvPicPr>
        <p:blipFill>
          <a:blip r:embed="rId4" cstate="print">
            <a:lum contrast="24000"/>
          </a:blip>
          <a:srcRect/>
          <a:stretch>
            <a:fillRect/>
          </a:stretch>
        </p:blipFill>
        <p:spPr bwMode="auto">
          <a:xfrm>
            <a:off x="4067175" y="981075"/>
            <a:ext cx="4752975" cy="3402013"/>
          </a:xfrm>
          <a:prstGeom prst="rect">
            <a:avLst/>
          </a:prstGeom>
          <a:noFill/>
        </p:spPr>
      </p:pic>
      <p:sp>
        <p:nvSpPr>
          <p:cNvPr id="19461" name="Text Box 1029"/>
          <p:cNvSpPr txBox="1">
            <a:spLocks noChangeArrowheads="1"/>
          </p:cNvSpPr>
          <p:nvPr/>
        </p:nvSpPr>
        <p:spPr bwMode="auto">
          <a:xfrm>
            <a:off x="4067175" y="3933825"/>
            <a:ext cx="2520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66FF33"/>
                </a:solidFill>
              </a:rPr>
              <a:t>Храм Афродиты </a:t>
            </a:r>
          </a:p>
        </p:txBody>
      </p:sp>
      <p:sp>
        <p:nvSpPr>
          <p:cNvPr id="19462" name="Text Box 1030"/>
          <p:cNvSpPr txBox="1">
            <a:spLocks noChangeArrowheads="1"/>
          </p:cNvSpPr>
          <p:nvPr/>
        </p:nvSpPr>
        <p:spPr bwMode="auto">
          <a:xfrm>
            <a:off x="609600" y="4581525"/>
            <a:ext cx="6122988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bg1"/>
                </a:solidFill>
              </a:rPr>
              <a:t>Афродита</a:t>
            </a:r>
            <a:r>
              <a:rPr lang="ru-RU" b="1" dirty="0">
                <a:solidFill>
                  <a:schemeClr val="bg1"/>
                </a:solidFill>
              </a:rPr>
              <a:t> – богиня любви и красоты. Родилась в морской пене и приплыла на берег в створке раковины.</a:t>
            </a:r>
          </a:p>
          <a:p>
            <a:pPr>
              <a:spcBef>
                <a:spcPct val="50000"/>
              </a:spcBef>
            </a:pPr>
            <a:r>
              <a:rPr lang="ru-RU" b="1" i="1" u="sng" dirty="0">
                <a:solidFill>
                  <a:schemeClr val="bg1"/>
                </a:solidFill>
              </a:rPr>
              <a:t>Символы – розы, голуби, воробьи, дельфины, бараны.</a:t>
            </a:r>
          </a:p>
        </p:txBody>
      </p:sp>
      <p:pic>
        <p:nvPicPr>
          <p:cNvPr id="19463" name="Picture 1031" descr="slide0013_image023[1]"/>
          <p:cNvPicPr>
            <a:picLocks noChangeAspect="1" noChangeArrowheads="1"/>
          </p:cNvPicPr>
          <p:nvPr/>
        </p:nvPicPr>
        <p:blipFill>
          <a:blip r:embed="rId5" cstate="print"/>
          <a:srcRect l="5702" t="15428" r="8569"/>
          <a:stretch>
            <a:fillRect/>
          </a:stretch>
        </p:blipFill>
        <p:spPr bwMode="auto">
          <a:xfrm>
            <a:off x="6516688" y="4797425"/>
            <a:ext cx="2303462" cy="172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BluePatternIntricate~line3007"/>
          <p:cNvPicPr>
            <a:picLocks noChangeAspect="1" noChangeArrowheads="1"/>
          </p:cNvPicPr>
          <p:nvPr/>
        </p:nvPicPr>
        <p:blipFill>
          <a:blip r:embed="rId2" cstate="print">
            <a:lum bright="-12000" contrast="90000"/>
          </a:blip>
          <a:srcRect/>
          <a:stretch>
            <a:fillRect/>
          </a:stretch>
        </p:blipFill>
        <p:spPr bwMode="auto">
          <a:xfrm>
            <a:off x="468313" y="228600"/>
            <a:ext cx="8280400" cy="457200"/>
          </a:xfrm>
          <a:prstGeom prst="rect">
            <a:avLst/>
          </a:prstGeom>
          <a:noFill/>
        </p:spPr>
      </p:pic>
      <p:pic>
        <p:nvPicPr>
          <p:cNvPr id="15363" name="Picture 3" descr="artemis"/>
          <p:cNvPicPr>
            <a:picLocks noChangeAspect="1" noChangeArrowheads="1"/>
          </p:cNvPicPr>
          <p:nvPr/>
        </p:nvPicPr>
        <p:blipFill>
          <a:blip r:embed="rId3" cstate="print"/>
          <a:srcRect l="8655" b="2748"/>
          <a:stretch>
            <a:fillRect/>
          </a:stretch>
        </p:blipFill>
        <p:spPr bwMode="auto">
          <a:xfrm>
            <a:off x="250825" y="1125538"/>
            <a:ext cx="3049588" cy="5113337"/>
          </a:xfrm>
          <a:prstGeom prst="rect">
            <a:avLst/>
          </a:prstGeom>
          <a:noFill/>
        </p:spPr>
      </p:pic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3635375" y="1125538"/>
            <a:ext cx="5113338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chemeClr val="bg1"/>
                </a:solidFill>
              </a:rPr>
              <a:t>Артемида</a:t>
            </a:r>
            <a:r>
              <a:rPr lang="ru-RU" b="1" dirty="0">
                <a:solidFill>
                  <a:schemeClr val="bg1"/>
                </a:solidFill>
              </a:rPr>
              <a:t> – дочь Зевса, богиня луны и охоты. Ее серебряные стрелы метко поражали цель. Она умела лечить, защищала супружество и деторождение. Артемида была покровительницей всех диких животных и с удовольствием охотилась в своей колеснице, запряженной ланями.</a:t>
            </a:r>
          </a:p>
          <a:p>
            <a:pPr>
              <a:spcBef>
                <a:spcPct val="50000"/>
              </a:spcBef>
            </a:pPr>
            <a:endParaRPr lang="ru-RU" b="1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bg1"/>
                </a:solidFill>
              </a:rPr>
              <a:t>Символы – кипарисовое дерево, лань, собаки.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BluePatternIntricate~line3007"/>
          <p:cNvPicPr>
            <a:picLocks noChangeAspect="1" noChangeArrowheads="1"/>
          </p:cNvPicPr>
          <p:nvPr/>
        </p:nvPicPr>
        <p:blipFill>
          <a:blip r:embed="rId2" cstate="print">
            <a:lum bright="-18000" contrast="100000"/>
          </a:blip>
          <a:srcRect/>
          <a:stretch>
            <a:fillRect/>
          </a:stretch>
        </p:blipFill>
        <p:spPr bwMode="auto">
          <a:xfrm>
            <a:off x="395288" y="228600"/>
            <a:ext cx="8353425" cy="457200"/>
          </a:xfrm>
          <a:prstGeom prst="rect">
            <a:avLst/>
          </a:prstGeom>
          <a:noFill/>
        </p:spPr>
      </p:pic>
      <p:pic>
        <p:nvPicPr>
          <p:cNvPr id="10244" name="Picture 4" descr="hera_temple"/>
          <p:cNvPicPr>
            <a:picLocks noChangeAspect="1" noChangeArrowheads="1"/>
          </p:cNvPicPr>
          <p:nvPr/>
        </p:nvPicPr>
        <p:blipFill>
          <a:blip r:embed="rId3" cstate="print"/>
          <a:srcRect t="2916"/>
          <a:stretch>
            <a:fillRect/>
          </a:stretch>
        </p:blipFill>
        <p:spPr bwMode="auto">
          <a:xfrm>
            <a:off x="5508625" y="1268413"/>
            <a:ext cx="3319463" cy="4897437"/>
          </a:xfrm>
          <a:prstGeom prst="rect">
            <a:avLst/>
          </a:prstGeom>
          <a:noFill/>
        </p:spPr>
      </p:pic>
      <p:pic>
        <p:nvPicPr>
          <p:cNvPr id="10245" name="Picture 5" descr="hera"/>
          <p:cNvPicPr>
            <a:picLocks noChangeAspect="1" noChangeArrowheads="1"/>
          </p:cNvPicPr>
          <p:nvPr/>
        </p:nvPicPr>
        <p:blipFill>
          <a:blip r:embed="rId4" cstate="print"/>
          <a:srcRect t="6946" b="4298"/>
          <a:stretch>
            <a:fillRect/>
          </a:stretch>
        </p:blipFill>
        <p:spPr bwMode="auto">
          <a:xfrm>
            <a:off x="3059113" y="1341438"/>
            <a:ext cx="1936750" cy="2447925"/>
          </a:xfrm>
          <a:prstGeom prst="rect">
            <a:avLst/>
          </a:prstGeom>
          <a:noFill/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4953000" y="6237288"/>
            <a:ext cx="419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66FF33"/>
                </a:solidFill>
              </a:rPr>
              <a:t>Храм Геры в Афинах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250825" y="4327525"/>
            <a:ext cx="527685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bg1"/>
                </a:solidFill>
              </a:rPr>
              <a:t>Гера  </a:t>
            </a:r>
            <a:r>
              <a:rPr lang="ru-RU" sz="2000" b="1" dirty="0">
                <a:solidFill>
                  <a:schemeClr val="bg1"/>
                </a:solidFill>
              </a:rPr>
              <a:t>–  сестра  и жена  Зевса, покровительница  женщин  и  брака. Красивая  и  гордая,  она  часто сожалела о связях своего мужа с другими  женщинами, преследовала их  и  их  детей.</a:t>
            </a:r>
          </a:p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bg1"/>
                </a:solidFill>
              </a:rPr>
              <a:t>Символы – гранат,  павлин.</a:t>
            </a:r>
          </a:p>
          <a:p>
            <a:pPr>
              <a:spcBef>
                <a:spcPct val="50000"/>
              </a:spcBef>
            </a:pPr>
            <a:endParaRPr lang="ru-RU" b="1" dirty="0">
              <a:solidFill>
                <a:srgbClr val="66FF33"/>
              </a:solidFill>
            </a:endParaRPr>
          </a:p>
        </p:txBody>
      </p:sp>
      <p:pic>
        <p:nvPicPr>
          <p:cNvPr id="10248" name="Picture 8" descr="Гера"/>
          <p:cNvPicPr>
            <a:picLocks noChangeAspect="1" noChangeArrowheads="1"/>
          </p:cNvPicPr>
          <p:nvPr/>
        </p:nvPicPr>
        <p:blipFill>
          <a:blip r:embed="rId5" cstate="print">
            <a:lum bright="-12000" contrast="30000"/>
          </a:blip>
          <a:srcRect/>
          <a:stretch>
            <a:fillRect/>
          </a:stretch>
        </p:blipFill>
        <p:spPr bwMode="auto">
          <a:xfrm>
            <a:off x="250825" y="836613"/>
            <a:ext cx="2249488" cy="3384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BluePatternIntricate~line3007"/>
          <p:cNvPicPr>
            <a:picLocks noChangeAspect="1" noChangeArrowheads="1"/>
          </p:cNvPicPr>
          <p:nvPr/>
        </p:nvPicPr>
        <p:blipFill>
          <a:blip r:embed="rId2" cstate="print">
            <a:lum bright="-12000" contrast="84000"/>
          </a:blip>
          <a:srcRect/>
          <a:stretch>
            <a:fillRect/>
          </a:stretch>
        </p:blipFill>
        <p:spPr bwMode="auto">
          <a:xfrm>
            <a:off x="323850" y="228600"/>
            <a:ext cx="8569325" cy="457200"/>
          </a:xfrm>
          <a:prstGeom prst="rect">
            <a:avLst/>
          </a:prstGeom>
          <a:noFill/>
        </p:spPr>
      </p:pic>
      <p:pic>
        <p:nvPicPr>
          <p:cNvPr id="14339" name="Picture 3" descr="Demeter_from_the_temple_in_Turkey"/>
          <p:cNvPicPr>
            <a:picLocks noChangeAspect="1" noChangeArrowheads="1"/>
          </p:cNvPicPr>
          <p:nvPr/>
        </p:nvPicPr>
        <p:blipFill>
          <a:blip r:embed="rId3" cstate="print">
            <a:lum bright="12000" contrast="36000"/>
          </a:blip>
          <a:srcRect t="11531"/>
          <a:stretch>
            <a:fillRect/>
          </a:stretch>
        </p:blipFill>
        <p:spPr bwMode="auto">
          <a:xfrm>
            <a:off x="323850" y="908050"/>
            <a:ext cx="2794000" cy="3889375"/>
          </a:xfrm>
          <a:prstGeom prst="rect">
            <a:avLst/>
          </a:prstGeom>
          <a:noFill/>
        </p:spPr>
      </p:pic>
      <p:pic>
        <p:nvPicPr>
          <p:cNvPr id="14340" name="Picture 4" descr="Dem-tem"/>
          <p:cNvPicPr>
            <a:picLocks noChangeAspect="1" noChangeArrowheads="1"/>
          </p:cNvPicPr>
          <p:nvPr/>
        </p:nvPicPr>
        <p:blipFill>
          <a:blip r:embed="rId4" cstate="print">
            <a:lum contrast="24000"/>
          </a:blip>
          <a:srcRect t="12277"/>
          <a:stretch>
            <a:fillRect/>
          </a:stretch>
        </p:blipFill>
        <p:spPr bwMode="auto">
          <a:xfrm>
            <a:off x="3924300" y="981075"/>
            <a:ext cx="4800600" cy="3240088"/>
          </a:xfrm>
          <a:prstGeom prst="rect">
            <a:avLst/>
          </a:prstGeom>
          <a:noFill/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3995738" y="3716338"/>
            <a:ext cx="2808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66FF33"/>
                </a:solidFill>
              </a:rPr>
              <a:t>Храм Деметры .</a:t>
            </a:r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611188" y="4868863"/>
            <a:ext cx="8532812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bg1"/>
                </a:solidFill>
              </a:rPr>
              <a:t>Деметра </a:t>
            </a:r>
            <a:r>
              <a:rPr lang="ru-RU" sz="2000" b="1" dirty="0">
                <a:solidFill>
                  <a:schemeClr val="bg1"/>
                </a:solidFill>
              </a:rPr>
              <a:t> –  богиня земледелия  и  плодородия. Её действиями греки объясняли смену сезонов, наступление осени , увядание природы  и воскрешение всего живого весной.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chemeClr val="bg1"/>
                </a:solidFill>
              </a:rPr>
              <a:t>Символы : ячменный  или  пшеничный  колос.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5175"/>
            <a:ext cx="7772400" cy="576263"/>
          </a:xfrm>
        </p:spPr>
        <p:txBody>
          <a:bodyPr>
            <a:normAutofit fontScale="90000"/>
          </a:bodyPr>
          <a:lstStyle/>
          <a:p>
            <a:r>
              <a:rPr lang="ru-RU" sz="3200" b="1">
                <a:solidFill>
                  <a:srgbClr val="66FF33"/>
                </a:solidFill>
              </a:rPr>
              <a:t>Миф о Деметре и Персефоне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268413"/>
            <a:ext cx="8964612" cy="5400675"/>
          </a:xfrm>
        </p:spPr>
        <p:txBody>
          <a:bodyPr/>
          <a:lstStyle/>
          <a:p>
            <a:pPr>
              <a:buFontTx/>
              <a:buNone/>
            </a:pPr>
            <a:r>
              <a:rPr lang="ru-RU" sz="1800">
                <a:solidFill>
                  <a:srgbClr val="66FF33"/>
                </a:solidFill>
              </a:rPr>
              <a:t>Бог Аид – мрачный владыка подземного царства украл дочь богини Деметры Персефону.</a:t>
            </a:r>
          </a:p>
          <a:p>
            <a:pPr>
              <a:buFontTx/>
              <a:buNone/>
            </a:pPr>
            <a:r>
              <a:rPr lang="ru-RU" sz="1800">
                <a:solidFill>
                  <a:srgbClr val="66FF33"/>
                </a:solidFill>
              </a:rPr>
              <a:t>Он посадил её в золотую карету и увёз в царство мёртвых. Путь на землю ей преградил </a:t>
            </a:r>
          </a:p>
          <a:p>
            <a:pPr>
              <a:buFontTx/>
              <a:buNone/>
            </a:pPr>
            <a:r>
              <a:rPr lang="ru-RU" sz="1800">
                <a:solidFill>
                  <a:srgbClr val="66FF33"/>
                </a:solidFill>
              </a:rPr>
              <a:t>свирепый пёс Цербер.От горя и тоски Деметры пожелтели листья, завяли цветы, посохли</a:t>
            </a:r>
          </a:p>
          <a:p>
            <a:pPr>
              <a:buFontTx/>
              <a:buNone/>
            </a:pPr>
            <a:r>
              <a:rPr lang="ru-RU" sz="1800">
                <a:solidFill>
                  <a:srgbClr val="66FF33"/>
                </a:solidFill>
              </a:rPr>
              <a:t>колосья. Природа грустила и лила слёзные дожди вместе с матерью. Но Аид согласился</a:t>
            </a:r>
          </a:p>
          <a:p>
            <a:pPr>
              <a:buFontTx/>
              <a:buNone/>
            </a:pPr>
            <a:r>
              <a:rPr lang="ru-RU" sz="1800">
                <a:solidFill>
                  <a:srgbClr val="66FF33"/>
                </a:solidFill>
              </a:rPr>
              <a:t>отпускать Деметру к матери на одну треть года, и тогда от радости  Деметры зеленели </a:t>
            </a:r>
          </a:p>
          <a:p>
            <a:pPr>
              <a:buFontTx/>
              <a:buNone/>
            </a:pPr>
            <a:r>
              <a:rPr lang="ru-RU" sz="1800">
                <a:solidFill>
                  <a:srgbClr val="66FF33"/>
                </a:solidFill>
              </a:rPr>
              <a:t>пашни и виноградники, распускались цветы  на  земле.</a:t>
            </a:r>
          </a:p>
          <a:p>
            <a:pPr>
              <a:buFontTx/>
              <a:buNone/>
            </a:pPr>
            <a:endParaRPr lang="ru-RU" sz="1800">
              <a:solidFill>
                <a:srgbClr val="66FF33"/>
              </a:solidFill>
            </a:endParaRPr>
          </a:p>
          <a:p>
            <a:pPr>
              <a:buFontTx/>
              <a:buNone/>
            </a:pPr>
            <a:endParaRPr lang="ru-RU" sz="2000"/>
          </a:p>
        </p:txBody>
      </p:sp>
      <p:pic>
        <p:nvPicPr>
          <p:cNvPr id="30724" name="Picture 4" descr="BluePatternIntricate~line3007"/>
          <p:cNvPicPr>
            <a:picLocks noChangeAspect="1" noChangeArrowheads="1"/>
          </p:cNvPicPr>
          <p:nvPr/>
        </p:nvPicPr>
        <p:blipFill>
          <a:blip r:embed="rId2" cstate="print">
            <a:lum bright="-18000" contrast="96000"/>
          </a:blip>
          <a:srcRect/>
          <a:stretch>
            <a:fillRect/>
          </a:stretch>
        </p:blipFill>
        <p:spPr bwMode="auto">
          <a:xfrm>
            <a:off x="395288" y="228600"/>
            <a:ext cx="8424862" cy="457200"/>
          </a:xfrm>
          <a:prstGeom prst="rect">
            <a:avLst/>
          </a:prstGeom>
          <a:noFill/>
        </p:spPr>
      </p:pic>
      <p:pic>
        <p:nvPicPr>
          <p:cNvPr id="30725" name="Picture 5" descr="persephone[1]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6227763" y="3068638"/>
            <a:ext cx="2697162" cy="3600450"/>
          </a:xfrm>
          <a:prstGeom prst="rect">
            <a:avLst/>
          </a:prstGeom>
          <a:noFill/>
        </p:spPr>
      </p:pic>
      <p:pic>
        <p:nvPicPr>
          <p:cNvPr id="30727" name="Picture 7" descr="demeter[1]"/>
          <p:cNvPicPr>
            <a:picLocks noChangeAspect="1" noChangeArrowheads="1"/>
          </p:cNvPicPr>
          <p:nvPr/>
        </p:nvPicPr>
        <p:blipFill>
          <a:blip r:embed="rId4" cstate="print">
            <a:lum contrast="30000"/>
          </a:blip>
          <a:srcRect/>
          <a:stretch>
            <a:fillRect/>
          </a:stretch>
        </p:blipFill>
        <p:spPr bwMode="auto">
          <a:xfrm>
            <a:off x="250825" y="3357563"/>
            <a:ext cx="3025775" cy="3267075"/>
          </a:xfrm>
          <a:prstGeom prst="rect">
            <a:avLst/>
          </a:prstGeom>
          <a:noFill/>
        </p:spPr>
      </p:pic>
      <p:pic>
        <p:nvPicPr>
          <p:cNvPr id="30728" name="Picture 8" descr="CERBERU2[1]"/>
          <p:cNvPicPr>
            <a:picLocks noChangeAspect="1" noChangeArrowheads="1"/>
          </p:cNvPicPr>
          <p:nvPr/>
        </p:nvPicPr>
        <p:blipFill>
          <a:blip r:embed="rId5" cstate="print"/>
          <a:srcRect l="9451"/>
          <a:stretch>
            <a:fillRect/>
          </a:stretch>
        </p:blipFill>
        <p:spPr bwMode="auto">
          <a:xfrm>
            <a:off x="3779838" y="3933825"/>
            <a:ext cx="2068512" cy="2016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BluePatternIntricate~line3007"/>
          <p:cNvPicPr>
            <a:picLocks noChangeAspect="1" noChangeArrowheads="1"/>
          </p:cNvPicPr>
          <p:nvPr/>
        </p:nvPicPr>
        <p:blipFill>
          <a:blip r:embed="rId2" cstate="print">
            <a:lum bright="-18000" contrast="96000"/>
          </a:blip>
          <a:srcRect/>
          <a:stretch>
            <a:fillRect/>
          </a:stretch>
        </p:blipFill>
        <p:spPr bwMode="auto">
          <a:xfrm>
            <a:off x="395288" y="228600"/>
            <a:ext cx="8353425" cy="457200"/>
          </a:xfrm>
          <a:prstGeom prst="rect">
            <a:avLst/>
          </a:prstGeom>
          <a:noFill/>
        </p:spPr>
      </p:pic>
      <p:pic>
        <p:nvPicPr>
          <p:cNvPr id="7171" name="Picture 3" descr="Apollo Temple panorama_b"/>
          <p:cNvPicPr>
            <a:picLocks noChangeAspect="1" noChangeArrowheads="1"/>
          </p:cNvPicPr>
          <p:nvPr/>
        </p:nvPicPr>
        <p:blipFill>
          <a:blip r:embed="rId3" cstate="print">
            <a:lum contrast="24000"/>
          </a:blip>
          <a:srcRect/>
          <a:stretch>
            <a:fillRect/>
          </a:stretch>
        </p:blipFill>
        <p:spPr bwMode="auto">
          <a:xfrm>
            <a:off x="2987675" y="908050"/>
            <a:ext cx="5472113" cy="3938588"/>
          </a:xfrm>
          <a:prstGeom prst="rect">
            <a:avLst/>
          </a:prstGeom>
          <a:noFill/>
        </p:spPr>
      </p:pic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4787900" y="1052513"/>
            <a:ext cx="3455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Храм Аполлона</a:t>
            </a:r>
          </a:p>
        </p:txBody>
      </p:sp>
      <p:pic>
        <p:nvPicPr>
          <p:cNvPr id="7173" name="Picture 5" descr="Apollo"/>
          <p:cNvPicPr>
            <a:picLocks noChangeAspect="1" noChangeArrowheads="1"/>
          </p:cNvPicPr>
          <p:nvPr/>
        </p:nvPicPr>
        <p:blipFill>
          <a:blip r:embed="rId4" cstate="print">
            <a:lum contrast="30000"/>
          </a:blip>
          <a:srcRect/>
          <a:stretch>
            <a:fillRect/>
          </a:stretch>
        </p:blipFill>
        <p:spPr bwMode="auto">
          <a:xfrm>
            <a:off x="395288" y="836613"/>
            <a:ext cx="2341562" cy="4032250"/>
          </a:xfrm>
          <a:prstGeom prst="rect">
            <a:avLst/>
          </a:prstGeom>
          <a:noFill/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179388" y="5013325"/>
            <a:ext cx="873601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bg1"/>
                </a:solidFill>
              </a:rPr>
              <a:t>Аполлон</a:t>
            </a:r>
            <a:r>
              <a:rPr lang="ru-RU" sz="2000" b="1" dirty="0">
                <a:solidFill>
                  <a:schemeClr val="bg1"/>
                </a:solidFill>
              </a:rPr>
              <a:t> – сын Зевса, брат Артемиды, бог солнца, света и правды.     Ему также  подвластны  музыка,  поэзия, врачевание. Он обладал даром предвидения и сделал  Дельфы святилищем, в котором  находился главный  оракул  Греции.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chemeClr val="bg1"/>
                </a:solidFill>
              </a:rPr>
              <a:t>                                                                   Символ Аполлона – дерево лавр.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BluePatternIntricate~line3007"/>
          <p:cNvPicPr>
            <a:picLocks noChangeAspect="1" noChangeArrowheads="1"/>
          </p:cNvPicPr>
          <p:nvPr/>
        </p:nvPicPr>
        <p:blipFill>
          <a:blip r:embed="rId2" cstate="print">
            <a:lum bright="-12000" contrast="88000"/>
          </a:blip>
          <a:srcRect/>
          <a:stretch>
            <a:fillRect/>
          </a:stretch>
        </p:blipFill>
        <p:spPr bwMode="auto">
          <a:xfrm>
            <a:off x="395288" y="228600"/>
            <a:ext cx="8353425" cy="457200"/>
          </a:xfrm>
          <a:prstGeom prst="rect">
            <a:avLst/>
          </a:prstGeom>
          <a:noFill/>
        </p:spPr>
      </p:pic>
      <p:pic>
        <p:nvPicPr>
          <p:cNvPr id="13315" name="Picture 3" descr="Hestia_p125"/>
          <p:cNvPicPr>
            <a:picLocks noChangeAspect="1" noChangeArrowheads="1"/>
          </p:cNvPicPr>
          <p:nvPr/>
        </p:nvPicPr>
        <p:blipFill>
          <a:blip r:embed="rId3" cstate="print">
            <a:lum contrast="18000"/>
          </a:blip>
          <a:srcRect l="12813" t="4228" r="10185" b="9732"/>
          <a:stretch>
            <a:fillRect/>
          </a:stretch>
        </p:blipFill>
        <p:spPr bwMode="auto">
          <a:xfrm>
            <a:off x="250825" y="836613"/>
            <a:ext cx="3717925" cy="5400675"/>
          </a:xfrm>
          <a:prstGeom prst="rect">
            <a:avLst/>
          </a:prstGeom>
          <a:noFill/>
        </p:spPr>
      </p:pic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5715000" y="8382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4284663" y="981075"/>
            <a:ext cx="4319587" cy="453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66FF33"/>
                </a:solidFill>
              </a:rPr>
              <a:t>Гестия </a:t>
            </a:r>
            <a:r>
              <a:rPr lang="ru-RU" b="1">
                <a:solidFill>
                  <a:srgbClr val="66FF33"/>
                </a:solidFill>
              </a:rPr>
              <a:t>– богиня домашнего очага. В каждом греческом городе и в каждой семье находился алтарь, посвященный ей. Нежная и чистая, она стояла в стороне от ссор  других богов. В конце концов Гестия покинула свой трон на Олимпе, зная, что где бы она не появлялась ее ожидает радушный прием.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BluePatternIntricate~line3007"/>
          <p:cNvPicPr>
            <a:picLocks noChangeAspect="1" noChangeArrowheads="1"/>
          </p:cNvPicPr>
          <p:nvPr/>
        </p:nvPicPr>
        <p:blipFill>
          <a:blip r:embed="rId2" cstate="print">
            <a:lum bright="-6000" contrast="60000"/>
          </a:blip>
          <a:srcRect/>
          <a:stretch>
            <a:fillRect/>
          </a:stretch>
        </p:blipFill>
        <p:spPr bwMode="auto">
          <a:xfrm>
            <a:off x="323850" y="228600"/>
            <a:ext cx="8496300" cy="457200"/>
          </a:xfrm>
          <a:prstGeom prst="rect">
            <a:avLst/>
          </a:prstGeom>
          <a:noFill/>
        </p:spPr>
      </p:pic>
      <p:pic>
        <p:nvPicPr>
          <p:cNvPr id="12291" name="Picture 3" descr="Acropolis-Areopagos-th"/>
          <p:cNvPicPr>
            <a:picLocks noChangeAspect="1" noChangeArrowheads="1"/>
          </p:cNvPicPr>
          <p:nvPr/>
        </p:nvPicPr>
        <p:blipFill>
          <a:blip r:embed="rId3" cstate="print">
            <a:lum contrast="18000"/>
          </a:blip>
          <a:srcRect/>
          <a:stretch>
            <a:fillRect/>
          </a:stretch>
        </p:blipFill>
        <p:spPr bwMode="auto">
          <a:xfrm>
            <a:off x="250825" y="1125538"/>
            <a:ext cx="4752975" cy="3670300"/>
          </a:xfrm>
          <a:prstGeom prst="rect">
            <a:avLst/>
          </a:prstGeom>
          <a:noFill/>
        </p:spPr>
      </p:pic>
      <p:pic>
        <p:nvPicPr>
          <p:cNvPr id="12292" name="Picture 4" descr="ar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625" y="1052513"/>
            <a:ext cx="2511425" cy="3733800"/>
          </a:xfrm>
          <a:prstGeom prst="rect">
            <a:avLst/>
          </a:prstGeom>
          <a:noFill/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827088" y="620713"/>
            <a:ext cx="42783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66FF33"/>
                </a:solidFill>
              </a:rPr>
              <a:t>Акрополь - Ареопаг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179388" y="4941888"/>
            <a:ext cx="896461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66FF33"/>
                </a:solidFill>
              </a:rPr>
              <a:t>Арес</a:t>
            </a:r>
            <a:r>
              <a:rPr lang="ru-RU" sz="2000" b="1">
                <a:solidFill>
                  <a:srgbClr val="66FF33"/>
                </a:solidFill>
              </a:rPr>
              <a:t> – бог войны и возлюбленный Афродиты. Отличался вспыльчивым и жестоким характером. Однажды ему пришлось предстать перед судом  за убийство в Афинах на горе Ареопаг, которая получила это название от его имени.  Не был особо почитаем в Греции.                                                                </a:t>
            </a: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rgbClr val="66FF33"/>
                </a:solidFill>
              </a:rPr>
              <a:t>                                                          Символы – факел, копье, собаки, ястреб.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BluePatternIntricate~line3007"/>
          <p:cNvPicPr>
            <a:picLocks noChangeAspect="1" noChangeArrowheads="1"/>
          </p:cNvPicPr>
          <p:nvPr/>
        </p:nvPicPr>
        <p:blipFill>
          <a:blip r:embed="rId2" cstate="print">
            <a:lum bright="-12000" contrast="72000"/>
          </a:blip>
          <a:srcRect/>
          <a:stretch>
            <a:fillRect/>
          </a:stretch>
        </p:blipFill>
        <p:spPr bwMode="auto">
          <a:xfrm>
            <a:off x="468313" y="228600"/>
            <a:ext cx="8135937" cy="457200"/>
          </a:xfrm>
          <a:prstGeom prst="rect">
            <a:avLst/>
          </a:prstGeom>
          <a:noFill/>
        </p:spPr>
      </p:pic>
      <p:pic>
        <p:nvPicPr>
          <p:cNvPr id="17411" name="Picture 3" descr="Dinoysus_p115"/>
          <p:cNvPicPr>
            <a:picLocks noChangeAspect="1" noChangeArrowheads="1"/>
          </p:cNvPicPr>
          <p:nvPr/>
        </p:nvPicPr>
        <p:blipFill>
          <a:blip r:embed="rId3" cstate="print">
            <a:lum contrast="18000"/>
          </a:blip>
          <a:srcRect l="4390" t="2710" r="5466" b="4048"/>
          <a:stretch>
            <a:fillRect/>
          </a:stretch>
        </p:blipFill>
        <p:spPr bwMode="auto">
          <a:xfrm>
            <a:off x="395288" y="1196975"/>
            <a:ext cx="3665537" cy="5041900"/>
          </a:xfrm>
          <a:prstGeom prst="rect">
            <a:avLst/>
          </a:prstGeom>
          <a:noFill/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4211638" y="1268413"/>
            <a:ext cx="4681537" cy="437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bg1"/>
                </a:solidFill>
              </a:rPr>
              <a:t>Дионис</a:t>
            </a:r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dirty="0">
                <a:solidFill>
                  <a:schemeClr val="bg1"/>
                </a:solidFill>
              </a:rPr>
              <a:t>–  </a:t>
            </a:r>
            <a:r>
              <a:rPr lang="ru-RU" sz="2000" b="1" dirty="0">
                <a:solidFill>
                  <a:schemeClr val="bg1"/>
                </a:solidFill>
              </a:rPr>
              <a:t>бог виноградарства  и виноделия. Он ходил по свету, обучая людей, как делать вино. Его сопровождали сатиры, селены, нимфы –  мифические  и  фантастические существа. Когда </a:t>
            </a:r>
            <a:r>
              <a:rPr lang="ru-RU" sz="2000" b="1" dirty="0" err="1">
                <a:solidFill>
                  <a:schemeClr val="bg1"/>
                </a:solidFill>
              </a:rPr>
              <a:t>Гестия</a:t>
            </a:r>
            <a:r>
              <a:rPr lang="ru-RU" sz="2000" b="1" dirty="0">
                <a:solidFill>
                  <a:schemeClr val="bg1"/>
                </a:solidFill>
              </a:rPr>
              <a:t> покинула свой трон на Олимпе, Дионис стал одним из 12-ти  богов-олимпийцев.</a:t>
            </a:r>
          </a:p>
          <a:p>
            <a:pPr>
              <a:spcBef>
                <a:spcPct val="50000"/>
              </a:spcBef>
            </a:pPr>
            <a:endParaRPr lang="ru-RU" sz="2000" b="1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bg1"/>
                </a:solidFill>
              </a:rPr>
              <a:t>Символы – жезл, увитый плющом, виноградными листьями с сосновой шишкой.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5699125" y="906463"/>
            <a:ext cx="2530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18435" name="Picture 3" descr="BluePatternIntricate~line3007"/>
          <p:cNvPicPr>
            <a:picLocks noChangeAspect="1" noChangeArrowheads="1"/>
          </p:cNvPicPr>
          <p:nvPr/>
        </p:nvPicPr>
        <p:blipFill>
          <a:blip r:embed="rId2" cstate="print">
            <a:lum bright="-12000" contrast="90000"/>
          </a:blip>
          <a:srcRect/>
          <a:stretch>
            <a:fillRect/>
          </a:stretch>
        </p:blipFill>
        <p:spPr bwMode="auto">
          <a:xfrm>
            <a:off x="468313" y="228600"/>
            <a:ext cx="8135937" cy="457200"/>
          </a:xfrm>
          <a:prstGeom prst="rect">
            <a:avLst/>
          </a:prstGeom>
          <a:noFill/>
        </p:spPr>
      </p:pic>
      <p:pic>
        <p:nvPicPr>
          <p:cNvPr id="18436" name="Picture 4" descr="Hermes_p124"/>
          <p:cNvPicPr>
            <a:picLocks noChangeAspect="1" noChangeArrowheads="1"/>
          </p:cNvPicPr>
          <p:nvPr/>
        </p:nvPicPr>
        <p:blipFill>
          <a:blip r:embed="rId3" cstate="print"/>
          <a:srcRect l="2643" b="992"/>
          <a:stretch>
            <a:fillRect/>
          </a:stretch>
        </p:blipFill>
        <p:spPr bwMode="auto">
          <a:xfrm>
            <a:off x="395288" y="836613"/>
            <a:ext cx="3382962" cy="5689600"/>
          </a:xfrm>
          <a:prstGeom prst="rect">
            <a:avLst/>
          </a:prstGeom>
          <a:noFill/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4140200" y="1412875"/>
            <a:ext cx="4608513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u="sng" dirty="0">
                <a:solidFill>
                  <a:schemeClr val="bg1"/>
                </a:solidFill>
              </a:rPr>
              <a:t>Гермес</a:t>
            </a:r>
            <a:r>
              <a:rPr lang="ru-RU" sz="2000" b="1" dirty="0">
                <a:solidFill>
                  <a:schemeClr val="bg1"/>
                </a:solidFill>
              </a:rPr>
              <a:t> – сын Зевса – в младенчестве был  умным  и  непослушным ребенком, шаловливым и хитрым. Он похитил  скот  у Аполлона. Он стал быстрым вестником  богов, а также покровителем  купцов, ремесленников, путешественников и воров.  По легенде он изобрел  азбуку, математику, астрономию, бокс.</a:t>
            </a:r>
          </a:p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bg1"/>
                </a:solidFill>
              </a:rPr>
              <a:t>У Гермеса был крылатый шлем и крылатые сандалии. В руке – жезл.</a:t>
            </a:r>
          </a:p>
          <a:p>
            <a:pPr>
              <a:spcBef>
                <a:spcPct val="50000"/>
              </a:spcBef>
            </a:pPr>
            <a:endParaRPr lang="ru-RU" b="1" dirty="0">
              <a:solidFill>
                <a:srgbClr val="66FF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050"/>
          <p:cNvSpPr>
            <a:spLocks noGrp="1" noChangeArrowheads="1"/>
          </p:cNvSpPr>
          <p:nvPr>
            <p:ph type="ctrTitle"/>
          </p:nvPr>
        </p:nvSpPr>
        <p:spPr>
          <a:xfrm>
            <a:off x="685800" y="2133600"/>
            <a:ext cx="7702550" cy="1800225"/>
          </a:xfrm>
        </p:spPr>
        <p:txBody>
          <a:bodyPr/>
          <a:lstStyle/>
          <a:p>
            <a:r>
              <a:rPr lang="ru-RU" sz="4800" b="1" dirty="0">
                <a:solidFill>
                  <a:srgbClr val="66FF33"/>
                </a:solidFill>
              </a:rPr>
              <a:t>РЕЛИГИЯ  ДРЕВНИХ ГРЕКОВ</a:t>
            </a:r>
          </a:p>
        </p:txBody>
      </p:sp>
      <p:sp>
        <p:nvSpPr>
          <p:cNvPr id="20483" name="Rectangle 2051"/>
          <p:cNvSpPr>
            <a:spLocks noGrp="1" noChangeArrowheads="1"/>
          </p:cNvSpPr>
          <p:nvPr>
            <p:ph type="subTitle" idx="1"/>
          </p:nvPr>
        </p:nvSpPr>
        <p:spPr>
          <a:xfrm flipH="1">
            <a:off x="-612775" y="6453188"/>
            <a:ext cx="71437" cy="71437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80000"/>
              </a:lnSpc>
            </a:pPr>
            <a:endParaRPr lang="ru-RU" sz="800"/>
          </a:p>
        </p:txBody>
      </p:sp>
      <p:pic>
        <p:nvPicPr>
          <p:cNvPr id="20484" name="Picture 2052" descr="BluePatternIntricate~line3007"/>
          <p:cNvPicPr>
            <a:picLocks noChangeAspect="1" noChangeArrowheads="1"/>
          </p:cNvPicPr>
          <p:nvPr/>
        </p:nvPicPr>
        <p:blipFill>
          <a:blip r:embed="rId3" cstate="print">
            <a:lum bright="-12000" contrast="90000"/>
          </a:blip>
          <a:srcRect/>
          <a:stretch>
            <a:fillRect/>
          </a:stretch>
        </p:blipFill>
        <p:spPr bwMode="auto">
          <a:xfrm>
            <a:off x="755650" y="404813"/>
            <a:ext cx="7777163" cy="457200"/>
          </a:xfrm>
          <a:prstGeom prst="rect">
            <a:avLst/>
          </a:prstGeom>
          <a:noFill/>
        </p:spPr>
      </p:pic>
      <p:pic>
        <p:nvPicPr>
          <p:cNvPr id="20485" name="Picture 2053" descr="BluePatternIntricate~line3007"/>
          <p:cNvPicPr>
            <a:picLocks noChangeAspect="1" noChangeArrowheads="1"/>
          </p:cNvPicPr>
          <p:nvPr/>
        </p:nvPicPr>
        <p:blipFill>
          <a:blip r:embed="rId3" cstate="print">
            <a:lum bright="-12000" contrast="84000"/>
          </a:blip>
          <a:srcRect/>
          <a:stretch>
            <a:fillRect/>
          </a:stretch>
        </p:blipFill>
        <p:spPr bwMode="auto">
          <a:xfrm>
            <a:off x="827088" y="5949950"/>
            <a:ext cx="7632700" cy="457200"/>
          </a:xfrm>
          <a:prstGeom prst="rect">
            <a:avLst/>
          </a:prstGeom>
          <a:noFill/>
        </p:spPr>
      </p:pic>
      <p:pic>
        <p:nvPicPr>
          <p:cNvPr id="20486" name="Kenny G - Silhouette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63087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4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458788"/>
            <a:ext cx="7772400" cy="142875"/>
          </a:xfrm>
        </p:spPr>
        <p:txBody>
          <a:bodyPr>
            <a:normAutofit fontScale="90000"/>
          </a:bodyPr>
          <a:lstStyle/>
          <a:p>
            <a:endParaRPr lang="ru-RU" sz="4000"/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3779838" y="981075"/>
            <a:ext cx="5364162" cy="1727200"/>
          </a:xfrm>
        </p:spPr>
        <p:txBody>
          <a:bodyPr/>
          <a:lstStyle/>
          <a:p>
            <a:pPr>
              <a:buFontTx/>
              <a:buNone/>
            </a:pPr>
            <a:r>
              <a:rPr lang="ru-RU" sz="2400" b="1">
                <a:solidFill>
                  <a:srgbClr val="66FF33"/>
                </a:solidFill>
              </a:rPr>
              <a:t>Сатиры и Нимфы</a:t>
            </a:r>
            <a:r>
              <a:rPr lang="ru-RU" sz="2000" b="1">
                <a:solidFill>
                  <a:srgbClr val="66FF33"/>
                </a:solidFill>
              </a:rPr>
              <a:t> – низшие существа</a:t>
            </a:r>
          </a:p>
          <a:p>
            <a:pPr>
              <a:buFontTx/>
              <a:buNone/>
            </a:pPr>
            <a:r>
              <a:rPr lang="ru-RU" sz="2000" b="1">
                <a:solidFill>
                  <a:srgbClr val="66FF33"/>
                </a:solidFill>
              </a:rPr>
              <a:t>(божки ) они населяли реки, леса и горы,</a:t>
            </a:r>
          </a:p>
          <a:p>
            <a:pPr>
              <a:buFontTx/>
              <a:buNone/>
            </a:pPr>
            <a:r>
              <a:rPr lang="ru-RU" sz="2000" b="1">
                <a:solidFill>
                  <a:srgbClr val="66FF33"/>
                </a:solidFill>
              </a:rPr>
              <a:t>были очень озорные, любили пошутить,</a:t>
            </a:r>
          </a:p>
          <a:p>
            <a:pPr>
              <a:buFontTx/>
              <a:buNone/>
            </a:pPr>
            <a:r>
              <a:rPr lang="ru-RU" sz="2000" b="1">
                <a:solidFill>
                  <a:srgbClr val="66FF33"/>
                </a:solidFill>
              </a:rPr>
              <a:t>попугать людей.</a:t>
            </a:r>
          </a:p>
        </p:txBody>
      </p:sp>
      <p:pic>
        <p:nvPicPr>
          <p:cNvPr id="28676" name="Picture 4" descr="1223925155_antiq3051[1]"/>
          <p:cNvPicPr>
            <a:picLocks noChangeAspect="1" noChangeArrowheads="1"/>
          </p:cNvPicPr>
          <p:nvPr/>
        </p:nvPicPr>
        <p:blipFill>
          <a:blip r:embed="rId2" cstate="print"/>
          <a:srcRect l="9059" t="28192" r="9209" b="5927"/>
          <a:stretch>
            <a:fillRect/>
          </a:stretch>
        </p:blipFill>
        <p:spPr bwMode="auto">
          <a:xfrm>
            <a:off x="5651500" y="2492375"/>
            <a:ext cx="3251200" cy="4175125"/>
          </a:xfrm>
          <a:prstGeom prst="rect">
            <a:avLst/>
          </a:prstGeom>
          <a:noFill/>
        </p:spPr>
      </p:pic>
      <p:pic>
        <p:nvPicPr>
          <p:cNvPr id="28677" name="Picture 5" descr="BluePatternIntricate~line3007"/>
          <p:cNvPicPr>
            <a:picLocks noChangeAspect="1" noChangeArrowheads="1"/>
          </p:cNvPicPr>
          <p:nvPr/>
        </p:nvPicPr>
        <p:blipFill>
          <a:blip r:embed="rId3" cstate="print">
            <a:lum bright="-18000" contrast="96000"/>
          </a:blip>
          <a:srcRect/>
          <a:stretch>
            <a:fillRect/>
          </a:stretch>
        </p:blipFill>
        <p:spPr bwMode="auto">
          <a:xfrm>
            <a:off x="323850" y="228600"/>
            <a:ext cx="8351838" cy="457200"/>
          </a:xfrm>
          <a:prstGeom prst="rect">
            <a:avLst/>
          </a:prstGeom>
          <a:noFill/>
        </p:spPr>
      </p:pic>
      <p:pic>
        <p:nvPicPr>
          <p:cNvPr id="28678" name="Picture 6" descr="Satir_and_nimfa[1]"/>
          <p:cNvPicPr>
            <a:picLocks noChangeAspect="1" noChangeArrowheads="1"/>
          </p:cNvPicPr>
          <p:nvPr/>
        </p:nvPicPr>
        <p:blipFill>
          <a:blip r:embed="rId4" cstate="print">
            <a:lum bright="6000" contrast="48000"/>
          </a:blip>
          <a:srcRect/>
          <a:stretch>
            <a:fillRect/>
          </a:stretch>
        </p:blipFill>
        <p:spPr bwMode="auto">
          <a:xfrm>
            <a:off x="179388" y="836613"/>
            <a:ext cx="3600450" cy="3024187"/>
          </a:xfrm>
          <a:prstGeom prst="rect">
            <a:avLst/>
          </a:prstGeom>
          <a:noFill/>
        </p:spPr>
      </p:pic>
      <p:pic>
        <p:nvPicPr>
          <p:cNvPr id="28680" name="Picture 8" descr="DSC02996[1]"/>
          <p:cNvPicPr>
            <a:picLocks noChangeAspect="1" noChangeArrowheads="1"/>
          </p:cNvPicPr>
          <p:nvPr/>
        </p:nvPicPr>
        <p:blipFill>
          <a:blip r:embed="rId5" cstate="print">
            <a:lum bright="-6000" contrast="36000"/>
          </a:blip>
          <a:srcRect/>
          <a:stretch>
            <a:fillRect/>
          </a:stretch>
        </p:blipFill>
        <p:spPr bwMode="auto">
          <a:xfrm>
            <a:off x="2124075" y="4149725"/>
            <a:ext cx="2879725" cy="2214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BluePatternIntricate~line3007"/>
          <p:cNvPicPr>
            <a:picLocks noChangeAspect="1" noChangeArrowheads="1"/>
          </p:cNvPicPr>
          <p:nvPr/>
        </p:nvPicPr>
        <p:blipFill>
          <a:blip r:embed="rId2" cstate="print">
            <a:lum bright="-18000" contrast="96000"/>
          </a:blip>
          <a:srcRect/>
          <a:stretch>
            <a:fillRect/>
          </a:stretch>
        </p:blipFill>
        <p:spPr bwMode="auto">
          <a:xfrm>
            <a:off x="395288" y="228600"/>
            <a:ext cx="8424862" cy="457200"/>
          </a:xfrm>
          <a:prstGeom prst="rect">
            <a:avLst/>
          </a:prstGeom>
          <a:noFill/>
        </p:spPr>
      </p:pic>
      <p:pic>
        <p:nvPicPr>
          <p:cNvPr id="6147" name="Picture 3" descr="Oli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8175" y="2708275"/>
            <a:ext cx="4751388" cy="3135313"/>
          </a:xfrm>
          <a:prstGeom prst="rect">
            <a:avLst/>
          </a:prstGeom>
          <a:noFill/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908175" y="6021388"/>
            <a:ext cx="5330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66FF33"/>
                </a:solidFill>
              </a:rPr>
              <a:t>Обиталище олимпийских богов.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title"/>
          </p:nvPr>
        </p:nvSpPr>
        <p:spPr>
          <a:xfrm flipV="1">
            <a:off x="685800" y="-531813"/>
            <a:ext cx="7772400" cy="73025"/>
          </a:xfrm>
        </p:spPr>
        <p:txBody>
          <a:bodyPr>
            <a:normAutofit fontScale="90000"/>
          </a:bodyPr>
          <a:lstStyle/>
          <a:p>
            <a:endParaRPr lang="ru-RU" sz="4000"/>
          </a:p>
        </p:txBody>
      </p:sp>
      <p:sp>
        <p:nvSpPr>
          <p:cNvPr id="6150" name="Rectangle 6"/>
          <p:cNvSpPr>
            <a:spLocks noGrp="1" noChangeArrowheads="1"/>
          </p:cNvSpPr>
          <p:nvPr>
            <p:ph idx="1"/>
          </p:nvPr>
        </p:nvSpPr>
        <p:spPr>
          <a:xfrm>
            <a:off x="685800" y="981075"/>
            <a:ext cx="7772400" cy="1584325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ru-RU" sz="2400" b="1">
                <a:solidFill>
                  <a:srgbClr val="66FF33"/>
                </a:solidFill>
              </a:rPr>
              <a:t>Большое семейство древнегреческих богов и божеств,</a:t>
            </a:r>
          </a:p>
          <a:p>
            <a:pPr>
              <a:buFontTx/>
              <a:buNone/>
            </a:pPr>
            <a:r>
              <a:rPr lang="ru-RU" sz="2400" b="1">
                <a:solidFill>
                  <a:srgbClr val="66FF33"/>
                </a:solidFill>
              </a:rPr>
              <a:t>разместившихся на вершине горы Олимп в античном</a:t>
            </a:r>
          </a:p>
          <a:p>
            <a:pPr>
              <a:buFontTx/>
              <a:buNone/>
            </a:pPr>
            <a:r>
              <a:rPr lang="ru-RU" sz="2400" b="1">
                <a:solidFill>
                  <a:srgbClr val="66FF33"/>
                </a:solidFill>
              </a:rPr>
              <a:t>мире стали называть олимпийским богами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685800" y="-458788"/>
            <a:ext cx="7772400" cy="71438"/>
          </a:xfrm>
        </p:spPr>
        <p:txBody>
          <a:bodyPr>
            <a:normAutofit fontScale="90000"/>
          </a:bodyPr>
          <a:lstStyle/>
          <a:p>
            <a:r>
              <a:rPr lang="ru-RU" sz="4000" smtClean="0"/>
              <a:t>4у</a:t>
            </a:r>
            <a:endParaRPr lang="ru-RU" sz="4000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0" y="188913"/>
            <a:ext cx="9144000" cy="6669087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 dirty="0" smtClean="0">
                <a:solidFill>
                  <a:srgbClr val="66FF33"/>
                </a:solidFill>
              </a:rPr>
              <a:t>.</a:t>
            </a:r>
            <a:endParaRPr lang="ru-RU" sz="2400" dirty="0">
              <a:solidFill>
                <a:srgbClr val="66FF33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400" dirty="0">
              <a:solidFill>
                <a:srgbClr val="66FF33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400" dirty="0">
              <a:solidFill>
                <a:srgbClr val="66FF33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400" dirty="0">
              <a:solidFill>
                <a:srgbClr val="66FF33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400" dirty="0">
              <a:solidFill>
                <a:srgbClr val="66FF33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400" dirty="0">
              <a:solidFill>
                <a:srgbClr val="66FF33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400" dirty="0">
              <a:solidFill>
                <a:srgbClr val="66FF33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400" dirty="0">
              <a:solidFill>
                <a:srgbClr val="66FF33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400" dirty="0">
              <a:solidFill>
                <a:srgbClr val="66FF33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400" dirty="0">
              <a:solidFill>
                <a:srgbClr val="66FF33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400" dirty="0">
              <a:solidFill>
                <a:srgbClr val="66FF33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2400" dirty="0">
              <a:solidFill>
                <a:srgbClr val="66FF33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dirty="0">
                <a:solidFill>
                  <a:srgbClr val="66FF33"/>
                </a:solidFill>
              </a:rPr>
              <a:t>                                               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dirty="0">
                <a:solidFill>
                  <a:srgbClr val="66FF33"/>
                </a:solidFill>
              </a:rPr>
              <a:t>                                                Гора Олимп.</a:t>
            </a:r>
          </a:p>
        </p:txBody>
      </p:sp>
      <p:pic>
        <p:nvPicPr>
          <p:cNvPr id="22532" name="Picture 4" descr="837039[1]"/>
          <p:cNvPicPr>
            <a:picLocks noChangeAspect="1" noChangeArrowheads="1"/>
          </p:cNvPicPr>
          <p:nvPr/>
        </p:nvPicPr>
        <p:blipFill>
          <a:blip r:embed="rId2" cstate="print"/>
          <a:srcRect t="10320"/>
          <a:stretch>
            <a:fillRect/>
          </a:stretch>
        </p:blipFill>
        <p:spPr bwMode="auto">
          <a:xfrm>
            <a:off x="755576" y="980728"/>
            <a:ext cx="7416824" cy="4146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050" descr="BluePatternIntricate~line3007"/>
          <p:cNvPicPr>
            <a:picLocks noChangeAspect="1" noChangeArrowheads="1"/>
          </p:cNvPicPr>
          <p:nvPr/>
        </p:nvPicPr>
        <p:blipFill>
          <a:blip r:embed="rId2" cstate="print">
            <a:lum bright="-12000" contrast="84000"/>
          </a:blip>
          <a:srcRect/>
          <a:stretch>
            <a:fillRect/>
          </a:stretch>
        </p:blipFill>
        <p:spPr bwMode="auto">
          <a:xfrm>
            <a:off x="250825" y="228600"/>
            <a:ext cx="8569325" cy="457200"/>
          </a:xfrm>
          <a:prstGeom prst="rect">
            <a:avLst/>
          </a:prstGeom>
          <a:noFill/>
        </p:spPr>
      </p:pic>
      <p:pic>
        <p:nvPicPr>
          <p:cNvPr id="21508" name="Picture 2052" descr="OlymNav"/>
          <p:cNvPicPr>
            <a:picLocks noChangeAspect="1" noChangeArrowheads="1"/>
          </p:cNvPicPr>
          <p:nvPr/>
        </p:nvPicPr>
        <p:blipFill>
          <a:blip r:embed="rId3" cstate="print">
            <a:lum contrast="18000"/>
          </a:blip>
          <a:srcRect/>
          <a:stretch>
            <a:fillRect/>
          </a:stretch>
        </p:blipFill>
        <p:spPr bwMode="auto">
          <a:xfrm>
            <a:off x="611188" y="836613"/>
            <a:ext cx="8064500" cy="4835525"/>
          </a:xfrm>
          <a:prstGeom prst="rect">
            <a:avLst/>
          </a:prstGeom>
          <a:noFill/>
        </p:spPr>
      </p:pic>
      <p:sp>
        <p:nvSpPr>
          <p:cNvPr id="21512" name="Rectangle 2056"/>
          <p:cNvSpPr>
            <a:spLocks noGrp="1" noChangeArrowheads="1"/>
          </p:cNvSpPr>
          <p:nvPr>
            <p:ph type="title"/>
          </p:nvPr>
        </p:nvSpPr>
        <p:spPr>
          <a:xfrm>
            <a:off x="685800" y="-531813"/>
            <a:ext cx="7772400" cy="144463"/>
          </a:xfrm>
        </p:spPr>
        <p:txBody>
          <a:bodyPr>
            <a:normAutofit fontScale="90000"/>
          </a:bodyPr>
          <a:lstStyle/>
          <a:p>
            <a:endParaRPr lang="ru-RU" sz="4000"/>
          </a:p>
        </p:txBody>
      </p:sp>
      <p:sp>
        <p:nvSpPr>
          <p:cNvPr id="21513" name="Rectangle 2057"/>
          <p:cNvSpPr>
            <a:spLocks noGrp="1" noChangeArrowheads="1"/>
          </p:cNvSpPr>
          <p:nvPr>
            <p:ph idx="1"/>
          </p:nvPr>
        </p:nvSpPr>
        <p:spPr>
          <a:xfrm>
            <a:off x="0" y="5661025"/>
            <a:ext cx="9144000" cy="119697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>
                <a:solidFill>
                  <a:srgbClr val="66FF33"/>
                </a:solidFill>
              </a:rPr>
              <a:t>     Подобно греческой знати они проводят время в пирах и развле-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>
                <a:solidFill>
                  <a:srgbClr val="66FF33"/>
                </a:solidFill>
              </a:rPr>
              <a:t>чениях, живут в раскошных дворцах и управляют судьбами людей.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BluePatternIntricate~line3007"/>
          <p:cNvPicPr>
            <a:picLocks noChangeAspect="1" noChangeArrowheads="1"/>
          </p:cNvPicPr>
          <p:nvPr/>
        </p:nvPicPr>
        <p:blipFill>
          <a:blip r:embed="rId2" cstate="print">
            <a:lum bright="-12000" contrast="90000"/>
          </a:blip>
          <a:srcRect/>
          <a:stretch>
            <a:fillRect/>
          </a:stretch>
        </p:blipFill>
        <p:spPr bwMode="auto">
          <a:xfrm>
            <a:off x="323850" y="228600"/>
            <a:ext cx="8424863" cy="457200"/>
          </a:xfrm>
          <a:prstGeom prst="rect">
            <a:avLst/>
          </a:prstGeom>
          <a:noFill/>
        </p:spPr>
      </p:pic>
      <p:pic>
        <p:nvPicPr>
          <p:cNvPr id="9222" name="Picture 6" descr="Temple of Zeus Athe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908050"/>
            <a:ext cx="4033837" cy="2705100"/>
          </a:xfrm>
          <a:prstGeom prst="rect">
            <a:avLst/>
          </a:prstGeom>
          <a:noFill/>
        </p:spPr>
      </p:pic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5148263" y="3141663"/>
            <a:ext cx="3386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66FF33"/>
                </a:solidFill>
              </a:rPr>
              <a:t>Храм Зевса в Афинах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4211638" y="3933825"/>
            <a:ext cx="4932362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C00000"/>
                </a:solidFill>
              </a:rPr>
              <a:t>Зевс </a:t>
            </a:r>
            <a:r>
              <a:rPr lang="ru-RU" sz="2000" b="1" dirty="0">
                <a:solidFill>
                  <a:srgbClr val="C00000"/>
                </a:solidFill>
              </a:rPr>
              <a:t>– верховный  греческий  бог – отец  богов  и  людей. Его женой  была Гера. Зевс часто встречался с земными женщинами  и появлялся перед ними  в различных обличиях,  например, в виде быка, дождя  или  лебедя.</a:t>
            </a:r>
          </a:p>
          <a:p>
            <a:pPr>
              <a:spcBef>
                <a:spcPct val="50000"/>
              </a:spcBef>
            </a:pPr>
            <a:r>
              <a:rPr lang="ru-RU" b="1" i="1" dirty="0">
                <a:solidFill>
                  <a:srgbClr val="C00000"/>
                </a:solidFill>
              </a:rPr>
              <a:t>Символы – молния, орел, дуб.</a:t>
            </a:r>
          </a:p>
        </p:txBody>
      </p:sp>
      <p:pic>
        <p:nvPicPr>
          <p:cNvPr id="9225" name="Picture 9" descr="зевс"/>
          <p:cNvPicPr>
            <a:picLocks noChangeAspect="1" noChangeArrowheads="1"/>
          </p:cNvPicPr>
          <p:nvPr/>
        </p:nvPicPr>
        <p:blipFill>
          <a:blip r:embed="rId4" cstate="print"/>
          <a:srcRect l="18852" r="19958"/>
          <a:stretch>
            <a:fillRect/>
          </a:stretch>
        </p:blipFill>
        <p:spPr bwMode="auto">
          <a:xfrm>
            <a:off x="179388" y="1268413"/>
            <a:ext cx="3960812" cy="4824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luePatternIntricate~line3007"/>
          <p:cNvPicPr>
            <a:picLocks noChangeAspect="1" noChangeArrowheads="1"/>
          </p:cNvPicPr>
          <p:nvPr/>
        </p:nvPicPr>
        <p:blipFill>
          <a:blip r:embed="rId2" cstate="print">
            <a:lum bright="-12000" contrast="90000"/>
          </a:blip>
          <a:srcRect/>
          <a:stretch>
            <a:fillRect/>
          </a:stretch>
        </p:blipFill>
        <p:spPr bwMode="auto">
          <a:xfrm>
            <a:off x="323850" y="152400"/>
            <a:ext cx="8496300" cy="457200"/>
          </a:xfrm>
          <a:prstGeom prst="rect">
            <a:avLst/>
          </a:prstGeom>
          <a:noFill/>
        </p:spPr>
      </p:pic>
      <p:pic>
        <p:nvPicPr>
          <p:cNvPr id="4100" name="Picture 4" descr="poseidon tem"/>
          <p:cNvPicPr>
            <a:picLocks noChangeAspect="1" noChangeArrowheads="1"/>
          </p:cNvPicPr>
          <p:nvPr/>
        </p:nvPicPr>
        <p:blipFill>
          <a:blip r:embed="rId3" cstate="print"/>
          <a:srcRect t="12466"/>
          <a:stretch>
            <a:fillRect/>
          </a:stretch>
        </p:blipFill>
        <p:spPr bwMode="auto">
          <a:xfrm>
            <a:off x="539750" y="836613"/>
            <a:ext cx="4105275" cy="2530475"/>
          </a:xfrm>
          <a:prstGeom prst="rect">
            <a:avLst/>
          </a:prstGeom>
          <a:noFill/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539750" y="3357563"/>
            <a:ext cx="3422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solidFill>
                  <a:srgbClr val="C00000"/>
                </a:solidFill>
              </a:rPr>
              <a:t>Храм Посейдона</a:t>
            </a:r>
          </a:p>
        </p:txBody>
      </p:sp>
      <p:pic>
        <p:nvPicPr>
          <p:cNvPr id="4102" name="Picture 6" descr="poseidon001"/>
          <p:cNvPicPr>
            <a:picLocks noChangeAspect="1" noChangeArrowheads="1"/>
          </p:cNvPicPr>
          <p:nvPr/>
        </p:nvPicPr>
        <p:blipFill>
          <a:blip r:embed="rId4" cstate="print">
            <a:lum contrast="24000"/>
          </a:blip>
          <a:srcRect/>
          <a:stretch>
            <a:fillRect/>
          </a:stretch>
        </p:blipFill>
        <p:spPr bwMode="auto">
          <a:xfrm>
            <a:off x="6227763" y="765175"/>
            <a:ext cx="2160587" cy="2071688"/>
          </a:xfrm>
          <a:prstGeom prst="rect">
            <a:avLst/>
          </a:prstGeom>
          <a:noFill/>
        </p:spPr>
      </p:pic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79388" y="3789363"/>
            <a:ext cx="4608512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bg1"/>
                </a:solidFill>
              </a:rPr>
              <a:t>Посейдон</a:t>
            </a:r>
            <a:r>
              <a:rPr lang="ru-RU" sz="2000" b="1" dirty="0">
                <a:solidFill>
                  <a:schemeClr val="bg1"/>
                </a:solidFill>
              </a:rPr>
              <a:t> – брат Зевса. Его дом – подводный дворец, где он держал золотую колесницу  и белых лошадей. «</a:t>
            </a:r>
            <a:r>
              <a:rPr lang="ru-RU" sz="2000" b="1" dirty="0" err="1">
                <a:solidFill>
                  <a:schemeClr val="bg1"/>
                </a:solidFill>
              </a:rPr>
              <a:t>Колебатель</a:t>
            </a:r>
            <a:r>
              <a:rPr lang="ru-RU" sz="2000" b="1" dirty="0">
                <a:solidFill>
                  <a:schemeClr val="bg1"/>
                </a:solidFill>
              </a:rPr>
              <a:t> земли» - т.к. полагали, что он  вызывает землетрясения. </a:t>
            </a:r>
          </a:p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bg1"/>
                </a:solidFill>
              </a:rPr>
              <a:t>Символы – трезубец, дельфины, кони.</a:t>
            </a:r>
          </a:p>
        </p:txBody>
      </p:sp>
      <p:pic>
        <p:nvPicPr>
          <p:cNvPr id="4105" name="Picture 9" descr="посейдон"/>
          <p:cNvPicPr>
            <a:picLocks noChangeAspect="1" noChangeArrowheads="1"/>
          </p:cNvPicPr>
          <p:nvPr/>
        </p:nvPicPr>
        <p:blipFill>
          <a:blip r:embed="rId5" cstate="print">
            <a:lum bright="12000" contrast="18000"/>
          </a:blip>
          <a:srcRect l="5933"/>
          <a:stretch>
            <a:fillRect/>
          </a:stretch>
        </p:blipFill>
        <p:spPr bwMode="auto">
          <a:xfrm>
            <a:off x="5219700" y="2924175"/>
            <a:ext cx="2444750" cy="3744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1028" descr="BluePatternIntricate~line3007"/>
          <p:cNvPicPr>
            <a:picLocks noChangeAspect="1" noChangeArrowheads="1"/>
          </p:cNvPicPr>
          <p:nvPr/>
        </p:nvPicPr>
        <p:blipFill>
          <a:blip r:embed="rId2" cstate="print">
            <a:lum bright="-12000" contrast="84000"/>
          </a:blip>
          <a:srcRect/>
          <a:stretch>
            <a:fillRect/>
          </a:stretch>
        </p:blipFill>
        <p:spPr bwMode="auto">
          <a:xfrm>
            <a:off x="468313" y="228600"/>
            <a:ext cx="8351837" cy="457200"/>
          </a:xfrm>
          <a:prstGeom prst="rect">
            <a:avLst/>
          </a:prstGeom>
          <a:noFill/>
        </p:spPr>
      </p:pic>
      <p:pic>
        <p:nvPicPr>
          <p:cNvPr id="16389" name="Picture 1029" descr="hades"/>
          <p:cNvPicPr>
            <a:picLocks noChangeAspect="1" noChangeArrowheads="1"/>
          </p:cNvPicPr>
          <p:nvPr/>
        </p:nvPicPr>
        <p:blipFill>
          <a:blip r:embed="rId3" cstate="print">
            <a:lum contrast="12000"/>
          </a:blip>
          <a:srcRect/>
          <a:stretch>
            <a:fillRect/>
          </a:stretch>
        </p:blipFill>
        <p:spPr bwMode="auto">
          <a:xfrm>
            <a:off x="250825" y="1052513"/>
            <a:ext cx="3192463" cy="5029200"/>
          </a:xfrm>
          <a:prstGeom prst="rect">
            <a:avLst/>
          </a:prstGeom>
          <a:noFill/>
        </p:spPr>
      </p:pic>
      <p:sp>
        <p:nvSpPr>
          <p:cNvPr id="16390" name="Text Box 1030"/>
          <p:cNvSpPr txBox="1">
            <a:spLocks noChangeArrowheads="1"/>
          </p:cNvSpPr>
          <p:nvPr/>
        </p:nvSpPr>
        <p:spPr bwMode="auto">
          <a:xfrm>
            <a:off x="3708400" y="836613"/>
            <a:ext cx="5435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dirty="0">
                <a:solidFill>
                  <a:srgbClr val="C00000"/>
                </a:solidFill>
              </a:rPr>
              <a:t>Аид </a:t>
            </a:r>
            <a:r>
              <a:rPr lang="ru-RU" sz="2000" b="1" i="1" dirty="0">
                <a:solidFill>
                  <a:srgbClr val="C00000"/>
                </a:solidFill>
              </a:rPr>
              <a:t> </a:t>
            </a:r>
            <a:r>
              <a:rPr lang="ru-RU" sz="2000" b="1" dirty="0">
                <a:solidFill>
                  <a:srgbClr val="C00000"/>
                </a:solidFill>
              </a:rPr>
              <a:t>–  владыка загробного мира,  царства мертвых. Преданный Аиду трёхголовый пёс ревностно охранял  мертвых. Аид  владел всеми драгоценными камнями и металлами земли.                                                                 Аид  передвигался  на  золотой  колеснице, запряженной черными лошадьми.</a:t>
            </a:r>
          </a:p>
        </p:txBody>
      </p:sp>
      <p:pic>
        <p:nvPicPr>
          <p:cNvPr id="16391" name="Picture 1031" descr="fluffy[1]"/>
          <p:cNvPicPr>
            <a:picLocks noChangeAspect="1" noChangeArrowheads="1"/>
          </p:cNvPicPr>
          <p:nvPr/>
        </p:nvPicPr>
        <p:blipFill>
          <a:blip r:embed="rId4" cstate="print">
            <a:lum contrast="36000"/>
          </a:blip>
          <a:srcRect/>
          <a:stretch>
            <a:fillRect/>
          </a:stretch>
        </p:blipFill>
        <p:spPr bwMode="auto">
          <a:xfrm>
            <a:off x="6443663" y="3789363"/>
            <a:ext cx="2446337" cy="2592387"/>
          </a:xfrm>
          <a:prstGeom prst="rect">
            <a:avLst/>
          </a:prstGeom>
          <a:noFill/>
        </p:spPr>
      </p:pic>
      <p:pic>
        <p:nvPicPr>
          <p:cNvPr id="16392" name="Picture 1032" descr="Аид"/>
          <p:cNvPicPr>
            <a:picLocks noChangeAspect="1" noChangeArrowheads="1"/>
          </p:cNvPicPr>
          <p:nvPr/>
        </p:nvPicPr>
        <p:blipFill>
          <a:blip r:embed="rId5" cstate="print"/>
          <a:srcRect b="5083"/>
          <a:stretch>
            <a:fillRect/>
          </a:stretch>
        </p:blipFill>
        <p:spPr bwMode="auto">
          <a:xfrm>
            <a:off x="3924300" y="3141663"/>
            <a:ext cx="2133600" cy="3527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2" name="Rectangle 8"/>
          <p:cNvSpPr>
            <a:spLocks noGrp="1" noChangeArrowheads="1"/>
          </p:cNvSpPr>
          <p:nvPr>
            <p:ph type="title"/>
          </p:nvPr>
        </p:nvSpPr>
        <p:spPr>
          <a:xfrm>
            <a:off x="685800" y="-315913"/>
            <a:ext cx="7772400" cy="144463"/>
          </a:xfrm>
        </p:spPr>
        <p:txBody>
          <a:bodyPr>
            <a:normAutofit fontScale="90000"/>
          </a:bodyPr>
          <a:lstStyle/>
          <a:p>
            <a:endParaRPr lang="ru-RU" sz="4000"/>
          </a:p>
        </p:txBody>
      </p:sp>
      <p:sp>
        <p:nvSpPr>
          <p:cNvPr id="26633" name="Rectangle 9"/>
          <p:cNvSpPr>
            <a:spLocks noGrp="1" noChangeArrowheads="1"/>
          </p:cNvSpPr>
          <p:nvPr>
            <p:ph sz="half" idx="1"/>
          </p:nvPr>
        </p:nvSpPr>
        <p:spPr>
          <a:xfrm>
            <a:off x="3563938" y="4221163"/>
            <a:ext cx="4824412" cy="720725"/>
          </a:xfrm>
        </p:spPr>
        <p:txBody>
          <a:bodyPr>
            <a:normAutofit fontScale="925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800"/>
              <a:t>                   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/>
              <a:t>                               </a:t>
            </a:r>
            <a:r>
              <a:rPr lang="ru-RU" sz="2000" b="1">
                <a:solidFill>
                  <a:srgbClr val="66FF33"/>
                </a:solidFill>
              </a:rPr>
              <a:t>Храм Гефеста в Афинах.</a:t>
            </a:r>
          </a:p>
        </p:txBody>
      </p:sp>
      <p:sp>
        <p:nvSpPr>
          <p:cNvPr id="26634" name="Rectangle 10"/>
          <p:cNvSpPr>
            <a:spLocks noGrp="1" noChangeArrowheads="1"/>
          </p:cNvSpPr>
          <p:nvPr>
            <p:ph sz="half" idx="2"/>
          </p:nvPr>
        </p:nvSpPr>
        <p:spPr>
          <a:xfrm>
            <a:off x="179388" y="5013325"/>
            <a:ext cx="8785225" cy="1844675"/>
          </a:xfrm>
        </p:spPr>
        <p:txBody>
          <a:bodyPr>
            <a:normAutofit fontScale="92500"/>
          </a:bodyPr>
          <a:lstStyle/>
          <a:p>
            <a:pPr>
              <a:buFontTx/>
              <a:buNone/>
            </a:pPr>
            <a:r>
              <a:rPr lang="ru-RU" sz="2400" b="1" dirty="0">
                <a:solidFill>
                  <a:schemeClr val="bg1"/>
                </a:solidFill>
              </a:rPr>
              <a:t>    ГЕФЕСТ –  </a:t>
            </a:r>
            <a:r>
              <a:rPr lang="ru-RU" sz="2000" b="1" dirty="0">
                <a:solidFill>
                  <a:schemeClr val="bg1"/>
                </a:solidFill>
              </a:rPr>
              <a:t>сын Зевса и Геры,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  <a:r>
              <a:rPr lang="ru-RU" sz="2000" b="1" dirty="0">
                <a:solidFill>
                  <a:schemeClr val="bg1"/>
                </a:solidFill>
              </a:rPr>
              <a:t>бог огня и кузнечного дела.</a:t>
            </a:r>
          </a:p>
          <a:p>
            <a:pPr>
              <a:buFontTx/>
              <a:buNone/>
            </a:pPr>
            <a:r>
              <a:rPr lang="ru-RU" sz="2000" b="1" dirty="0">
                <a:solidFill>
                  <a:schemeClr val="bg1"/>
                </a:solidFill>
              </a:rPr>
              <a:t>Покровитель металлургии, ремесленников и ювелиров. Единственный</a:t>
            </a:r>
          </a:p>
          <a:p>
            <a:pPr>
              <a:buFontTx/>
              <a:buNone/>
            </a:pPr>
            <a:r>
              <a:rPr lang="ru-RU" sz="2000" b="1" dirty="0">
                <a:solidFill>
                  <a:schemeClr val="bg1"/>
                </a:solidFill>
              </a:rPr>
              <a:t>из олимпийских богов, занимавшийся физическим трудом.</a:t>
            </a:r>
          </a:p>
          <a:p>
            <a:pPr>
              <a:buFontTx/>
              <a:buNone/>
            </a:pPr>
            <a:r>
              <a:rPr lang="ru-RU" sz="2000" b="1" dirty="0">
                <a:solidFill>
                  <a:schemeClr val="bg1"/>
                </a:solidFill>
              </a:rPr>
              <a:t>                                                                           Символы – молот и  клещи.</a:t>
            </a:r>
          </a:p>
        </p:txBody>
      </p:sp>
      <p:pic>
        <p:nvPicPr>
          <p:cNvPr id="26628" name="Picture 4" descr="BluePatternIntricate~line3007"/>
          <p:cNvPicPr>
            <a:picLocks noChangeAspect="1" noChangeArrowheads="1"/>
          </p:cNvPicPr>
          <p:nvPr/>
        </p:nvPicPr>
        <p:blipFill>
          <a:blip r:embed="rId2" cstate="print">
            <a:lum bright="-12000" contrast="100000"/>
          </a:blip>
          <a:srcRect/>
          <a:stretch>
            <a:fillRect/>
          </a:stretch>
        </p:blipFill>
        <p:spPr bwMode="auto">
          <a:xfrm>
            <a:off x="179388" y="228600"/>
            <a:ext cx="8640762" cy="457200"/>
          </a:xfrm>
          <a:prstGeom prst="rect">
            <a:avLst/>
          </a:prstGeom>
          <a:noFill/>
        </p:spPr>
      </p:pic>
      <p:pic>
        <p:nvPicPr>
          <p:cNvPr id="26629" name="Picture 5" descr="63[1]"/>
          <p:cNvPicPr>
            <a:picLocks noChangeAspect="1" noChangeArrowheads="1"/>
          </p:cNvPicPr>
          <p:nvPr/>
        </p:nvPicPr>
        <p:blipFill>
          <a:blip r:embed="rId3" cstate="print">
            <a:lum bright="-12000" contrast="36000"/>
          </a:blip>
          <a:srcRect/>
          <a:stretch>
            <a:fillRect/>
          </a:stretch>
        </p:blipFill>
        <p:spPr bwMode="auto">
          <a:xfrm>
            <a:off x="323850" y="836613"/>
            <a:ext cx="3368675" cy="4105275"/>
          </a:xfrm>
          <a:prstGeom prst="rect">
            <a:avLst/>
          </a:prstGeom>
          <a:noFill/>
        </p:spPr>
      </p:pic>
      <p:pic>
        <p:nvPicPr>
          <p:cNvPr id="26630" name="Picture 6" descr="храм Гефеста Афин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1125538"/>
            <a:ext cx="4248150" cy="3384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BluePatternIntricate~line3007"/>
          <p:cNvPicPr>
            <a:picLocks noChangeAspect="1" noChangeArrowheads="1"/>
          </p:cNvPicPr>
          <p:nvPr/>
        </p:nvPicPr>
        <p:blipFill>
          <a:blip r:embed="rId2" cstate="print">
            <a:lum bright="-12000" contrast="90000"/>
          </a:blip>
          <a:srcRect/>
          <a:stretch>
            <a:fillRect/>
          </a:stretch>
        </p:blipFill>
        <p:spPr bwMode="auto">
          <a:xfrm>
            <a:off x="395288" y="228600"/>
            <a:ext cx="8280400" cy="457200"/>
          </a:xfrm>
          <a:prstGeom prst="rect">
            <a:avLst/>
          </a:prstGeom>
          <a:noFill/>
        </p:spPr>
      </p:pic>
      <p:pic>
        <p:nvPicPr>
          <p:cNvPr id="11267" name="Picture 3" descr="Temple-Ath"/>
          <p:cNvPicPr>
            <a:picLocks noChangeAspect="1" noChangeArrowheads="1"/>
          </p:cNvPicPr>
          <p:nvPr/>
        </p:nvPicPr>
        <p:blipFill>
          <a:blip r:embed="rId3" cstate="print"/>
          <a:srcRect t="11916"/>
          <a:stretch>
            <a:fillRect/>
          </a:stretch>
        </p:blipFill>
        <p:spPr bwMode="auto">
          <a:xfrm>
            <a:off x="179388" y="836613"/>
            <a:ext cx="5473700" cy="3384550"/>
          </a:xfrm>
          <a:prstGeom prst="rect">
            <a:avLst/>
          </a:prstGeom>
          <a:noFill/>
        </p:spPr>
      </p:pic>
      <p:pic>
        <p:nvPicPr>
          <p:cNvPr id="11268" name="Picture 4" descr="athena"/>
          <p:cNvPicPr>
            <a:picLocks noChangeAspect="1" noChangeArrowheads="1"/>
          </p:cNvPicPr>
          <p:nvPr/>
        </p:nvPicPr>
        <p:blipFill>
          <a:blip r:embed="rId4" cstate="print">
            <a:lum bright="6000" contrast="12000"/>
          </a:blip>
          <a:srcRect l="8786" r="3294"/>
          <a:stretch>
            <a:fillRect/>
          </a:stretch>
        </p:blipFill>
        <p:spPr bwMode="auto">
          <a:xfrm>
            <a:off x="6156325" y="836613"/>
            <a:ext cx="2519363" cy="3455987"/>
          </a:xfrm>
          <a:prstGeom prst="rect">
            <a:avLst/>
          </a:prstGeom>
          <a:noFill/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395288" y="3716338"/>
            <a:ext cx="21605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66FF33"/>
                </a:solidFill>
              </a:rPr>
              <a:t>Храм Афины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479425" y="4572008"/>
            <a:ext cx="8664575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bg1"/>
                </a:solidFill>
              </a:rPr>
              <a:t>Афина</a:t>
            </a:r>
            <a:r>
              <a:rPr lang="ru-RU" sz="2000" b="1" dirty="0">
                <a:solidFill>
                  <a:schemeClr val="bg1"/>
                </a:solidFill>
              </a:rPr>
              <a:t> – дочь Зевса и </a:t>
            </a:r>
            <a:r>
              <a:rPr lang="ru-RU" sz="2000" b="1" dirty="0" err="1">
                <a:solidFill>
                  <a:schemeClr val="bg1"/>
                </a:solidFill>
              </a:rPr>
              <a:t>титаниды</a:t>
            </a:r>
            <a:r>
              <a:rPr lang="ru-RU" sz="2000" b="1" dirty="0">
                <a:solidFill>
                  <a:schemeClr val="bg1"/>
                </a:solidFill>
              </a:rPr>
              <a:t> </a:t>
            </a:r>
            <a:r>
              <a:rPr lang="ru-RU" sz="2000" b="1" dirty="0" err="1">
                <a:solidFill>
                  <a:schemeClr val="bg1"/>
                </a:solidFill>
              </a:rPr>
              <a:t>Метиды</a:t>
            </a:r>
            <a:r>
              <a:rPr lang="ru-RU" sz="2000" b="1" dirty="0">
                <a:solidFill>
                  <a:schemeClr val="bg1"/>
                </a:solidFill>
              </a:rPr>
              <a:t>. Зевс проглотил </a:t>
            </a:r>
            <a:r>
              <a:rPr lang="ru-RU" sz="2000" b="1" dirty="0" err="1">
                <a:solidFill>
                  <a:schemeClr val="bg1"/>
                </a:solidFill>
              </a:rPr>
              <a:t>Метиду</a:t>
            </a:r>
            <a:r>
              <a:rPr lang="ru-RU" sz="2000" b="1" dirty="0">
                <a:solidFill>
                  <a:schemeClr val="bg1"/>
                </a:solidFill>
              </a:rPr>
              <a:t>, т.к. ему предсказали, что ее сын лишит власти. Однажды у Зевса разболелась голова, и он приказал Гефесту расколоть ему голову топором. Оттуда появилась Афина в полном боевом вооружении. Она стала богиней мудрости и войны, а также покровительницей</a:t>
            </a:r>
            <a:r>
              <a:rPr lang="ru-RU" b="1" dirty="0">
                <a:solidFill>
                  <a:schemeClr val="bg1"/>
                </a:solidFill>
              </a:rPr>
              <a:t> </a:t>
            </a:r>
            <a:r>
              <a:rPr lang="ru-RU" sz="2000" b="1" dirty="0">
                <a:solidFill>
                  <a:schemeClr val="bg1"/>
                </a:solidFill>
              </a:rPr>
              <a:t>Афин</a:t>
            </a:r>
            <a:r>
              <a:rPr lang="ru-RU" b="1" dirty="0">
                <a:solidFill>
                  <a:schemeClr val="bg1"/>
                </a:solidFill>
              </a:rPr>
              <a:t>.    </a:t>
            </a:r>
            <a:r>
              <a:rPr lang="ru-RU" b="1" u="sng" dirty="0">
                <a:solidFill>
                  <a:schemeClr val="bg1"/>
                </a:solidFill>
              </a:rPr>
              <a:t>Ее символы – сова и оливковое дерево</a:t>
            </a:r>
            <a:r>
              <a:rPr lang="ru-RU" b="1" dirty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140</TotalTime>
  <Words>868</Words>
  <Application>Microsoft Office PowerPoint</Application>
  <PresentationFormat>Экран (4:3)</PresentationFormat>
  <Paragraphs>73</Paragraphs>
  <Slides>21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Апекс</vt:lpstr>
      <vt:lpstr>Слайд 1</vt:lpstr>
      <vt:lpstr>РЕЛИГИЯ  ДРЕВНИХ ГРЕКОВ</vt:lpstr>
      <vt:lpstr>4у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Миф о Деметре и Персефоне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РЕЛИГИЯ  ДРЕВНИХ ГРЕКОВ</dc:title>
  <dc:creator>User</dc:creator>
  <cp:lastModifiedBy>Чудина</cp:lastModifiedBy>
  <cp:revision>18</cp:revision>
  <dcterms:created xsi:type="dcterms:W3CDTF">2009-01-25T12:31:27Z</dcterms:created>
  <dcterms:modified xsi:type="dcterms:W3CDTF">2018-01-24T08:34:12Z</dcterms:modified>
</cp:coreProperties>
</file>