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362B46B0-B4D8-4945-87AD-C87EFADE8ADA}" type="datetimeFigureOut">
              <a:rPr lang="ru-RU" smtClean="0"/>
              <a:t>25.03.2018</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00ACC549-4171-471A-92DA-54145747B83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transition>
    <p:dissolve/>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362B46B0-B4D8-4945-87AD-C87EFADE8ADA}" type="datetimeFigureOut">
              <a:rPr lang="ru-RU" smtClean="0"/>
              <a:t>25.03.2018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ACC549-4171-471A-92DA-54145747B83D}" type="slidenum">
              <a:rPr lang="ru-RU" smtClean="0"/>
              <a:t>‹#›</a:t>
            </a:fld>
            <a:endParaRPr lang="ru-RU"/>
          </a:p>
        </p:txBody>
      </p:sp>
    </p:spTree>
  </p:cSld>
  <p:clrMapOvr>
    <a:masterClrMapping/>
  </p:clrMapOvr>
  <p:transition>
    <p:dissolve/>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362B46B0-B4D8-4945-87AD-C87EFADE8ADA}" type="datetimeFigureOut">
              <a:rPr lang="ru-RU" smtClean="0"/>
              <a:t>25.03.2018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ACC549-4171-471A-92DA-54145747B83D}" type="slidenum">
              <a:rPr lang="ru-RU" smtClean="0"/>
              <a:t>‹#›</a:t>
            </a:fld>
            <a:endParaRPr lang="ru-RU"/>
          </a:p>
        </p:txBody>
      </p:sp>
    </p:spTree>
  </p:cSld>
  <p:clrMapOvr>
    <a:masterClrMapping/>
  </p:clrMapOvr>
  <p:transition>
    <p:dissolve/>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4"/>
          </p:nvPr>
        </p:nvSpPr>
        <p:spPr/>
        <p:txBody>
          <a:bodyPr rtlCol="0"/>
          <a:lstStyle/>
          <a:p>
            <a:fld id="{362B46B0-B4D8-4945-87AD-C87EFADE8ADA}" type="datetimeFigureOut">
              <a:rPr lang="ru-RU" smtClean="0"/>
              <a:t>25.03.2018</a:t>
            </a:fld>
            <a:endParaRPr lang="ru-RU"/>
          </a:p>
        </p:txBody>
      </p:sp>
      <p:sp>
        <p:nvSpPr>
          <p:cNvPr id="9" name="Номер слайда 8"/>
          <p:cNvSpPr>
            <a:spLocks noGrp="1"/>
          </p:cNvSpPr>
          <p:nvPr>
            <p:ph type="sldNum" sz="quarter" idx="15"/>
          </p:nvPr>
        </p:nvSpPr>
        <p:spPr/>
        <p:txBody>
          <a:bodyPr rtlCol="0"/>
          <a:lstStyle/>
          <a:p>
            <a:fld id="{00ACC549-4171-471A-92DA-54145747B83D}"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p:dissolve/>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362B46B0-B4D8-4945-87AD-C87EFADE8ADA}" type="datetimeFigureOut">
              <a:rPr lang="ru-RU" smtClean="0"/>
              <a:t>25.03.2018</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00ACC549-4171-471A-92DA-54145747B83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transition>
    <p:dissolve/>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5" name="Дата 4"/>
          <p:cNvSpPr>
            <a:spLocks noGrp="1"/>
          </p:cNvSpPr>
          <p:nvPr>
            <p:ph type="dt" sz="half" idx="10"/>
          </p:nvPr>
        </p:nvSpPr>
        <p:spPr/>
        <p:txBody>
          <a:bodyPr/>
          <a:lstStyle/>
          <a:p>
            <a:fld id="{362B46B0-B4D8-4945-87AD-C87EFADE8ADA}" type="datetimeFigureOut">
              <a:rPr lang="ru-RU" smtClean="0"/>
              <a:t>25.03.2018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ACC549-4171-471A-92DA-54145747B83D}" type="slidenum">
              <a:rPr lang="ru-RU" smtClean="0"/>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transition>
    <p:dissolve/>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a:t>Образец заголовка</a:t>
            </a:r>
            <a:endParaRPr kumimoji="0" lang="en-US"/>
          </a:p>
        </p:txBody>
      </p:sp>
      <p:sp>
        <p:nvSpPr>
          <p:cNvPr id="7" name="Дата 6"/>
          <p:cNvSpPr>
            <a:spLocks noGrp="1"/>
          </p:cNvSpPr>
          <p:nvPr>
            <p:ph type="dt" sz="half" idx="10"/>
          </p:nvPr>
        </p:nvSpPr>
        <p:spPr/>
        <p:txBody>
          <a:bodyPr/>
          <a:lstStyle/>
          <a:p>
            <a:fld id="{362B46B0-B4D8-4945-87AD-C87EFADE8ADA}" type="datetimeFigureOut">
              <a:rPr lang="ru-RU" smtClean="0"/>
              <a:t>25.03.2018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0ACC549-4171-471A-92DA-54145747B83D}" type="slidenum">
              <a:rPr lang="ru-RU" smtClean="0"/>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a:t>Образец текста</a:t>
            </a:r>
          </a:p>
        </p:txBody>
      </p:sp>
    </p:spTree>
  </p:cSld>
  <p:clrMapOvr>
    <a:masterClrMapping/>
  </p:clrMapOvr>
  <p:transition>
    <p:dissolve/>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6" name="Дата 5"/>
          <p:cNvSpPr>
            <a:spLocks noGrp="1"/>
          </p:cNvSpPr>
          <p:nvPr>
            <p:ph type="dt" sz="half" idx="10"/>
          </p:nvPr>
        </p:nvSpPr>
        <p:spPr/>
        <p:txBody>
          <a:bodyPr rtlCol="0"/>
          <a:lstStyle/>
          <a:p>
            <a:fld id="{362B46B0-B4D8-4945-87AD-C87EFADE8ADA}" type="datetimeFigureOut">
              <a:rPr lang="ru-RU" smtClean="0"/>
              <a:t>25.03.2018</a:t>
            </a:fld>
            <a:endParaRPr lang="ru-RU"/>
          </a:p>
        </p:txBody>
      </p:sp>
      <p:sp>
        <p:nvSpPr>
          <p:cNvPr id="7" name="Номер слайда 6"/>
          <p:cNvSpPr>
            <a:spLocks noGrp="1"/>
          </p:cNvSpPr>
          <p:nvPr>
            <p:ph type="sldNum" sz="quarter" idx="11"/>
          </p:nvPr>
        </p:nvSpPr>
        <p:spPr/>
        <p:txBody>
          <a:bodyPr rtlCol="0"/>
          <a:lstStyle/>
          <a:p>
            <a:fld id="{00ACC549-4171-471A-92DA-54145747B83D}"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p:dissolve/>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62B46B0-B4D8-4945-87AD-C87EFADE8ADA}" type="datetimeFigureOut">
              <a:rPr lang="ru-RU" smtClean="0"/>
              <a:t>25.03.2018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0ACC549-4171-471A-92DA-54145747B83D}" type="slidenum">
              <a:rPr lang="ru-RU" smtClean="0"/>
              <a:t>‹#›</a:t>
            </a:fld>
            <a:endParaRPr lang="ru-RU"/>
          </a:p>
        </p:txBody>
      </p:sp>
    </p:spTree>
  </p:cSld>
  <p:clrMapOvr>
    <a:masterClrMapping/>
  </p:clrMapOvr>
  <p:transition>
    <p:dissolve/>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1" name="Дата 20"/>
          <p:cNvSpPr>
            <a:spLocks noGrp="1"/>
          </p:cNvSpPr>
          <p:nvPr>
            <p:ph type="dt" sz="half" idx="14"/>
          </p:nvPr>
        </p:nvSpPr>
        <p:spPr/>
        <p:txBody>
          <a:bodyPr rtlCol="0"/>
          <a:lstStyle/>
          <a:p>
            <a:fld id="{362B46B0-B4D8-4945-87AD-C87EFADE8ADA}" type="datetimeFigureOut">
              <a:rPr lang="ru-RU" smtClean="0"/>
              <a:t>25.03.2018</a:t>
            </a:fld>
            <a:endParaRPr lang="ru-RU"/>
          </a:p>
        </p:txBody>
      </p:sp>
      <p:sp>
        <p:nvSpPr>
          <p:cNvPr id="22" name="Номер слайда 21"/>
          <p:cNvSpPr>
            <a:spLocks noGrp="1"/>
          </p:cNvSpPr>
          <p:nvPr>
            <p:ph type="sldNum" sz="quarter" idx="15"/>
          </p:nvPr>
        </p:nvSpPr>
        <p:spPr/>
        <p:txBody>
          <a:bodyPr rtlCol="0"/>
          <a:lstStyle/>
          <a:p>
            <a:fld id="{00ACC549-4171-471A-92DA-54145747B83D}"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p:dissolve/>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362B46B0-B4D8-4945-87AD-C87EFADE8ADA}" type="datetimeFigureOut">
              <a:rPr lang="ru-RU" smtClean="0"/>
              <a:t>25.03.2018</a:t>
            </a:fld>
            <a:endParaRPr lang="ru-RU"/>
          </a:p>
        </p:txBody>
      </p:sp>
      <p:sp>
        <p:nvSpPr>
          <p:cNvPr id="18" name="Номер слайда 17"/>
          <p:cNvSpPr>
            <a:spLocks noGrp="1"/>
          </p:cNvSpPr>
          <p:nvPr>
            <p:ph type="sldNum" sz="quarter" idx="11"/>
          </p:nvPr>
        </p:nvSpPr>
        <p:spPr/>
        <p:txBody>
          <a:bodyPr rtlCol="0"/>
          <a:lstStyle/>
          <a:p>
            <a:fld id="{00ACC549-4171-471A-92DA-54145747B83D}"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p:dissolve/>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62B46B0-B4D8-4945-87AD-C87EFADE8ADA}" type="datetimeFigureOut">
              <a:rPr lang="ru-RU" smtClean="0"/>
              <a:t>25.03.2018</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0ACC549-4171-471A-92DA-54145747B83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sndAc>
      <p:stSnd>
        <p:snd r:embed="rId13" name="chimes.wav"/>
      </p:stSnd>
    </p:sndAc>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1988840"/>
            <a:ext cx="5238328" cy="1440160"/>
          </a:xfrm>
        </p:spPr>
        <p:txBody>
          <a:bodyPr>
            <a:noAutofit/>
          </a:bodyPr>
          <a:lstStyle/>
          <a:p>
            <a:pPr algn="ctr"/>
            <a:br>
              <a:rPr lang="ru-RU" sz="2800" dirty="0"/>
            </a:br>
            <a:r>
              <a:rPr lang="ru-RU" sz="2800" dirty="0"/>
              <a:t>«Воспитание у детей дошкольного возраста интереса к природе»</a:t>
            </a:r>
          </a:p>
        </p:txBody>
      </p:sp>
      <p:sp>
        <p:nvSpPr>
          <p:cNvPr id="3" name="Подзаголовок 2"/>
          <p:cNvSpPr>
            <a:spLocks noGrp="1"/>
          </p:cNvSpPr>
          <p:nvPr>
            <p:ph type="subTitle" idx="1"/>
          </p:nvPr>
        </p:nvSpPr>
        <p:spPr>
          <a:xfrm>
            <a:off x="6215074" y="5072074"/>
            <a:ext cx="2571768" cy="1214446"/>
          </a:xfrm>
        </p:spPr>
        <p:txBody>
          <a:bodyPr>
            <a:normAutofit fontScale="70000" lnSpcReduction="20000"/>
          </a:bodyPr>
          <a:lstStyle/>
          <a:p>
            <a:r>
              <a:rPr lang="ru-RU" sz="1800" dirty="0"/>
              <a:t>Выполнила </a:t>
            </a:r>
          </a:p>
          <a:p>
            <a:r>
              <a:rPr lang="ru-RU" sz="1800" dirty="0"/>
              <a:t>воспитатель </a:t>
            </a:r>
            <a:r>
              <a:rPr lang="en-US" sz="1800" dirty="0"/>
              <a:t>I </a:t>
            </a:r>
            <a:r>
              <a:rPr lang="ru-RU" dirty="0"/>
              <a:t>категории </a:t>
            </a:r>
          </a:p>
          <a:p>
            <a:r>
              <a:rPr lang="ru-RU" dirty="0"/>
              <a:t>МБОУ школа № 59</a:t>
            </a:r>
            <a:endParaRPr lang="ru-RU" sz="1800" dirty="0"/>
          </a:p>
          <a:p>
            <a:r>
              <a:rPr lang="ru-RU" sz="1800" dirty="0"/>
              <a:t>Мохова Е.</a:t>
            </a:r>
            <a:r>
              <a:rPr lang="ru-RU" dirty="0"/>
              <a:t>Н. </a:t>
            </a:r>
          </a:p>
          <a:p>
            <a:r>
              <a:rPr lang="ru-RU" dirty="0" err="1"/>
              <a:t>г.о.Самара</a:t>
            </a:r>
            <a:r>
              <a:rPr lang="ru-RU" dirty="0"/>
              <a:t> 2017год</a:t>
            </a:r>
            <a:endParaRPr lang="ru-RU" sz="1800" dirty="0"/>
          </a:p>
        </p:txBody>
      </p:sp>
    </p:spTree>
  </p:cSld>
  <p:clrMapOvr>
    <a:masterClrMapping/>
  </p:clrMapOvr>
  <p:transition>
    <p:dissolve/>
    <p:sndAc>
      <p:stSnd>
        <p:snd r:embed="rId2" name="chimes.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3504" y="274638"/>
            <a:ext cx="3571900" cy="5368940"/>
          </a:xfrm>
        </p:spPr>
        <p:txBody>
          <a:bodyPr>
            <a:normAutofit/>
          </a:bodyPr>
          <a:lstStyle/>
          <a:p>
            <a:r>
              <a:rPr lang="ru-RU" sz="1200" b="1" dirty="0"/>
              <a:t>- дидактические игры.</a:t>
            </a:r>
            <a:br>
              <a:rPr lang="ru-RU" sz="1200" b="1" dirty="0"/>
            </a:br>
            <a:r>
              <a:rPr lang="ru-RU" sz="1200" dirty="0"/>
              <a:t> В дидактических играх познавательные задачи (определение свойств и качеств предмета, классификация и группировка различных предметов) соединяются с игровыми (отгадать, выполнить роль, соревноваться), что и делает дидактическую игру особой формой обучения – легкого, быстрого и непреднамеренного усвоения детьми знаний.</a:t>
            </a:r>
            <a:br>
              <a:rPr lang="ru-RU" sz="1200" dirty="0"/>
            </a:br>
            <a:r>
              <a:rPr lang="ru-RU" sz="1200" dirty="0"/>
              <a:t>При использовании дидактической игры воспитатель должен следовать определенным педагогическим принципам:</a:t>
            </a:r>
            <a:br>
              <a:rPr lang="ru-RU" sz="1200" dirty="0"/>
            </a:br>
            <a:r>
              <a:rPr lang="ru-RU" sz="1200" dirty="0"/>
              <a:t>Опираться на уже имеющиеся знания, полученные, как правило, путем непосредственного восприятия;</a:t>
            </a:r>
            <a:br>
              <a:rPr lang="ru-RU" sz="1200" dirty="0"/>
            </a:br>
            <a:r>
              <a:rPr lang="ru-RU" sz="1200" dirty="0"/>
              <a:t>Следить за тем, чтобы дидактическая задача была достаточно трудна и в то же время доступна детям;</a:t>
            </a:r>
            <a:br>
              <a:rPr lang="ru-RU" sz="1200" dirty="0"/>
            </a:br>
            <a:r>
              <a:rPr lang="ru-RU" sz="1200" dirty="0"/>
              <a:t>Поддерживать интерес и разнообразие игрового действия;</a:t>
            </a:r>
            <a:br>
              <a:rPr lang="ru-RU" sz="1200" dirty="0"/>
            </a:br>
            <a:r>
              <a:rPr lang="ru-RU" sz="1200" dirty="0"/>
              <a:t>Постепенно усложнять дидактическую задачу и игровые действия</a:t>
            </a:r>
            <a:br>
              <a:rPr lang="ru-RU" sz="1200" dirty="0"/>
            </a:br>
            <a:r>
              <a:rPr lang="ru-RU" sz="1200" dirty="0"/>
              <a:t> Конкретно и четко объяснять правила.</a:t>
            </a:r>
          </a:p>
        </p:txBody>
      </p:sp>
      <p:pic>
        <p:nvPicPr>
          <p:cNvPr id="9218" name="Picture 2"/>
          <p:cNvPicPr>
            <a:picLocks noGrp="1" noChangeAspect="1" noChangeArrowheads="1"/>
          </p:cNvPicPr>
          <p:nvPr>
            <p:ph sz="quarter" idx="1"/>
          </p:nvPr>
        </p:nvPicPr>
        <p:blipFill>
          <a:blip r:embed="rId3"/>
          <a:srcRect/>
          <a:stretch>
            <a:fillRect/>
          </a:stretch>
        </p:blipFill>
        <p:spPr bwMode="auto">
          <a:xfrm>
            <a:off x="457200" y="571480"/>
            <a:ext cx="4471990" cy="5572164"/>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2082792"/>
          </a:xfrm>
        </p:spPr>
        <p:txBody>
          <a:bodyPr>
            <a:normAutofit fontScale="90000"/>
          </a:bodyPr>
          <a:lstStyle/>
          <a:p>
            <a:r>
              <a:rPr lang="ru-RU" sz="1200" b="1" dirty="0"/>
              <a:t>- Речевые логические задачи.</a:t>
            </a:r>
            <a:r>
              <a:rPr lang="ru-RU" sz="1200" dirty="0"/>
              <a:t> </a:t>
            </a:r>
            <a:br>
              <a:rPr lang="ru-RU" sz="1200" dirty="0"/>
            </a:br>
            <a:r>
              <a:rPr lang="ru-RU" sz="1200" dirty="0"/>
              <a:t>Речевая логическая задача – это рассказ-загадка, в данном случае о природе, ответ на которую может быть получен, если дети уяснили для себя определенные связи и закономерности природы. Давая детям речевую логическую задачу, воспитатель ставит их в ситуацию, когда они должны использовать разные приемы умственной деятельности (сравнение, рассмотрение явлений с разных сторон, поиск путей решения), это стимулирует развитие самостоятельности, мышления, гибкости ума. Речевые логические задачи имеют особое значение для развития речи, в частности монологической речи, тем самым совершенствуя умение рассказывать, четко формулировать свои мысли. Чтобы дети могли правильно решить любую по сложности речевую логическую задачу, воспитатель использует различные методические приемы: предлагает им вспомнить, что они наблюдали на прогулках, экскурсиях, задает наводящие вопросы, помогает правильно сформулировать мысль.</a:t>
            </a:r>
          </a:p>
        </p:txBody>
      </p:sp>
      <p:pic>
        <p:nvPicPr>
          <p:cNvPr id="11266" name="Picture 2"/>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a:off x="1118092" y="2428875"/>
            <a:ext cx="6145816" cy="4044950"/>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725602"/>
          </a:xfrm>
        </p:spPr>
        <p:txBody>
          <a:bodyPr>
            <a:normAutofit fontScale="90000"/>
          </a:bodyPr>
          <a:lstStyle/>
          <a:p>
            <a:pPr algn="ctr"/>
            <a:r>
              <a:rPr lang="ru-RU" sz="1200" b="1" dirty="0"/>
              <a:t> Экскурсии</a:t>
            </a:r>
            <a:r>
              <a:rPr lang="ru-RU" sz="1200" dirty="0"/>
              <a:t> </a:t>
            </a:r>
            <a:br>
              <a:rPr lang="ru-RU" sz="1200" dirty="0"/>
            </a:br>
            <a:r>
              <a:rPr lang="ru-RU" sz="1200" dirty="0"/>
              <a:t>один из видов занятий по ознакомлению детей с природой. Во время экскурсии ребенок может в естественной обстановке наблюдать явления природы, сезонные изменения, увидеть, как люди преобразуют природу в соответствии с требованиями жизни и как природа служит им.</a:t>
            </a:r>
            <a:br>
              <a:rPr lang="ru-RU" sz="1200" dirty="0"/>
            </a:br>
            <a:r>
              <a:rPr lang="ru-RU" sz="1200" dirty="0"/>
              <a:t> По содержанию экскурсии делят на два вида: природоведческие – в парк, в лес, на реку; экскурсии на сельскохозяйственные объекты – поле, на птицефабрику, в сад, огород. Экскурсии привлекают внимание детей, предоставляют возможность под руководством воспитателя собирать разнообразный материал для последующих наблюдений и работы в группе, в уголке природы.</a:t>
            </a:r>
            <a:br>
              <a:rPr lang="ru-RU" sz="1200" dirty="0"/>
            </a:br>
            <a:endParaRPr lang="ru-RU" sz="1200" dirty="0"/>
          </a:p>
        </p:txBody>
      </p:sp>
      <p:pic>
        <p:nvPicPr>
          <p:cNvPr id="12291" name="Picture 3"/>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a:off x="499110" y="2000240"/>
            <a:ext cx="7383780" cy="4345632"/>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2066" y="274638"/>
            <a:ext cx="3429024" cy="5368940"/>
          </a:xfrm>
        </p:spPr>
        <p:txBody>
          <a:bodyPr>
            <a:normAutofit fontScale="90000"/>
          </a:bodyPr>
          <a:lstStyle/>
          <a:p>
            <a:br>
              <a:rPr lang="ru-RU" sz="1200" dirty="0"/>
            </a:br>
            <a:br>
              <a:rPr lang="ru-RU" sz="1200" dirty="0"/>
            </a:br>
            <a:br>
              <a:rPr lang="ru-RU" sz="1200" dirty="0"/>
            </a:br>
            <a:br>
              <a:rPr lang="ru-RU" sz="1200" dirty="0"/>
            </a:br>
            <a:br>
              <a:rPr lang="ru-RU" sz="1200" dirty="0"/>
            </a:br>
            <a:r>
              <a:rPr lang="ru-RU" sz="1200" dirty="0"/>
              <a:t>Кроме названных приемов можно использовать еще и следующие: </a:t>
            </a:r>
            <a:r>
              <a:rPr lang="ru-RU" sz="1200" b="1" dirty="0"/>
              <a:t>инсценировка</a:t>
            </a:r>
            <a:r>
              <a:rPr lang="ru-RU" sz="1200" dirty="0"/>
              <a:t> с игрушками животными и растениями, специально организованное наблюдение, чтение коротких рассказов и стихов, беседы с детьми, отражение впечатлений о природе в продуктивных видах деятельности, самостоятельное и совместное со взрослым разнообразное практическое экспериментирование ребенка в природе («Как ты чувствуешь окружающий мир»), экологические сказки.</a:t>
            </a:r>
            <a:br>
              <a:rPr lang="ru-RU" sz="1200" dirty="0"/>
            </a:br>
            <a:br>
              <a:rPr lang="ru-RU" sz="1200" dirty="0"/>
            </a:br>
            <a:r>
              <a:rPr lang="ru-RU" sz="1200" dirty="0"/>
              <a:t>Наблюдениям детей стараюсь придавать активный характер – учу, по возможности, не только смотреть, а видеть все подробности, понять, почему происходит то или иное явление.</a:t>
            </a:r>
            <a:br>
              <a:rPr lang="ru-RU" sz="1200" dirty="0"/>
            </a:br>
            <a:r>
              <a:rPr lang="ru-RU" sz="1200" dirty="0"/>
              <a:t>Так как большую роль в процессе ознакомления с окружающим миром, формирования положительного отношения к природе играют родители, то мы стараемся привлекать к работе и их. Так, проводятся открытые занятия, в уголке для родителей помещаем советы, даем различные консультации, отвечаем на интересующие их вопросы. </a:t>
            </a:r>
            <a:br>
              <a:rPr lang="ru-RU" sz="1200" dirty="0"/>
            </a:br>
            <a:br>
              <a:rPr lang="ru-RU" sz="1200" dirty="0"/>
            </a:br>
            <a:endParaRPr lang="ru-RU" sz="1200" dirty="0"/>
          </a:p>
        </p:txBody>
      </p:sp>
      <p:pic>
        <p:nvPicPr>
          <p:cNvPr id="13314" name="Picture 2"/>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bwMode="auto">
          <a:xfrm>
            <a:off x="457200" y="836712"/>
            <a:ext cx="4402832" cy="5032270"/>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4339" name="Picture 3"/>
          <p:cNvPicPr>
            <a:picLocks noGrp="1" noChangeAspect="1" noChangeArrowheads="1"/>
          </p:cNvPicPr>
          <p:nvPr>
            <p:ph sz="quarter" idx="1"/>
          </p:nvPr>
        </p:nvPicPr>
        <p:blipFill>
          <a:blip r:embed="rId3"/>
          <a:srcRect/>
          <a:stretch>
            <a:fillRect/>
          </a:stretch>
        </p:blipFill>
        <p:spPr bwMode="auto">
          <a:xfrm>
            <a:off x="0" y="0"/>
            <a:ext cx="8715404" cy="6858000"/>
          </a:xfrm>
          <a:prstGeom prst="rect">
            <a:avLst/>
          </a:prstGeom>
          <a:noFill/>
          <a:ln w="9525">
            <a:noFill/>
            <a:miter lim="800000"/>
            <a:headEnd/>
            <a:tailEnd/>
          </a:ln>
          <a:effectLst/>
        </p:spPr>
      </p:pic>
    </p:spTree>
  </p:cSld>
  <p:clrMapOvr>
    <a:masterClrMapping/>
  </p:clrMapOvr>
  <p:transition>
    <p:dissolve/>
    <p:sndAc>
      <p:stSnd>
        <p:snd r:embed="rId2" name="applause.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4048" y="274638"/>
            <a:ext cx="3711356" cy="4882554"/>
          </a:xfrm>
        </p:spPr>
        <p:txBody>
          <a:bodyPr>
            <a:noAutofit/>
          </a:bodyPr>
          <a:lstStyle/>
          <a:p>
            <a:r>
              <a:rPr lang="ru-RU" sz="1400" dirty="0">
                <a:latin typeface="Times New Roman" panose="02020603050405020304" pitchFamily="18" charset="0"/>
                <a:cs typeface="Times New Roman" panose="02020603050405020304" pitchFamily="18" charset="0"/>
              </a:rPr>
              <a:t>Начальной ступенью умственной деятельности ребенка являются ощущения и восприятия. Формирование и совершенствование ощущений и восприятия – сенсорное воспитание – составляет неотъемлемую часть любой детской деятельности. В практической работе исследователи и воспитатели уделяют прежде всего внимание прежде всего организации наблюдений за объектами природы. Их психологическая структура представляет собой сложный механизм, включающий многостороннее восприятие, устойчивое внимание, эмоциональные переживания наряду с активной двигательной воспроизводящей деятельностью.</a:t>
            </a:r>
            <a:br>
              <a:rPr lang="ru-RU" sz="1400" dirty="0">
                <a:latin typeface="Times New Roman" panose="02020603050405020304" pitchFamily="18" charset="0"/>
                <a:cs typeface="Times New Roman" panose="02020603050405020304" pitchFamily="18" charset="0"/>
              </a:rPr>
            </a:br>
            <a:endParaRPr lang="ru-RU" sz="1400"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sz="quarter" idx="1"/>
          </p:nvPr>
        </p:nvPicPr>
        <p:blipFill>
          <a:blip r:embed="rId3"/>
          <a:stretch>
            <a:fillRect/>
          </a:stretch>
        </p:blipFill>
        <p:spPr bwMode="auto">
          <a:xfrm>
            <a:off x="355250" y="229629"/>
            <a:ext cx="4648798" cy="6280469"/>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908720"/>
            <a:ext cx="3143272" cy="4032448"/>
          </a:xfrm>
        </p:spPr>
        <p:txBody>
          <a:bodyPr>
            <a:normAutofit/>
          </a:bodyPr>
          <a:lstStyle/>
          <a:p>
            <a:r>
              <a:rPr lang="ru-RU" dirty="0"/>
              <a:t> </a:t>
            </a:r>
            <a:br>
              <a:rPr lang="ru-RU" dirty="0"/>
            </a:br>
            <a:r>
              <a:rPr lang="ru-RU" sz="1800" dirty="0"/>
              <a:t> </a:t>
            </a:r>
            <a:r>
              <a:rPr lang="ru-RU" sz="1400" dirty="0">
                <a:latin typeface="Times New Roman" panose="02020603050405020304" pitchFamily="18" charset="0"/>
                <a:cs typeface="Times New Roman" panose="02020603050405020304" pitchFamily="18" charset="0"/>
              </a:rPr>
              <a:t>Самые первые наблюдения можно организовывать с детьми уже 3-4 лет: за изменениями температуры – на улице тепло/холодно/жарко; за осадками – идет снег/дождь. При этом не только констатируются факты, а используются различные приемы, чтобы задержать внимание детей на том или ином явлении. Например, снег падает хлопьями, спокойно ложится на землю. Внимание малышей неустойчиво, организовать всю группу сразу трудно. На первых порах возможно проведение работы по подгруппам из 2-3 человек.</a:t>
            </a:r>
          </a:p>
        </p:txBody>
      </p:sp>
      <p:pic>
        <p:nvPicPr>
          <p:cNvPr id="4" name="Picture 2"/>
          <p:cNvPicPr>
            <a:picLocks noGrp="1" noChangeAspect="1" noChangeArrowheads="1"/>
          </p:cNvPicPr>
          <p:nvPr>
            <p:ph sz="quarter" idx="1"/>
          </p:nvPr>
        </p:nvPicPr>
        <p:blipFill>
          <a:blip r:embed="rId3"/>
          <a:stretch>
            <a:fillRect/>
          </a:stretch>
        </p:blipFill>
        <p:spPr bwMode="auto">
          <a:xfrm>
            <a:off x="3779912" y="274638"/>
            <a:ext cx="4643470" cy="5357850"/>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43570" y="274638"/>
            <a:ext cx="3000396" cy="5368940"/>
          </a:xfrm>
        </p:spPr>
        <p:txBody>
          <a:bodyPr>
            <a:normAutofit/>
          </a:bodyPr>
          <a:lstStyle/>
          <a:p>
            <a:r>
              <a:rPr lang="ru-RU" sz="1400" dirty="0"/>
              <a:t>Во время наблюдений за растениями, дети рассматривают форму листьев, следят за их движением, слушают шум деревьев при порывах ветра.</a:t>
            </a:r>
            <a:br>
              <a:rPr lang="ru-RU" sz="1400" dirty="0"/>
            </a:br>
            <a:r>
              <a:rPr lang="ru-RU" sz="1400" dirty="0"/>
              <a:t> </a:t>
            </a:r>
            <a:br>
              <a:rPr lang="ru-RU" sz="1400" dirty="0"/>
            </a:br>
            <a:r>
              <a:rPr lang="ru-RU" sz="1400" dirty="0"/>
              <a:t> Организуя наблюдение со старшими дошкольниками, возможно увеличение подгруппы до 5-6 человек. Также можно удлинить сроки наблюдения и расширить тематику. Например, не только наблюдали за характером погоды, но и обращали внимание детей на небо: голубое, чистое, без облаков; в такой день ярко светит солнце. Это ясное небо. Если на небе тучи и оно темное, серое, то будет пасмурный день.</a:t>
            </a:r>
          </a:p>
        </p:txBody>
      </p:sp>
      <p:pic>
        <p:nvPicPr>
          <p:cNvPr id="3074" name="Picture 2"/>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tretch>
            <a:fillRect/>
          </a:stretch>
        </p:blipFill>
        <p:spPr bwMode="auto">
          <a:xfrm>
            <a:off x="537566" y="357167"/>
            <a:ext cx="4780626" cy="5808138"/>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2971792" cy="6297634"/>
          </a:xfrm>
        </p:spPr>
        <p:txBody>
          <a:bodyPr>
            <a:normAutofit fontScale="90000"/>
          </a:bodyPr>
          <a:lstStyle/>
          <a:p>
            <a:r>
              <a:rPr lang="ru-RU" sz="1300" dirty="0"/>
              <a:t>Изменяется и характер наблюдения за растениями, отмечались окраска листьев, цветков, вид посадки (рядами, одиночными растениями).</a:t>
            </a:r>
            <a:br>
              <a:rPr lang="ru-RU" sz="1300" dirty="0"/>
            </a:br>
            <a:r>
              <a:rPr lang="ru-RU" sz="1300" dirty="0"/>
              <a:t> </a:t>
            </a:r>
            <a:br>
              <a:rPr lang="ru-RU" sz="1300" dirty="0"/>
            </a:br>
            <a:r>
              <a:rPr lang="ru-RU" sz="1300" dirty="0"/>
              <a:t> В ненастные дни, когда пребывание на воздухе прекращается, можно проводить наблюдение за комнатными растениями, сравнивать размер, форму и окраску листьев и цветков.</a:t>
            </a:r>
            <a:br>
              <a:rPr lang="ru-RU" sz="1300" dirty="0"/>
            </a:br>
            <a:r>
              <a:rPr lang="ru-RU" sz="1300" dirty="0"/>
              <a:t> </a:t>
            </a:r>
            <a:br>
              <a:rPr lang="ru-RU" sz="1300" dirty="0"/>
            </a:br>
            <a:r>
              <a:rPr lang="ru-RU" sz="1300" dirty="0"/>
              <a:t> Наблюдение за одним и тем же объектом периодически повторяем. Этот дает возможность закрепить образ предмета, явления, уточнить его детали.</a:t>
            </a:r>
            <a:br>
              <a:rPr lang="ru-RU" sz="1300" dirty="0"/>
            </a:br>
            <a:r>
              <a:rPr lang="ru-RU" sz="1300" dirty="0"/>
              <a:t> </a:t>
            </a:r>
            <a:br>
              <a:rPr lang="ru-RU" sz="1300" dirty="0"/>
            </a:br>
            <a:r>
              <a:rPr lang="ru-RU" sz="1300" dirty="0"/>
              <a:t> Таким образом, важнейшим средством умственного воспитания ребенка является окружающая природа. Она постепенно привлекает его внимание, заставляет включать в процесс наблюдения различные органы чувств, а значит, активизирует начальные моменты познания – ощущение и восприятие.</a:t>
            </a:r>
            <a:br>
              <a:rPr lang="ru-RU" sz="1050" dirty="0"/>
            </a:br>
            <a:r>
              <a:rPr lang="ru-RU" sz="1050" dirty="0"/>
              <a:t> </a:t>
            </a:r>
            <a:br>
              <a:rPr lang="ru-RU" sz="1050" dirty="0"/>
            </a:br>
            <a:endParaRPr lang="ru-RU" sz="1050" dirty="0"/>
          </a:p>
        </p:txBody>
      </p:sp>
      <p:pic>
        <p:nvPicPr>
          <p:cNvPr id="5122" name="Picture 2"/>
          <p:cNvPicPr>
            <a:picLocks noGrp="1" noChangeAspect="1" noChangeArrowheads="1"/>
          </p:cNvPicPr>
          <p:nvPr>
            <p:ph sz="quarter" idx="1"/>
          </p:nvPr>
        </p:nvPicPr>
        <p:blipFill>
          <a:blip r:embed="rId3"/>
          <a:stretch>
            <a:fillRect/>
          </a:stretch>
        </p:blipFill>
        <p:spPr bwMode="auto">
          <a:xfrm>
            <a:off x="3571868" y="0"/>
            <a:ext cx="5072098" cy="5500702"/>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200" dirty="0"/>
              <a:t>При оказании поддержки вхождению наших маленьких воспитанников в мир природы, знакомству, приобщению, единению с ней важны опора на чувственное познание, </a:t>
            </a:r>
            <a:r>
              <a:rPr lang="ru-RU" sz="1200" dirty="0" err="1"/>
              <a:t>сенсомоторику</a:t>
            </a:r>
            <a:r>
              <a:rPr lang="ru-RU" sz="1200" dirty="0"/>
              <a:t> малыша, его наглядно-действенное мышление, особенности эмоциональной сферы, содействие в накоплении позитивного опыта общения с природой, зарождение интереса, радости от этого процесса</a:t>
            </a:r>
          </a:p>
        </p:txBody>
      </p:sp>
      <p:pic>
        <p:nvPicPr>
          <p:cNvPr id="6146" name="Picture 2"/>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tretch>
            <a:fillRect/>
          </a:stretch>
        </p:blipFill>
        <p:spPr bwMode="auto">
          <a:xfrm>
            <a:off x="1276350" y="1644332"/>
            <a:ext cx="5829300" cy="4785360"/>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29190" y="274638"/>
            <a:ext cx="2995610" cy="5297502"/>
          </a:xfrm>
        </p:spPr>
        <p:txBody>
          <a:bodyPr>
            <a:normAutofit fontScale="90000"/>
          </a:bodyPr>
          <a:lstStyle/>
          <a:p>
            <a:r>
              <a:rPr lang="ru-RU" sz="1200" dirty="0"/>
              <a:t>Изменяется и характер наблюдения за растениями, отмечались окраска листьев, цветков, вид посадки (рядами, одиночными растениями).</a:t>
            </a:r>
            <a:br>
              <a:rPr lang="ru-RU" sz="1200" dirty="0"/>
            </a:br>
            <a:r>
              <a:rPr lang="ru-RU" sz="1200" dirty="0"/>
              <a:t> </a:t>
            </a:r>
            <a:br>
              <a:rPr lang="ru-RU" sz="1200" dirty="0"/>
            </a:br>
            <a:r>
              <a:rPr lang="ru-RU" sz="1200" dirty="0"/>
              <a:t> В ненастные дни, когда пребывание на воздухе прекращается, можно проводить наблюдение за комнатными растениями, сравнивать размер, форму и окраску листьев и цветков.</a:t>
            </a:r>
            <a:br>
              <a:rPr lang="ru-RU" sz="1200" dirty="0"/>
            </a:br>
            <a:r>
              <a:rPr lang="ru-RU" sz="1200" dirty="0"/>
              <a:t> </a:t>
            </a:r>
            <a:br>
              <a:rPr lang="ru-RU" sz="1200" dirty="0"/>
            </a:br>
            <a:r>
              <a:rPr lang="ru-RU" sz="1200" dirty="0"/>
              <a:t> Наблюдение за одним и тем же объектом периодически повторяем. Этот дает возможность закрепить образ предмета, явления, уточнить его детали.</a:t>
            </a:r>
            <a:br>
              <a:rPr lang="ru-RU" sz="1200" dirty="0"/>
            </a:br>
            <a:r>
              <a:rPr lang="ru-RU" sz="1200" dirty="0"/>
              <a:t> </a:t>
            </a:r>
            <a:br>
              <a:rPr lang="ru-RU" sz="1200" dirty="0"/>
            </a:br>
            <a:r>
              <a:rPr lang="ru-RU" sz="1200" dirty="0"/>
              <a:t> Таким образом, важнейшим средством умственного воспитания ребенка является окружающая природа. Она постепенно привлекает его внимание, заставляет включать в процесс наблюдения различные органы чувств, а значит, активизирует начальные моменты познания – ощущение и восприятие.</a:t>
            </a:r>
          </a:p>
        </p:txBody>
      </p:sp>
      <p:pic>
        <p:nvPicPr>
          <p:cNvPr id="4098" name="Picture 2"/>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tretch>
            <a:fillRect/>
          </a:stretch>
        </p:blipFill>
        <p:spPr bwMode="auto">
          <a:xfrm>
            <a:off x="357159" y="357166"/>
            <a:ext cx="4500594" cy="6116659"/>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654164"/>
          </a:xfrm>
        </p:spPr>
        <p:txBody>
          <a:bodyPr>
            <a:normAutofit fontScale="90000"/>
          </a:bodyPr>
          <a:lstStyle/>
          <a:p>
            <a:r>
              <a:rPr lang="ru-RU" sz="1200" dirty="0"/>
              <a:t>При оказании поддержки вхождению наших маленьких воспитанников в мир природы, знакомству, приобщению, единению с ней важны опора на чувственное познание, </a:t>
            </a:r>
            <a:r>
              <a:rPr lang="ru-RU" sz="1200" dirty="0" err="1"/>
              <a:t>сенсомоторику</a:t>
            </a:r>
            <a:r>
              <a:rPr lang="ru-RU" sz="1200" dirty="0"/>
              <a:t> малыша, его наглядно-действенное мышление, особенности эмоциональной сферы, содействие в накоплении позитивного опыта общения с природой, зарождение интереса, радости от этого процесса</a:t>
            </a:r>
            <a:br>
              <a:rPr lang="ru-RU" sz="1200" dirty="0"/>
            </a:br>
            <a:r>
              <a:rPr lang="ru-RU" sz="1200" dirty="0"/>
              <a:t> </a:t>
            </a:r>
            <a:br>
              <a:rPr lang="ru-RU" sz="1200" dirty="0"/>
            </a:br>
            <a:r>
              <a:rPr lang="ru-RU" sz="1200" dirty="0"/>
              <a:t> Практика экологического воспитания детей убеждает в том, что творческое общение с природой – сильнейший метод всестороннего воспитания и развития в ребенке лучших человеческих качеств. Уроки творчества среди природы оставляют неизгладимый след в душе каждого ребенка.</a:t>
            </a:r>
            <a:br>
              <a:rPr lang="ru-RU" sz="1200" dirty="0"/>
            </a:br>
            <a:endParaRPr lang="ru-RU" sz="1200" dirty="0"/>
          </a:p>
        </p:txBody>
      </p:sp>
      <p:pic>
        <p:nvPicPr>
          <p:cNvPr id="7170" name="Picture 2"/>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tretch>
            <a:fillRect/>
          </a:stretch>
        </p:blipFill>
        <p:spPr bwMode="auto">
          <a:xfrm>
            <a:off x="500034" y="1857364"/>
            <a:ext cx="7315200" cy="4572000"/>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2582858"/>
          </a:xfrm>
        </p:spPr>
        <p:txBody>
          <a:bodyPr>
            <a:normAutofit fontScale="90000"/>
          </a:bodyPr>
          <a:lstStyle/>
          <a:p>
            <a:pPr algn="ctr"/>
            <a:r>
              <a:rPr lang="ru-RU" sz="1600" b="1" dirty="0"/>
              <a:t>Методы и приемы воспитания у детей познавательных интересов к природе</a:t>
            </a:r>
            <a:br>
              <a:rPr lang="ru-RU" sz="1200" dirty="0"/>
            </a:br>
            <a:r>
              <a:rPr lang="ru-RU" sz="1200" dirty="0"/>
              <a:t> </a:t>
            </a:r>
            <a:br>
              <a:rPr lang="ru-RU" sz="1200" dirty="0"/>
            </a:br>
            <a:r>
              <a:rPr lang="ru-RU" sz="1200" dirty="0"/>
              <a:t> Ознакомление детей с природой осуществляется в разнообразных формах: на занятиях, экскурсиях, в повседневной жизни (в труде, наблюдениях, играх на участке и в уголке природы).</a:t>
            </a:r>
            <a:br>
              <a:rPr lang="ru-RU" sz="1200" dirty="0"/>
            </a:br>
            <a:r>
              <a:rPr lang="ru-RU" sz="1200" dirty="0"/>
              <a:t> </a:t>
            </a:r>
            <a:br>
              <a:rPr lang="ru-RU" sz="1200" dirty="0"/>
            </a:br>
            <a:r>
              <a:rPr lang="ru-RU" sz="1200" dirty="0"/>
              <a:t> Обучение детей на занятиях осуществляется разными методами. Выбор методов зависит от вида занятия, от его основной задачи. На одних занятиях формируются первичные знания. С этой целью воспитатель использует наблюдение, рассматривание картин, чтение художественных произведений, рассказ, показ диафильмов и кинофильмов. На других же занятиях уточняются, расширяются и углубляются знания. Кроме перечисленных методов, на этих занятиях используется и труд детей в природе. Основная задача занятий третьего вида – обобщение и систематизация знаний. Для этого используют беседы, дидактические игры, обобщающие наблюдения. В труде и играх дети применяют полученные знания на практике.</a:t>
            </a:r>
            <a:br>
              <a:rPr lang="ru-RU" sz="1200" dirty="0"/>
            </a:br>
            <a:endParaRPr lang="ru-RU" sz="1200" dirty="0"/>
          </a:p>
        </p:txBody>
      </p:sp>
      <p:pic>
        <p:nvPicPr>
          <p:cNvPr id="8194" name="Picture 2"/>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tretch>
            <a:fillRect/>
          </a:stretch>
        </p:blipFill>
        <p:spPr bwMode="auto">
          <a:xfrm>
            <a:off x="696924" y="2857496"/>
            <a:ext cx="7167170" cy="3866670"/>
          </a:xfrm>
          <a:prstGeom prst="rect">
            <a:avLst/>
          </a:prstGeom>
          <a:noFill/>
          <a:ln w="9525">
            <a:noFill/>
            <a:miter lim="800000"/>
            <a:headEnd/>
            <a:tailEnd/>
          </a:ln>
          <a:effectLst/>
        </p:spPr>
      </p:pic>
    </p:spTree>
  </p:cSld>
  <p:clrMapOvr>
    <a:masterClrMapping/>
  </p:clrMapOvr>
  <p:transition>
    <p:dissolve/>
    <p:sndAc>
      <p:stSnd>
        <p:snd r:embed="rId2" name="chimes.wav"/>
      </p:stSnd>
    </p:sndAc>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88</TotalTime>
  <Words>276</Words>
  <Application>Microsoft Office PowerPoint</Application>
  <PresentationFormat>Экран (4:3)</PresentationFormat>
  <Paragraphs>18</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Century Schoolbook</vt:lpstr>
      <vt:lpstr>Times New Roman</vt:lpstr>
      <vt:lpstr>Wingdings</vt:lpstr>
      <vt:lpstr>Wingdings 2</vt:lpstr>
      <vt:lpstr>Эркер</vt:lpstr>
      <vt:lpstr> «Воспитание у детей дошкольного возраста интереса к природе»</vt:lpstr>
      <vt:lpstr>Начальной ступенью умственной деятельности ребенка являются ощущения и восприятия. Формирование и совершенствование ощущений и восприятия – сенсорное воспитание – составляет неотъемлемую часть любой детской деятельности. В практической работе исследователи и воспитатели уделяют прежде всего внимание прежде всего организации наблюдений за объектами природы. Их психологическая структура представляет собой сложный механизм, включающий многостороннее восприятие, устойчивое внимание, эмоциональные переживания наряду с активной двигательной воспроизводящей деятельностью. </vt:lpstr>
      <vt:lpstr>   Самые первые наблюдения можно организовывать с детьми уже 3-4 лет: за изменениями температуры – на улице тепло/холодно/жарко; за осадками – идет снег/дождь. При этом не только констатируются факты, а используются различные приемы, чтобы задержать внимание детей на том или ином явлении. Например, снег падает хлопьями, спокойно ложится на землю. Внимание малышей неустойчиво, организовать всю группу сразу трудно. На первых порах возможно проведение работы по подгруппам из 2-3 человек.</vt:lpstr>
      <vt:lpstr>Во время наблюдений за растениями, дети рассматривают форму листьев, следят за их движением, слушают шум деревьев при порывах ветра.    Организуя наблюдение со старшими дошкольниками, возможно увеличение подгруппы до 5-6 человек. Также можно удлинить сроки наблюдения и расширить тематику. Например, не только наблюдали за характером погоды, но и обращали внимание детей на небо: голубое, чистое, без облаков; в такой день ярко светит солнце. Это ясное небо. Если на небе тучи и оно темное, серое, то будет пасмурный день.</vt:lpstr>
      <vt:lpstr>Изменяется и характер наблюдения за растениями, отмечались окраска листьев, цветков, вид посадки (рядами, одиночными растениями).    В ненастные дни, когда пребывание на воздухе прекращается, можно проводить наблюдение за комнатными растениями, сравнивать размер, форму и окраску листьев и цветков.    Наблюдение за одним и тем же объектом периодически повторяем. Этот дает возможность закрепить образ предмета, явления, уточнить его детали.    Таким образом, важнейшим средством умственного воспитания ребенка является окружающая природа. Она постепенно привлекает его внимание, заставляет включать в процесс наблюдения различные органы чувств, а значит, активизирует начальные моменты познания – ощущение и восприятие.   </vt:lpstr>
      <vt:lpstr>При оказании поддержки вхождению наших маленьких воспитанников в мир природы, знакомству, приобщению, единению с ней важны опора на чувственное познание, сенсомоторику малыша, его наглядно-действенное мышление, особенности эмоциональной сферы, содействие в накоплении позитивного опыта общения с природой, зарождение интереса, радости от этого процесса</vt:lpstr>
      <vt:lpstr>Изменяется и характер наблюдения за растениями, отмечались окраска листьев, цветков, вид посадки (рядами, одиночными растениями).    В ненастные дни, когда пребывание на воздухе прекращается, можно проводить наблюдение за комнатными растениями, сравнивать размер, форму и окраску листьев и цветков.    Наблюдение за одним и тем же объектом периодически повторяем. Этот дает возможность закрепить образ предмета, явления, уточнить его детали.    Таким образом, важнейшим средством умственного воспитания ребенка является окружающая природа. Она постепенно привлекает его внимание, заставляет включать в процесс наблюдения различные органы чувств, а значит, активизирует начальные моменты познания – ощущение и восприятие.</vt:lpstr>
      <vt:lpstr>При оказании поддержки вхождению наших маленьких воспитанников в мир природы, знакомству, приобщению, единению с ней важны опора на чувственное познание, сенсомоторику малыша, его наглядно-действенное мышление, особенности эмоциональной сферы, содействие в накоплении позитивного опыта общения с природой, зарождение интереса, радости от этого процесса    Практика экологического воспитания детей убеждает в том, что творческое общение с природой – сильнейший метод всестороннего воспитания и развития в ребенке лучших человеческих качеств. Уроки творчества среди природы оставляют неизгладимый след в душе каждого ребенка. </vt:lpstr>
      <vt:lpstr>Методы и приемы воспитания у детей познавательных интересов к природе    Ознакомление детей с природой осуществляется в разнообразных формах: на занятиях, экскурсиях, в повседневной жизни (в труде, наблюдениях, играх на участке и в уголке природы).    Обучение детей на занятиях осуществляется разными методами. Выбор методов зависит от вида занятия, от его основной задачи. На одних занятиях формируются первичные знания. С этой целью воспитатель использует наблюдение, рассматривание картин, чтение художественных произведений, рассказ, показ диафильмов и кинофильмов. На других же занятиях уточняются, расширяются и углубляются знания. Кроме перечисленных методов, на этих занятиях используется и труд детей в природе. Основная задача занятий третьего вида – обобщение и систематизация знаний. Для этого используют беседы, дидактические игры, обобщающие наблюдения. В труде и играх дети применяют полученные знания на практике. </vt:lpstr>
      <vt:lpstr>- дидактические игры.  В дидактических играх познавательные задачи (определение свойств и качеств предмета, классификация и группировка различных предметов) соединяются с игровыми (отгадать, выполнить роль, соревноваться), что и делает дидактическую игру особой формой обучения – легкого, быстрого и непреднамеренного усвоения детьми знаний. При использовании дидактической игры воспитатель должен следовать определенным педагогическим принципам: Опираться на уже имеющиеся знания, полученные, как правило, путем непосредственного восприятия; Следить за тем, чтобы дидактическая задача была достаточно трудна и в то же время доступна детям; Поддерживать интерес и разнообразие игрового действия; Постепенно усложнять дидактическую задачу и игровые действия  Конкретно и четко объяснять правила.</vt:lpstr>
      <vt:lpstr>- Речевые логические задачи.  Речевая логическая задача – это рассказ-загадка, в данном случае о природе, ответ на которую может быть получен, если дети уяснили для себя определенные связи и закономерности природы. Давая детям речевую логическую задачу, воспитатель ставит их в ситуацию, когда они должны использовать разные приемы умственной деятельности (сравнение, рассмотрение явлений с разных сторон, поиск путей решения), это стимулирует развитие самостоятельности, мышления, гибкости ума. Речевые логические задачи имеют особое значение для развития речи, в частности монологической речи, тем самым совершенствуя умение рассказывать, четко формулировать свои мысли. Чтобы дети могли правильно решить любую по сложности речевую логическую задачу, воспитатель использует различные методические приемы: предлагает им вспомнить, что они наблюдали на прогулках, экскурсиях, задает наводящие вопросы, помогает правильно сформулировать мысль.</vt:lpstr>
      <vt:lpstr> Экскурсии  один из видов занятий по ознакомлению детей с природой. Во время экскурсии ребенок может в естественной обстановке наблюдать явления природы, сезонные изменения, увидеть, как люди преобразуют природу в соответствии с требованиями жизни и как природа служит им.  По содержанию экскурсии делят на два вида: природоведческие – в парк, в лес, на реку; экскурсии на сельскохозяйственные объекты – поле, на птицефабрику, в сад, огород. Экскурсии привлекают внимание детей, предоставляют возможность под руководством воспитателя собирать разнообразный материал для последующих наблюдений и работы в группе, в уголке природы. </vt:lpstr>
      <vt:lpstr>     Кроме названных приемов можно использовать еще и следующие: инсценировка с игрушками животными и растениями, специально организованное наблюдение, чтение коротких рассказов и стихов, беседы с детьми, отражение впечатлений о природе в продуктивных видах деятельности, самостоятельное и совместное со взрослым разнообразное практическое экспериментирование ребенка в природе («Как ты чувствуешь окружающий мир»), экологические сказки.  Наблюдениям детей стараюсь придавать активный характер – учу, по возможности, не только смотреть, а видеть все подробности, понять, почему происходит то или иное явление. Так как большую роль в процессе ознакомления с окружающим миром, формирования положительного отношения к природе играют родители, то мы стараемся привлекать к работе и их. Так, проводятся открытые занятия, в уголке для родителей помещаем советы, даем различные консультации, отвечаем на интересующие их вопросы.   </vt:lpstr>
      <vt:lpstr>Презентация PowerPoint</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Иван</dc:creator>
  <cp:lastModifiedBy>Елена Мохова</cp:lastModifiedBy>
  <cp:revision>10</cp:revision>
  <dcterms:created xsi:type="dcterms:W3CDTF">2015-11-17T06:06:32Z</dcterms:created>
  <dcterms:modified xsi:type="dcterms:W3CDTF">2018-03-25T14:21:23Z</dcterms:modified>
</cp:coreProperties>
</file>