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gif" ContentType="image/gif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1"/>
  </p:notesMasterIdLst>
  <p:sldIdLst>
    <p:sldId id="344" r:id="rId3"/>
    <p:sldId id="256" r:id="rId4"/>
    <p:sldId id="329" r:id="rId5"/>
    <p:sldId id="330" r:id="rId6"/>
    <p:sldId id="331" r:id="rId7"/>
    <p:sldId id="338" r:id="rId8"/>
    <p:sldId id="339" r:id="rId9"/>
    <p:sldId id="351" r:id="rId10"/>
    <p:sldId id="357" r:id="rId11"/>
    <p:sldId id="352" r:id="rId12"/>
    <p:sldId id="364" r:id="rId13"/>
    <p:sldId id="360" r:id="rId14"/>
    <p:sldId id="362" r:id="rId15"/>
    <p:sldId id="363" r:id="rId16"/>
    <p:sldId id="320" r:id="rId17"/>
    <p:sldId id="336" r:id="rId18"/>
    <p:sldId id="341" r:id="rId19"/>
    <p:sldId id="322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00"/>
    <a:srgbClr val="660033"/>
    <a:srgbClr val="009999"/>
    <a:srgbClr val="66FF33"/>
    <a:srgbClr val="000099"/>
    <a:srgbClr val="FFFF99"/>
    <a:srgbClr val="12345A"/>
    <a:srgbClr val="194779"/>
    <a:srgbClr val="0066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660" autoAdjust="0"/>
  </p:normalViewPr>
  <p:slideViewPr>
    <p:cSldViewPr>
      <p:cViewPr>
        <p:scale>
          <a:sx n="60" d="100"/>
          <a:sy n="60" d="100"/>
        </p:scale>
        <p:origin x="-70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9;&#1086;&#1094;_&#1089;&#1077;&#1090;&#1080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9;&#1086;&#1094;_&#1089;&#1077;&#1090;&#1080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9;&#1086;&#1094;_&#1089;&#1077;&#1090;&#1080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9;&#1086;&#1094;&#1080;&#1072;&#1083;&#1100;&#1085;&#1099;&#1077;%20&#1089;&#1077;&#1090;&#1080;\&#1050;&#1086;&#1087;&#1080;&#1103;%20&#1089;&#1086;&#1094;_&#1089;&#1077;&#1090;&#1080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9;&#1086;&#1094;_&#1089;&#1077;&#1090;&#1080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9;&#1086;&#1094;_&#1089;&#1077;&#1090;&#1080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9;&#1086;&#1094;&#1080;&#1072;&#1083;&#1100;&#1085;&#1099;&#1077;%20&#1089;&#1077;&#1090;&#1080;\&#1089;&#1086;&#1094;_&#1089;&#1077;&#1090;&#1080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89;&#1086;&#1094;&#1080;&#1072;&#1083;&#1100;&#1085;&#1099;&#1077;%20&#1089;&#1077;&#1090;&#1080;\&#1050;&#1086;&#1087;&#1080;&#1103;%20&#1089;&#1086;&#1094;_&#1089;&#1077;&#1090;&#108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Лист2!$C$5</c:f>
              <c:strCache>
                <c:ptCount val="1"/>
                <c:pt idx="0">
                  <c:v>Вконтакте</c:v>
                </c:pt>
              </c:strCache>
            </c:strRef>
          </c:tx>
          <c:dLbls>
            <c:dLbl>
              <c:idx val="0"/>
              <c:layout>
                <c:manualLayout>
                  <c:x val="-7.716049382716088E-3"/>
                  <c:y val="-4.0825565741478664E-2"/>
                </c:manualLayout>
              </c:layout>
              <c:spPr/>
              <c:txPr>
                <a:bodyPr/>
                <a:lstStyle/>
                <a:p>
                  <a:pPr>
                    <a:defRPr sz="2200" b="1"/>
                  </a:pPr>
                  <a:endParaRPr lang="ru-RU"/>
                </a:p>
              </c:txPr>
              <c:showVal val="1"/>
            </c:dLbl>
            <c:showVal val="1"/>
          </c:dLbls>
          <c:val>
            <c:numRef>
              <c:f>Лист2!$C$6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Лист2!$D$5</c:f>
              <c:strCache>
                <c:ptCount val="1"/>
                <c:pt idx="0">
                  <c:v>Мой мир</c:v>
                </c:pt>
              </c:strCache>
            </c:strRef>
          </c:tx>
          <c:dLbls>
            <c:dLbl>
              <c:idx val="0"/>
              <c:layout>
                <c:manualLayout>
                  <c:x val="-5.0925337632080668E-17"/>
                  <c:y val="-3.2407407407407579E-2"/>
                </c:manualLayout>
              </c:layout>
              <c:showVal val="1"/>
            </c:dLbl>
            <c:txPr>
              <a:bodyPr/>
              <a:lstStyle/>
              <a:p>
                <a:pPr>
                  <a:defRPr sz="2200" b="1"/>
                </a:pPr>
                <a:endParaRPr lang="ru-RU"/>
              </a:p>
            </c:txPr>
            <c:showVal val="1"/>
          </c:dLbls>
          <c:val>
            <c:numRef>
              <c:f>Лист2!$D$6</c:f>
              <c:numCache>
                <c:formatCode>0%</c:formatCode>
                <c:ptCount val="1"/>
                <c:pt idx="0">
                  <c:v>0.64705882352941524</c:v>
                </c:pt>
              </c:numCache>
            </c:numRef>
          </c:val>
        </c:ser>
        <c:ser>
          <c:idx val="2"/>
          <c:order val="2"/>
          <c:tx>
            <c:strRef>
              <c:f>Лист2!$E$5</c:f>
              <c:strCache>
                <c:ptCount val="1"/>
                <c:pt idx="0">
                  <c:v>facebook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-4.1666666666666692E-2"/>
                </c:manualLayout>
              </c:layout>
              <c:showVal val="1"/>
            </c:dLbl>
            <c:txPr>
              <a:bodyPr/>
              <a:lstStyle/>
              <a:p>
                <a:pPr>
                  <a:defRPr sz="2200" b="1"/>
                </a:pPr>
                <a:endParaRPr lang="ru-RU"/>
              </a:p>
            </c:txPr>
            <c:showVal val="1"/>
          </c:dLbls>
          <c:val>
            <c:numRef>
              <c:f>Лист2!$E$6</c:f>
              <c:numCache>
                <c:formatCode>0%</c:formatCode>
                <c:ptCount val="1"/>
                <c:pt idx="0">
                  <c:v>0.11764705882352962</c:v>
                </c:pt>
              </c:numCache>
            </c:numRef>
          </c:val>
        </c:ser>
        <c:ser>
          <c:idx val="3"/>
          <c:order val="3"/>
          <c:tx>
            <c:strRef>
              <c:f>Лист2!$F$5</c:f>
              <c:strCache>
                <c:ptCount val="1"/>
                <c:pt idx="0">
                  <c:v>одноклассники</c:v>
                </c:pt>
              </c:strCache>
            </c:strRef>
          </c:tx>
          <c:dLbls>
            <c:dLbl>
              <c:idx val="0"/>
              <c:layout>
                <c:manualLayout>
                  <c:x val="5.5555555555555558E-3"/>
                  <c:y val="-4.1666666666666574E-2"/>
                </c:manualLayout>
              </c:layout>
              <c:showVal val="1"/>
            </c:dLbl>
            <c:txPr>
              <a:bodyPr/>
              <a:lstStyle/>
              <a:p>
                <a:pPr>
                  <a:defRPr sz="2200" b="1"/>
                </a:pPr>
                <a:endParaRPr lang="ru-RU"/>
              </a:p>
            </c:txPr>
            <c:showVal val="1"/>
          </c:dLbls>
          <c:val>
            <c:numRef>
              <c:f>Лист2!$F$6</c:f>
              <c:numCache>
                <c:formatCode>0%</c:formatCode>
                <c:ptCount val="1"/>
                <c:pt idx="0">
                  <c:v>5.8823529411764712E-2</c:v>
                </c:pt>
              </c:numCache>
            </c:numRef>
          </c:val>
        </c:ser>
        <c:dLbls>
          <c:showVal val="1"/>
        </c:dLbls>
        <c:shape val="cylinder"/>
        <c:axId val="45859200"/>
        <c:axId val="45860736"/>
        <c:axId val="0"/>
      </c:bar3DChart>
      <c:catAx>
        <c:axId val="45859200"/>
        <c:scaling>
          <c:orientation val="minMax"/>
        </c:scaling>
        <c:delete val="1"/>
        <c:axPos val="b"/>
        <c:majorTickMark val="none"/>
        <c:tickLblPos val="none"/>
        <c:crossAx val="45860736"/>
        <c:crosses val="autoZero"/>
        <c:auto val="1"/>
        <c:lblAlgn val="ctr"/>
        <c:lblOffset val="100"/>
      </c:catAx>
      <c:valAx>
        <c:axId val="45860736"/>
        <c:scaling>
          <c:orientation val="minMax"/>
        </c:scaling>
        <c:delete val="1"/>
        <c:axPos val="l"/>
        <c:numFmt formatCode="0%" sourceLinked="1"/>
        <c:tickLblPos val="none"/>
        <c:crossAx val="45859200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</c:chart>
  <c:spPr>
    <a:ln>
      <a:solidFill>
        <a:schemeClr val="accent6">
          <a:lumMod val="50000"/>
        </a:schemeClr>
      </a:solidFill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plotArea>
      <c:layout>
        <c:manualLayout>
          <c:layoutTarget val="inner"/>
          <c:xMode val="edge"/>
          <c:yMode val="edge"/>
          <c:x val="0.1659972965966745"/>
          <c:y val="0.14029749009369336"/>
          <c:w val="0.66444932044587657"/>
          <c:h val="0.65355670863528825"/>
        </c:manualLayout>
      </c:layout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2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Лист2!$C$11:$E$11</c:f>
              <c:strCache>
                <c:ptCount val="3"/>
                <c:pt idx="0">
                  <c:v>до 100</c:v>
                </c:pt>
                <c:pt idx="1">
                  <c:v>от 100 до 300</c:v>
                </c:pt>
                <c:pt idx="2">
                  <c:v>от 300 и более</c:v>
                </c:pt>
              </c:strCache>
            </c:strRef>
          </c:cat>
          <c:val>
            <c:numRef>
              <c:f>Лист2!$C$12:$E$12</c:f>
              <c:numCache>
                <c:formatCode>0%</c:formatCode>
                <c:ptCount val="3"/>
                <c:pt idx="0">
                  <c:v>0.5882352941176453</c:v>
                </c:pt>
                <c:pt idx="1">
                  <c:v>0.17647058823529421</c:v>
                </c:pt>
                <c:pt idx="2">
                  <c:v>0.2352941176470589</c:v>
                </c:pt>
              </c:numCache>
            </c:numRef>
          </c:val>
        </c:ser>
        <c:dLbls/>
        <c:firstSliceAng val="0"/>
      </c:pieChart>
    </c:plotArea>
    <c:legend>
      <c:legendPos val="b"/>
      <c:layout>
        <c:manualLayout>
          <c:xMode val="edge"/>
          <c:yMode val="edge"/>
          <c:x val="2.3087249564863181E-2"/>
          <c:y val="0.82858277626260457"/>
          <c:w val="0.9744019183053737"/>
          <c:h val="0.17141722373739546"/>
        </c:manualLayout>
      </c:layout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zero"/>
  </c:chart>
  <c:spPr>
    <a:ln>
      <a:solidFill>
        <a:schemeClr val="accent6">
          <a:lumMod val="50000"/>
        </a:schemeClr>
      </a:solidFill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plotArea>
      <c:layout>
        <c:manualLayout>
          <c:layoutTarget val="inner"/>
          <c:xMode val="edge"/>
          <c:yMode val="edge"/>
          <c:x val="0.16366668071363719"/>
          <c:y val="0.19323736536269021"/>
          <c:w val="0.65499307548203478"/>
          <c:h val="0.52763320903518263"/>
        </c:manualLayout>
      </c:layout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2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Лист2!$C$14:$E$14</c:f>
              <c:strCache>
                <c:ptCount val="3"/>
                <c:pt idx="0">
                  <c:v>Да</c:v>
                </c:pt>
                <c:pt idx="1">
                  <c:v>Почти всех</c:v>
                </c:pt>
                <c:pt idx="2">
                  <c:v>Нет</c:v>
                </c:pt>
              </c:strCache>
            </c:strRef>
          </c:cat>
          <c:val>
            <c:numRef>
              <c:f>Лист2!$C$15:$E$15</c:f>
              <c:numCache>
                <c:formatCode>0%</c:formatCode>
                <c:ptCount val="3"/>
                <c:pt idx="0">
                  <c:v>0.52941176470588236</c:v>
                </c:pt>
                <c:pt idx="1">
                  <c:v>0.2352941176470589</c:v>
                </c:pt>
                <c:pt idx="2">
                  <c:v>0.2352941176470589</c:v>
                </c:pt>
              </c:numCache>
            </c:numRef>
          </c:val>
        </c:ser>
        <c:dLbls/>
        <c:firstSliceAng val="0"/>
      </c:pieChart>
    </c:plotArea>
    <c:legend>
      <c:legendPos val="b"/>
      <c:layout>
        <c:manualLayout>
          <c:xMode val="edge"/>
          <c:yMode val="edge"/>
          <c:x val="9.9788002482482832E-2"/>
          <c:y val="0.85231524191848251"/>
          <c:w val="0.77948690566948509"/>
          <c:h val="7.3905547164214158E-2"/>
        </c:manualLayout>
      </c:layout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zero"/>
  </c:chart>
  <c:spPr>
    <a:ln>
      <a:solidFill>
        <a:schemeClr val="accent6">
          <a:lumMod val="50000"/>
        </a:schemeClr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200" b="1"/>
                </a:pPr>
                <a:endParaRPr lang="ru-RU"/>
              </a:p>
            </c:txPr>
            <c:showPercent val="1"/>
          </c:dLbls>
          <c:cat>
            <c:strRef>
              <c:f>Лист2!$C$8:$E$8</c:f>
              <c:strCache>
                <c:ptCount val="3"/>
                <c:pt idx="0">
                  <c:v>до 1  часа</c:v>
                </c:pt>
                <c:pt idx="1">
                  <c:v>от 1 до 3  часов</c:v>
                </c:pt>
                <c:pt idx="2">
                  <c:v>более 3  часов</c:v>
                </c:pt>
              </c:strCache>
            </c:strRef>
          </c:cat>
          <c:val>
            <c:numRef>
              <c:f>Лист2!$C$9:$E$9</c:f>
              <c:numCache>
                <c:formatCode>0%</c:formatCode>
                <c:ptCount val="3"/>
                <c:pt idx="0">
                  <c:v>0.41176470588235375</c:v>
                </c:pt>
                <c:pt idx="1">
                  <c:v>0.2352941176470589</c:v>
                </c:pt>
                <c:pt idx="2">
                  <c:v>0.35294117647058826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zero"/>
  </c:chart>
  <c:spPr>
    <a:ln>
      <a:solidFill>
        <a:schemeClr val="accent6">
          <a:lumMod val="50000"/>
        </a:schemeClr>
      </a:solidFill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2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Лист2!$C$17:$D$17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Лист2!$C$18:$D$18</c:f>
              <c:numCache>
                <c:formatCode>0%</c:formatCode>
                <c:ptCount val="2"/>
                <c:pt idx="0">
                  <c:v>0.64705882352941524</c:v>
                </c:pt>
                <c:pt idx="1">
                  <c:v>0.35294117647058826</c:v>
                </c:pt>
              </c:numCache>
            </c:numRef>
          </c:val>
        </c:ser>
        <c:dLbls/>
        <c:firstSliceAng val="0"/>
      </c:pieChart>
    </c:plotArea>
    <c:legend>
      <c:legendPos val="b"/>
      <c:layout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zero"/>
  </c:chart>
  <c:spPr>
    <a:ln>
      <a:solidFill>
        <a:schemeClr val="accent6">
          <a:lumMod val="50000"/>
        </a:schemeClr>
      </a:solidFill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2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Лист2!$C$20:$D$20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Лист2!$C$21:$D$21</c:f>
              <c:numCache>
                <c:formatCode>0%</c:formatCode>
                <c:ptCount val="2"/>
                <c:pt idx="0">
                  <c:v>0.70588235294117663</c:v>
                </c:pt>
                <c:pt idx="1">
                  <c:v>0.29411764705882382</c:v>
                </c:pt>
              </c:numCache>
            </c:numRef>
          </c:val>
        </c:ser>
        <c:dLbls/>
        <c:firstSliceAng val="0"/>
      </c:pieChart>
    </c:plotArea>
    <c:legend>
      <c:legendPos val="b"/>
      <c:layout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zero"/>
  </c:chart>
  <c:spPr>
    <a:ln>
      <a:solidFill>
        <a:schemeClr val="accent6">
          <a:lumMod val="50000"/>
        </a:schemeClr>
      </a:solidFill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200" b="1" i="0" baseline="0">
                    <a:solidFill>
                      <a:sysClr val="windowText" lastClr="000000"/>
                    </a:solidFill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Лист2!$C$2:$E$2</c:f>
              <c:strCache>
                <c:ptCount val="3"/>
                <c:pt idx="0">
                  <c:v>Положительно</c:v>
                </c:pt>
                <c:pt idx="1">
                  <c:v>Отрицательно</c:v>
                </c:pt>
                <c:pt idx="2">
                  <c:v>Нейтрально</c:v>
                </c:pt>
              </c:strCache>
            </c:strRef>
          </c:cat>
          <c:val>
            <c:numRef>
              <c:f>Лист2!$C$3:$E$3</c:f>
              <c:numCache>
                <c:formatCode>0%</c:formatCode>
                <c:ptCount val="3"/>
                <c:pt idx="0">
                  <c:v>0.76470588235294235</c:v>
                </c:pt>
                <c:pt idx="1">
                  <c:v>5.8823529411764705E-2</c:v>
                </c:pt>
                <c:pt idx="2">
                  <c:v>0.17647058823529421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b"/>
      <c:layout>
        <c:manualLayout>
          <c:xMode val="edge"/>
          <c:yMode val="edge"/>
          <c:x val="0.26211626785684239"/>
          <c:y val="0.73592492270818044"/>
          <c:w val="0.56063950489432668"/>
          <c:h val="0.24739882141327549"/>
        </c:manualLayout>
      </c:layout>
      <c:txPr>
        <a:bodyPr/>
        <a:lstStyle/>
        <a:p>
          <a:pPr>
            <a:defRPr sz="2000" b="1" baseline="0"/>
          </a:pPr>
          <a:endParaRPr lang="ru-RU"/>
        </a:p>
      </c:txPr>
    </c:legend>
    <c:plotVisOnly val="1"/>
    <c:dispBlanksAs val="zero"/>
  </c:chart>
  <c:spPr>
    <a:ln>
      <a:solidFill>
        <a:schemeClr val="accent6">
          <a:lumMod val="50000"/>
        </a:schemeClr>
      </a:solidFill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plotArea>
      <c:layout/>
      <c:pie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200" b="1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Лист2!$C$23:$D$23</c:f>
              <c:strCache>
                <c:ptCount val="2"/>
                <c:pt idx="0">
                  <c:v>За</c:v>
                </c:pt>
                <c:pt idx="1">
                  <c:v>Против</c:v>
                </c:pt>
              </c:strCache>
            </c:strRef>
          </c:cat>
          <c:val>
            <c:numRef>
              <c:f>Лист2!$C$24:$D$24</c:f>
              <c:numCache>
                <c:formatCode>0%</c:formatCode>
                <c:ptCount val="2"/>
                <c:pt idx="0">
                  <c:v>0.82352941176470584</c:v>
                </c:pt>
                <c:pt idx="1">
                  <c:v>5.8823529411764705E-2</c:v>
                </c:pt>
              </c:numCache>
            </c:numRef>
          </c:val>
        </c:ser>
        <c:dLbls/>
        <c:firstSliceAng val="0"/>
      </c:pieChart>
    </c:plotArea>
    <c:legend>
      <c:legendPos val="b"/>
      <c:layout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zero"/>
  </c:chart>
  <c:spPr>
    <a:ln>
      <a:solidFill>
        <a:schemeClr val="accent6">
          <a:lumMod val="50000"/>
        </a:schemeClr>
      </a:solidFill>
    </a:ln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56837-5D0E-431B-93C7-D0885D3EE374}" type="datetimeFigureOut">
              <a:rPr lang="ru-RU" smtClean="0"/>
              <a:pPr/>
              <a:t>12.03.2013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1FC99-F538-4777-A23B-F02BB220FC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13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17"/>
          <p:cNvSpPr>
            <a:spLocks noChangeArrowheads="1"/>
          </p:cNvSpPr>
          <p:nvPr/>
        </p:nvSpPr>
        <p:spPr bwMode="white">
          <a:xfrm>
            <a:off x="0" y="4221163"/>
            <a:ext cx="9144000" cy="263683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grpSp>
        <p:nvGrpSpPr>
          <p:cNvPr id="3090" name="Group 18"/>
          <p:cNvGrpSpPr>
            <a:grpSpLocks/>
          </p:cNvGrpSpPr>
          <p:nvPr/>
        </p:nvGrpSpPr>
        <p:grpSpPr bwMode="auto">
          <a:xfrm rot="-10800000">
            <a:off x="7413625" y="5162550"/>
            <a:ext cx="1655763" cy="1630363"/>
            <a:chOff x="0" y="2704"/>
            <a:chExt cx="1063" cy="1086"/>
          </a:xfrm>
        </p:grpSpPr>
        <p:sp>
          <p:nvSpPr>
            <p:cNvPr id="3091" name="Rectangle 19"/>
            <p:cNvSpPr>
              <a:spLocks noChangeArrowheads="1"/>
            </p:cNvSpPr>
            <p:nvPr userDrawn="1"/>
          </p:nvSpPr>
          <p:spPr bwMode="ltGray">
            <a:xfrm>
              <a:off x="0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092" name="Rectangle 20"/>
            <p:cNvSpPr>
              <a:spLocks noChangeArrowheads="1"/>
            </p:cNvSpPr>
            <p:nvPr userDrawn="1"/>
          </p:nvSpPr>
          <p:spPr bwMode="ltGray">
            <a:xfrm>
              <a:off x="295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093" name="Rectangle 21"/>
            <p:cNvSpPr>
              <a:spLocks noChangeArrowheads="1"/>
            </p:cNvSpPr>
            <p:nvPr userDrawn="1"/>
          </p:nvSpPr>
          <p:spPr bwMode="ltGray">
            <a:xfrm>
              <a:off x="567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094" name="Rectangle 22"/>
            <p:cNvSpPr>
              <a:spLocks noChangeArrowheads="1"/>
            </p:cNvSpPr>
            <p:nvPr userDrawn="1"/>
          </p:nvSpPr>
          <p:spPr bwMode="ltGray">
            <a:xfrm>
              <a:off x="0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095" name="Rectangle 23"/>
            <p:cNvSpPr>
              <a:spLocks noChangeArrowheads="1"/>
            </p:cNvSpPr>
            <p:nvPr userDrawn="1"/>
          </p:nvSpPr>
          <p:spPr bwMode="ltGray">
            <a:xfrm>
              <a:off x="295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096" name="Rectangle 24"/>
            <p:cNvSpPr>
              <a:spLocks noChangeArrowheads="1"/>
            </p:cNvSpPr>
            <p:nvPr userDrawn="1"/>
          </p:nvSpPr>
          <p:spPr bwMode="ltGray">
            <a:xfrm>
              <a:off x="567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097" name="Rectangle 25"/>
            <p:cNvSpPr>
              <a:spLocks noChangeArrowheads="1"/>
            </p:cNvSpPr>
            <p:nvPr userDrawn="1"/>
          </p:nvSpPr>
          <p:spPr bwMode="ltGray">
            <a:xfrm>
              <a:off x="839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098" name="Rectangle 26"/>
            <p:cNvSpPr>
              <a:spLocks noChangeArrowheads="1"/>
            </p:cNvSpPr>
            <p:nvPr userDrawn="1"/>
          </p:nvSpPr>
          <p:spPr bwMode="ltGray">
            <a:xfrm>
              <a:off x="295" y="327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099" name="Rectangle 27"/>
            <p:cNvSpPr>
              <a:spLocks noChangeArrowheads="1"/>
            </p:cNvSpPr>
            <p:nvPr userDrawn="1"/>
          </p:nvSpPr>
          <p:spPr bwMode="ltGray">
            <a:xfrm>
              <a:off x="0" y="327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100" name="Rectangle 28"/>
            <p:cNvSpPr>
              <a:spLocks noChangeArrowheads="1"/>
            </p:cNvSpPr>
            <p:nvPr userDrawn="1"/>
          </p:nvSpPr>
          <p:spPr bwMode="ltGray">
            <a:xfrm>
              <a:off x="0" y="356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081088" y="5443538"/>
            <a:ext cx="7086600" cy="3810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grpSp>
        <p:nvGrpSpPr>
          <p:cNvPr id="3101" name="Group 29"/>
          <p:cNvGrpSpPr>
            <a:grpSpLocks/>
          </p:cNvGrpSpPr>
          <p:nvPr/>
        </p:nvGrpSpPr>
        <p:grpSpPr bwMode="auto">
          <a:xfrm>
            <a:off x="20638" y="4281488"/>
            <a:ext cx="1655762" cy="1630362"/>
            <a:chOff x="0" y="2704"/>
            <a:chExt cx="1063" cy="1086"/>
          </a:xfrm>
        </p:grpSpPr>
        <p:sp>
          <p:nvSpPr>
            <p:cNvPr id="3102" name="Rectangle 30"/>
            <p:cNvSpPr>
              <a:spLocks noChangeArrowheads="1"/>
            </p:cNvSpPr>
            <p:nvPr userDrawn="1"/>
          </p:nvSpPr>
          <p:spPr bwMode="ltGray">
            <a:xfrm>
              <a:off x="0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103" name="Rectangle 31"/>
            <p:cNvSpPr>
              <a:spLocks noChangeArrowheads="1"/>
            </p:cNvSpPr>
            <p:nvPr userDrawn="1"/>
          </p:nvSpPr>
          <p:spPr bwMode="ltGray">
            <a:xfrm>
              <a:off x="295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104" name="Rectangle 32"/>
            <p:cNvSpPr>
              <a:spLocks noChangeArrowheads="1"/>
            </p:cNvSpPr>
            <p:nvPr userDrawn="1"/>
          </p:nvSpPr>
          <p:spPr bwMode="ltGray">
            <a:xfrm>
              <a:off x="567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105" name="Rectangle 33"/>
            <p:cNvSpPr>
              <a:spLocks noChangeArrowheads="1"/>
            </p:cNvSpPr>
            <p:nvPr userDrawn="1"/>
          </p:nvSpPr>
          <p:spPr bwMode="ltGray">
            <a:xfrm>
              <a:off x="0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106" name="Rectangle 34"/>
            <p:cNvSpPr>
              <a:spLocks noChangeArrowheads="1"/>
            </p:cNvSpPr>
            <p:nvPr userDrawn="1"/>
          </p:nvSpPr>
          <p:spPr bwMode="ltGray">
            <a:xfrm>
              <a:off x="295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107" name="Rectangle 35"/>
            <p:cNvSpPr>
              <a:spLocks noChangeArrowheads="1"/>
            </p:cNvSpPr>
            <p:nvPr userDrawn="1"/>
          </p:nvSpPr>
          <p:spPr bwMode="ltGray">
            <a:xfrm>
              <a:off x="567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108" name="Rectangle 36"/>
            <p:cNvSpPr>
              <a:spLocks noChangeArrowheads="1"/>
            </p:cNvSpPr>
            <p:nvPr userDrawn="1"/>
          </p:nvSpPr>
          <p:spPr bwMode="ltGray">
            <a:xfrm>
              <a:off x="839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109" name="Rectangle 37"/>
            <p:cNvSpPr>
              <a:spLocks noChangeArrowheads="1"/>
            </p:cNvSpPr>
            <p:nvPr userDrawn="1"/>
          </p:nvSpPr>
          <p:spPr bwMode="ltGray">
            <a:xfrm>
              <a:off x="295" y="327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110" name="Rectangle 38"/>
            <p:cNvSpPr>
              <a:spLocks noChangeArrowheads="1"/>
            </p:cNvSpPr>
            <p:nvPr userDrawn="1"/>
          </p:nvSpPr>
          <p:spPr bwMode="ltGray">
            <a:xfrm>
              <a:off x="0" y="327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  <p:sp>
          <p:nvSpPr>
            <p:cNvPr id="3111" name="Rectangle 39"/>
            <p:cNvSpPr>
              <a:spLocks noChangeArrowheads="1"/>
            </p:cNvSpPr>
            <p:nvPr userDrawn="1"/>
          </p:nvSpPr>
          <p:spPr bwMode="ltGray">
            <a:xfrm>
              <a:off x="0" y="356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  <a:scene3d>
              <a:camera prst="legacyPerspectiveBottom">
                <a:rot lat="0" lon="300000" rev="0"/>
              </a:camera>
              <a:lightRig rig="legacyFlat4" dir="b"/>
            </a:scene3d>
            <a:sp3d extrusionH="1000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/>
            <a:p>
              <a:endParaRPr lang="ru-RU" dirty="0"/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990600" y="4572000"/>
            <a:ext cx="7239000" cy="631825"/>
          </a:xfrm>
        </p:spPr>
        <p:txBody>
          <a:bodyPr/>
          <a:lstStyle>
            <a:lvl1pPr>
              <a:defRPr sz="48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1E66CF-8381-4ED3-A4D4-8E12D1C30004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92E9E8-CA94-44A4-B2F5-96726B9E7C7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9088"/>
            <a:ext cx="7391400" cy="5635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076325"/>
            <a:ext cx="8229600" cy="5248275"/>
          </a:xfrm>
        </p:spPr>
        <p:txBody>
          <a:bodyPr/>
          <a:lstStyle/>
          <a:p>
            <a:r>
              <a:rPr lang="ru-RU" dirty="0" smtClean="0"/>
              <a:t>Вставка таблицы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7162800" y="6567488"/>
            <a:ext cx="1524000" cy="290512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476250" y="6565900"/>
            <a:ext cx="609600" cy="268288"/>
          </a:xfrm>
        </p:spPr>
        <p:txBody>
          <a:bodyPr/>
          <a:lstStyle>
            <a:lvl1pPr>
              <a:defRPr/>
            </a:lvl1pPr>
          </a:lstStyle>
          <a:p>
            <a:fld id="{F8619CA7-DCA6-45F6-B851-90638F9FB1E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A6ADE-E8F4-4AE1-84E6-53A858932C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66BDD-A4F9-48D7-B1EB-24B16003D7C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8362371"/>
      </p:ext>
    </p:extLst>
  </p:cSld>
  <p:clrMapOvr>
    <a:masterClrMapping/>
  </p:clrMapOvr>
  <p:transition spd="med"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78CF9-54FF-474E-B5A3-F814FAAF859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A3168-DC66-43FE-8F59-1A3ABCDD82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7758113"/>
      </p:ext>
    </p:extLst>
  </p:cSld>
  <p:clrMapOvr>
    <a:masterClrMapping/>
  </p:clrMapOvr>
  <p:transition spd="med"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B4D99-ADD9-4974-8B96-D6B66AB531B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C12C8-9792-476F-B500-144D2C4B03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5911406"/>
      </p:ext>
    </p:extLst>
  </p:cSld>
  <p:clrMapOvr>
    <a:masterClrMapping/>
  </p:clrMapOvr>
  <p:transition spd="med"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EC256-65A8-486A-AF5A-C144E496170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408F7-3908-42EA-A23D-508CA25DDD1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4054958"/>
      </p:ext>
    </p:extLst>
  </p:cSld>
  <p:clrMapOvr>
    <a:masterClrMapping/>
  </p:clrMapOvr>
  <p:transition spd="med"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000F1-8A24-4D7D-990C-67E76ADC54A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415B4-6C8F-426C-BAED-DE909B48EEE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45636041"/>
      </p:ext>
    </p:extLst>
  </p:cSld>
  <p:clrMapOvr>
    <a:masterClrMapping/>
  </p:clrMapOvr>
  <p:transition spd="med"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3264E-E728-4F63-9420-CF102E94487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08D08-D979-41C5-860F-6ACCE38A8C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62807864"/>
      </p:ext>
    </p:extLst>
  </p:cSld>
  <p:clrMapOvr>
    <a:masterClrMapping/>
  </p:clrMapOvr>
  <p:transition spd="med"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6EC2D-92B3-4A00-934B-CC3910316E9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61C12-4453-45B3-9488-EF9F72FFDF8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982692"/>
      </p:ext>
    </p:extLst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4F15AA7-D754-468C-B86C-2D84E058F5D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BD378-B95D-420E-92AD-FC41E3FC26F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8841B-D8E9-4EB3-980E-996EAB3275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5450875"/>
      </p:ext>
    </p:extLst>
  </p:cSld>
  <p:clrMapOvr>
    <a:masterClrMapping/>
  </p:clrMapOvr>
  <p:transition spd="med"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162BD-4E74-4BC9-B448-FBFA03A0458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61936-9226-4C31-BEF5-D4FED2BF942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4723437"/>
      </p:ext>
    </p:extLst>
  </p:cSld>
  <p:clrMapOvr>
    <a:masterClrMapping/>
  </p:clrMapOvr>
  <p:transition spd="med"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7866A-2C5F-4914-89D5-CCAC31A76B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9E84E-11AB-4618-880B-1C12BC94F22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1622878"/>
      </p:ext>
    </p:extLst>
  </p:cSld>
  <p:clrMapOvr>
    <a:masterClrMapping/>
  </p:clrMapOvr>
  <p:transition spd="med">
    <p:split orient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227556-DFC4-4AD2-B235-ED256335DA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A09DF-7BD6-4A81-8607-62974C5109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9967763"/>
      </p:ext>
    </p:extLst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 Logo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B2417D-B56C-4C65-9595-F2380EECDBB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76325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06DA5F-D489-40D9-B51D-5A8FAB6B6CB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 Logo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DDB0807-2B12-4947-A109-D94607358F0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 Logo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2F83508-6DDB-473B-84A4-9F2E616FBE47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 Logo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A15537-CA99-49C0-802C-CB83F70A876D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1DB074D-F95F-43FE-8BB0-D6FAD5B58B2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Company  Logo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EEDAC85-FE24-4D53-8723-5540264DEA2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2" name="Rectangle 38"/>
          <p:cNvSpPr>
            <a:spLocks noChangeArrowheads="1"/>
          </p:cNvSpPr>
          <p:nvPr/>
        </p:nvSpPr>
        <p:spPr bwMode="gray">
          <a:xfrm>
            <a:off x="0" y="6562725"/>
            <a:ext cx="9144000" cy="3048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white">
          <a:xfrm>
            <a:off x="0" y="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44450" y="44450"/>
            <a:ext cx="863600" cy="847725"/>
            <a:chOff x="0" y="2704"/>
            <a:chExt cx="1063" cy="1086"/>
          </a:xfrm>
        </p:grpSpPr>
        <p:sp>
          <p:nvSpPr>
            <p:cNvPr id="1041" name="Rectangle 17"/>
            <p:cNvSpPr>
              <a:spLocks noChangeArrowheads="1"/>
            </p:cNvSpPr>
            <p:nvPr userDrawn="1"/>
          </p:nvSpPr>
          <p:spPr bwMode="gray">
            <a:xfrm>
              <a:off x="0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42" name="Rectangle 18"/>
            <p:cNvSpPr>
              <a:spLocks noChangeArrowheads="1"/>
            </p:cNvSpPr>
            <p:nvPr userDrawn="1"/>
          </p:nvSpPr>
          <p:spPr bwMode="gray">
            <a:xfrm>
              <a:off x="295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43" name="Rectangle 19"/>
            <p:cNvSpPr>
              <a:spLocks noChangeArrowheads="1"/>
            </p:cNvSpPr>
            <p:nvPr userDrawn="1"/>
          </p:nvSpPr>
          <p:spPr bwMode="gray">
            <a:xfrm>
              <a:off x="567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44" name="Rectangle 20"/>
            <p:cNvSpPr>
              <a:spLocks noChangeArrowheads="1"/>
            </p:cNvSpPr>
            <p:nvPr userDrawn="1"/>
          </p:nvSpPr>
          <p:spPr bwMode="gray">
            <a:xfrm>
              <a:off x="0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45" name="Rectangle 21"/>
            <p:cNvSpPr>
              <a:spLocks noChangeArrowheads="1"/>
            </p:cNvSpPr>
            <p:nvPr userDrawn="1"/>
          </p:nvSpPr>
          <p:spPr bwMode="gray">
            <a:xfrm>
              <a:off x="295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46" name="Rectangle 22"/>
            <p:cNvSpPr>
              <a:spLocks noChangeArrowheads="1"/>
            </p:cNvSpPr>
            <p:nvPr userDrawn="1"/>
          </p:nvSpPr>
          <p:spPr bwMode="gray">
            <a:xfrm>
              <a:off x="567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47" name="Rectangle 23"/>
            <p:cNvSpPr>
              <a:spLocks noChangeArrowheads="1"/>
            </p:cNvSpPr>
            <p:nvPr userDrawn="1"/>
          </p:nvSpPr>
          <p:spPr bwMode="gray">
            <a:xfrm>
              <a:off x="839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48" name="Rectangle 24"/>
            <p:cNvSpPr>
              <a:spLocks noChangeArrowheads="1"/>
            </p:cNvSpPr>
            <p:nvPr userDrawn="1"/>
          </p:nvSpPr>
          <p:spPr bwMode="gray">
            <a:xfrm>
              <a:off x="295" y="327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49" name="Rectangle 25"/>
            <p:cNvSpPr>
              <a:spLocks noChangeArrowheads="1"/>
            </p:cNvSpPr>
            <p:nvPr userDrawn="1"/>
          </p:nvSpPr>
          <p:spPr bwMode="gray">
            <a:xfrm>
              <a:off x="0" y="327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50" name="Rectangle 26"/>
            <p:cNvSpPr>
              <a:spLocks noChangeArrowheads="1"/>
            </p:cNvSpPr>
            <p:nvPr userDrawn="1"/>
          </p:nvSpPr>
          <p:spPr bwMode="gray">
            <a:xfrm>
              <a:off x="0" y="356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1051" name="Group 27"/>
          <p:cNvGrpSpPr>
            <a:grpSpLocks/>
          </p:cNvGrpSpPr>
          <p:nvPr/>
        </p:nvGrpSpPr>
        <p:grpSpPr bwMode="auto">
          <a:xfrm rot="-10800000">
            <a:off x="8228013" y="22225"/>
            <a:ext cx="863600" cy="847725"/>
            <a:chOff x="0" y="2704"/>
            <a:chExt cx="1063" cy="1086"/>
          </a:xfrm>
        </p:grpSpPr>
        <p:sp>
          <p:nvSpPr>
            <p:cNvPr id="1052" name="Rectangle 28"/>
            <p:cNvSpPr>
              <a:spLocks noChangeArrowheads="1"/>
            </p:cNvSpPr>
            <p:nvPr userDrawn="1"/>
          </p:nvSpPr>
          <p:spPr bwMode="gray">
            <a:xfrm>
              <a:off x="0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53" name="Rectangle 29"/>
            <p:cNvSpPr>
              <a:spLocks noChangeArrowheads="1"/>
            </p:cNvSpPr>
            <p:nvPr userDrawn="1"/>
          </p:nvSpPr>
          <p:spPr bwMode="gray">
            <a:xfrm>
              <a:off x="295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54" name="Rectangle 30"/>
            <p:cNvSpPr>
              <a:spLocks noChangeArrowheads="1"/>
            </p:cNvSpPr>
            <p:nvPr userDrawn="1"/>
          </p:nvSpPr>
          <p:spPr bwMode="gray">
            <a:xfrm>
              <a:off x="567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55" name="Rectangle 31"/>
            <p:cNvSpPr>
              <a:spLocks noChangeArrowheads="1"/>
            </p:cNvSpPr>
            <p:nvPr userDrawn="1"/>
          </p:nvSpPr>
          <p:spPr bwMode="gray">
            <a:xfrm>
              <a:off x="0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56" name="Rectangle 32"/>
            <p:cNvSpPr>
              <a:spLocks noChangeArrowheads="1"/>
            </p:cNvSpPr>
            <p:nvPr userDrawn="1"/>
          </p:nvSpPr>
          <p:spPr bwMode="gray">
            <a:xfrm>
              <a:off x="295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57" name="Rectangle 33"/>
            <p:cNvSpPr>
              <a:spLocks noChangeArrowheads="1"/>
            </p:cNvSpPr>
            <p:nvPr userDrawn="1"/>
          </p:nvSpPr>
          <p:spPr bwMode="gray">
            <a:xfrm>
              <a:off x="567" y="2990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58" name="Rectangle 34"/>
            <p:cNvSpPr>
              <a:spLocks noChangeArrowheads="1"/>
            </p:cNvSpPr>
            <p:nvPr userDrawn="1"/>
          </p:nvSpPr>
          <p:spPr bwMode="gray">
            <a:xfrm>
              <a:off x="839" y="2704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59" name="Rectangle 35"/>
            <p:cNvSpPr>
              <a:spLocks noChangeArrowheads="1"/>
            </p:cNvSpPr>
            <p:nvPr userDrawn="1"/>
          </p:nvSpPr>
          <p:spPr bwMode="gray">
            <a:xfrm>
              <a:off x="295" y="327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60" name="Rectangle 36"/>
            <p:cNvSpPr>
              <a:spLocks noChangeArrowheads="1"/>
            </p:cNvSpPr>
            <p:nvPr userDrawn="1"/>
          </p:nvSpPr>
          <p:spPr bwMode="gray">
            <a:xfrm>
              <a:off x="0" y="327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61" name="Rectangle 37"/>
            <p:cNvSpPr>
              <a:spLocks noChangeArrowheads="1"/>
            </p:cNvSpPr>
            <p:nvPr userDrawn="1"/>
          </p:nvSpPr>
          <p:spPr bwMode="gray">
            <a:xfrm>
              <a:off x="0" y="3563"/>
              <a:ext cx="224" cy="227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</p:grp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76325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62800" y="6567488"/>
            <a:ext cx="1524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1"/>
            </a:lvl1pPr>
          </a:lstStyle>
          <a:p>
            <a:r>
              <a:rPr lang="en-US" dirty="0"/>
              <a:t>Company  Logo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76250" y="6565900"/>
            <a:ext cx="609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tx2"/>
                </a:solidFill>
                <a:latin typeface="Verdana" pitchFamily="34" charset="0"/>
              </a:defRPr>
            </a:lvl1pPr>
          </a:lstStyle>
          <a:p>
            <a:fld id="{52A84F18-62CC-4C21-B94D-964318F81392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838200" y="319088"/>
            <a:ext cx="73914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2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7A546B-0C0E-4BF7-AFBC-186919E0940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12.03.2013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14BA34-406F-4489-ABDB-D0C3768E533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5555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med">
    <p:split orient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611560" y="-243408"/>
            <a:ext cx="8209036" cy="1439565"/>
          </a:xfrm>
        </p:spPr>
        <p:txBody>
          <a:bodyPr/>
          <a:lstStyle/>
          <a:p>
            <a:r>
              <a:rPr lang="ru-RU" sz="1600" dirty="0">
                <a:latin typeface="+mn-lt"/>
              </a:rPr>
              <a:t>Мы знаем- время растяжимо. </a:t>
            </a:r>
            <a:r>
              <a:rPr lang="ru-RU" sz="1600" dirty="0" smtClean="0">
                <a:latin typeface="+mn-lt"/>
              </a:rPr>
              <a:t/>
            </a:r>
            <a:br>
              <a:rPr lang="ru-RU" sz="1600" dirty="0" smtClean="0">
                <a:latin typeface="+mn-lt"/>
              </a:rPr>
            </a:br>
            <a:r>
              <a:rPr lang="ru-RU" sz="1600" dirty="0" smtClean="0">
                <a:latin typeface="+mn-lt"/>
              </a:rPr>
              <a:t>Оно </a:t>
            </a:r>
            <a:r>
              <a:rPr lang="ru-RU" sz="1600" dirty="0">
                <a:latin typeface="+mn-lt"/>
              </a:rPr>
              <a:t>зависит от того, какого рода содержимым вы наполняете его.</a:t>
            </a:r>
            <a:br>
              <a:rPr lang="ru-RU" sz="1600" dirty="0">
                <a:latin typeface="+mn-lt"/>
              </a:rPr>
            </a:br>
            <a:r>
              <a:rPr lang="ru-RU" sz="1600" i="1" dirty="0" smtClean="0">
                <a:latin typeface="+mn-lt"/>
              </a:rPr>
              <a:t>                                                                                             Н.Заболоцкий</a:t>
            </a:r>
            <a:endParaRPr lang="ru-RU" sz="1600" i="1" dirty="0">
              <a:latin typeface="+mn-lt"/>
            </a:endParaRPr>
          </a:p>
        </p:txBody>
      </p:sp>
      <p:pic>
        <p:nvPicPr>
          <p:cNvPr id="9222" name="Picture 6" descr="17727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/>
          <a:srcRect t="7907"/>
          <a:stretch/>
        </p:blipFill>
        <p:spPr>
          <a:xfrm>
            <a:off x="1259632" y="1412776"/>
            <a:ext cx="6830260" cy="4392488"/>
          </a:xfrm>
        </p:spPr>
      </p:pic>
    </p:spTree>
    <p:extLst>
      <p:ext uri="{BB962C8B-B14F-4D97-AF65-F5344CB8AC3E}">
        <p14:creationId xmlns:p14="http://schemas.microsoft.com/office/powerpoint/2010/main" xmlns="" val="127010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60648"/>
            <a:ext cx="7391400" cy="56356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>ВИРТУАЛЬНОЕ </a:t>
            </a:r>
            <a:r>
              <a:rPr lang="ru-RU" sz="2800" dirty="0"/>
              <a:t>ОБЩЕНИЕ</a:t>
            </a:r>
            <a:br>
              <a:rPr lang="ru-RU" sz="2800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Интернет и социальные сети: благо или зло?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200" dirty="0" smtClean="0"/>
          </a:p>
          <a:p>
            <a:pPr algn="ctr">
              <a:buNone/>
            </a:pPr>
            <a:endParaRPr lang="ru-RU" sz="3200" dirty="0" smtClean="0"/>
          </a:p>
          <a:p>
            <a:pPr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sz="2800" dirty="0" smtClean="0">
                <a:solidFill>
                  <a:srgbClr val="000066"/>
                </a:solidFill>
              </a:rPr>
              <a:t>ОППОНЕНТЫ                    СТОРОННИКИ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0066"/>
                </a:solidFill>
              </a:rPr>
              <a:t>(РОДИТЕЛИ)                                 (ДЕТИ)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5652120" y="1124744"/>
            <a:ext cx="936104" cy="1188132"/>
          </a:xfrm>
          <a:prstGeom prst="straightConnector1">
            <a:avLst/>
          </a:prstGeom>
          <a:ln w="3810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411760" y="1196752"/>
            <a:ext cx="1008112" cy="1080120"/>
          </a:xfrm>
          <a:prstGeom prst="straightConnector1">
            <a:avLst/>
          </a:prstGeom>
          <a:ln w="38100">
            <a:solidFill>
              <a:srgbClr val="0000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 descr="iCA0EN7Y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0312" y="5378051"/>
            <a:ext cx="1296144" cy="972108"/>
          </a:xfrm>
          <a:prstGeom prst="rect">
            <a:avLst/>
          </a:prstGeom>
        </p:spPr>
      </p:pic>
      <p:pic>
        <p:nvPicPr>
          <p:cNvPr id="17" name="Рисунок 16" descr="StuiCAuK76M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5229200"/>
            <a:ext cx="1568855" cy="1152128"/>
          </a:xfrm>
          <a:prstGeom prst="rect">
            <a:avLst/>
          </a:prstGeom>
        </p:spPr>
      </p:pic>
      <p:pic>
        <p:nvPicPr>
          <p:cNvPr id="20" name="Picture 1"/>
          <p:cNvPicPr>
            <a:picLocks noChangeAspect="1" noChangeArrowheads="1"/>
          </p:cNvPicPr>
          <p:nvPr/>
        </p:nvPicPr>
        <p:blipFill>
          <a:blip r:embed="rId4"/>
          <a:srcRect b="37465"/>
          <a:stretch>
            <a:fillRect/>
          </a:stretch>
        </p:blipFill>
        <p:spPr bwMode="auto">
          <a:xfrm>
            <a:off x="3444143" y="3356992"/>
            <a:ext cx="2721134" cy="320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28596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40" descr="monitor_w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0166" y="4877455"/>
            <a:ext cx="244591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Picture 40" descr="monitor_w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857760"/>
            <a:ext cx="2445915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Picture 40" descr="monitor_w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929198"/>
            <a:ext cx="2303039" cy="1278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" name="Group 3"/>
          <p:cNvGrpSpPr>
            <a:grpSpLocks/>
          </p:cNvGrpSpPr>
          <p:nvPr/>
        </p:nvGrpSpPr>
        <p:grpSpPr bwMode="auto">
          <a:xfrm>
            <a:off x="1283528" y="693454"/>
            <a:ext cx="6788902" cy="5450626"/>
            <a:chOff x="886" y="755"/>
            <a:chExt cx="3339" cy="2397"/>
          </a:xfrm>
        </p:grpSpPr>
        <p:sp>
          <p:nvSpPr>
            <p:cNvPr id="29" name="Oval 4"/>
            <p:cNvSpPr>
              <a:spLocks noChangeArrowheads="1"/>
            </p:cNvSpPr>
            <p:nvPr/>
          </p:nvSpPr>
          <p:spPr bwMode="gray">
            <a:xfrm>
              <a:off x="3234" y="1310"/>
              <a:ext cx="468" cy="13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B2B2B2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gray">
            <a:xfrm rot="13770025">
              <a:off x="2951" y="2306"/>
              <a:ext cx="605" cy="121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Rectangle 9"/>
            <p:cNvSpPr>
              <a:spLocks noChangeArrowheads="1"/>
            </p:cNvSpPr>
            <p:nvPr/>
          </p:nvSpPr>
          <p:spPr bwMode="gray">
            <a:xfrm rot="-743917">
              <a:off x="1698" y="2021"/>
              <a:ext cx="636" cy="109"/>
            </a:xfrm>
            <a:prstGeom prst="rect">
              <a:avLst/>
            </a:prstGeom>
            <a:gradFill rotWithShape="1">
              <a:gsLst>
                <a:gs pos="0">
                  <a:srgbClr val="969696">
                    <a:gamma/>
                    <a:shade val="46275"/>
                    <a:invGamma/>
                  </a:srgbClr>
                </a:gs>
                <a:gs pos="5000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34" name="Group 10"/>
            <p:cNvGrpSpPr>
              <a:grpSpLocks/>
            </p:cNvGrpSpPr>
            <p:nvPr/>
          </p:nvGrpSpPr>
          <p:grpSpPr bwMode="auto">
            <a:xfrm>
              <a:off x="2235" y="1215"/>
              <a:ext cx="951" cy="1082"/>
              <a:chOff x="2379" y="1263"/>
              <a:chExt cx="951" cy="1082"/>
            </a:xfrm>
          </p:grpSpPr>
          <p:sp>
            <p:nvSpPr>
              <p:cNvPr id="48" name="Rectangle 11"/>
              <p:cNvSpPr>
                <a:spLocks noChangeArrowheads="1"/>
              </p:cNvSpPr>
              <p:nvPr/>
            </p:nvSpPr>
            <p:spPr bwMode="gray">
              <a:xfrm rot="18394650">
                <a:off x="3101" y="1409"/>
                <a:ext cx="376" cy="83"/>
              </a:xfrm>
              <a:prstGeom prst="rect">
                <a:avLst/>
              </a:prstGeom>
              <a:gradFill rotWithShape="1">
                <a:gsLst>
                  <a:gs pos="0">
                    <a:srgbClr val="969696">
                      <a:gamma/>
                      <a:shade val="46275"/>
                      <a:invGamma/>
                    </a:srgbClr>
                  </a:gs>
                  <a:gs pos="5000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49" name="Group 12"/>
              <p:cNvGrpSpPr>
                <a:grpSpLocks/>
              </p:cNvGrpSpPr>
              <p:nvPr/>
            </p:nvGrpSpPr>
            <p:grpSpPr bwMode="auto">
              <a:xfrm>
                <a:off x="2379" y="1490"/>
                <a:ext cx="936" cy="855"/>
                <a:chOff x="1927" y="2070"/>
                <a:chExt cx="1551" cy="1434"/>
              </a:xfrm>
            </p:grpSpPr>
            <p:sp>
              <p:nvSpPr>
                <p:cNvPr id="51" name="Oval 13"/>
                <p:cNvSpPr>
                  <a:spLocks noChangeArrowheads="1"/>
                </p:cNvSpPr>
                <p:nvPr/>
              </p:nvSpPr>
              <p:spPr bwMode="gray">
                <a:xfrm>
                  <a:off x="1927" y="2070"/>
                  <a:ext cx="1551" cy="143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6B41BF"/>
                    </a:gs>
                    <a:gs pos="100000">
                      <a:srgbClr val="6B41BF">
                        <a:gamma/>
                        <a:shade val="24314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" name="Freeform 14"/>
                <p:cNvSpPr>
                  <a:spLocks/>
                </p:cNvSpPr>
                <p:nvPr/>
              </p:nvSpPr>
              <p:spPr bwMode="gray">
                <a:xfrm>
                  <a:off x="2076" y="2100"/>
                  <a:ext cx="1210" cy="500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6B41BF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50" name="Text Box 15"/>
              <p:cNvSpPr txBox="1">
                <a:spLocks noChangeArrowheads="1"/>
              </p:cNvSpPr>
              <p:nvPr/>
            </p:nvSpPr>
            <p:spPr bwMode="gray">
              <a:xfrm>
                <a:off x="2474" y="1761"/>
                <a:ext cx="746" cy="3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</a:rPr>
                  <a:t>Социаль</a:t>
                </a:r>
              </a:p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00"/>
                    </a:solidFill>
                    <a:effectLst/>
                    <a:uLnTx/>
                    <a:uFillTx/>
                  </a:rPr>
                  <a:t>ные сети</a:t>
                </a: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5" name="Group 16"/>
            <p:cNvGrpSpPr>
              <a:grpSpLocks/>
            </p:cNvGrpSpPr>
            <p:nvPr/>
          </p:nvGrpSpPr>
          <p:grpSpPr bwMode="auto">
            <a:xfrm>
              <a:off x="3171" y="755"/>
              <a:ext cx="786" cy="638"/>
              <a:chOff x="3315" y="803"/>
              <a:chExt cx="786" cy="638"/>
            </a:xfrm>
          </p:grpSpPr>
          <p:grpSp>
            <p:nvGrpSpPr>
              <p:cNvPr id="44" name="Group 17"/>
              <p:cNvGrpSpPr>
                <a:grpSpLocks/>
              </p:cNvGrpSpPr>
              <p:nvPr/>
            </p:nvGrpSpPr>
            <p:grpSpPr bwMode="auto">
              <a:xfrm>
                <a:off x="3315" y="803"/>
                <a:ext cx="768" cy="638"/>
                <a:chOff x="2007" y="1870"/>
                <a:chExt cx="2359" cy="1972"/>
              </a:xfrm>
            </p:grpSpPr>
            <p:sp>
              <p:nvSpPr>
                <p:cNvPr id="46" name="Oval 18"/>
                <p:cNvSpPr>
                  <a:spLocks noChangeArrowheads="1"/>
                </p:cNvSpPr>
                <p:nvPr/>
              </p:nvSpPr>
              <p:spPr bwMode="gray">
                <a:xfrm>
                  <a:off x="2007" y="1870"/>
                  <a:ext cx="2359" cy="19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2045AE"/>
                    </a:gs>
                    <a:gs pos="100000">
                      <a:srgbClr val="2045AE">
                        <a:gamma/>
                        <a:shade val="45490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" name="Freeform 19"/>
                <p:cNvSpPr>
                  <a:spLocks/>
                </p:cNvSpPr>
                <p:nvPr/>
              </p:nvSpPr>
              <p:spPr bwMode="gray">
                <a:xfrm>
                  <a:off x="2200" y="1966"/>
                  <a:ext cx="1882" cy="726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rgbClr val="2045AE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45" name="Text Box 20"/>
              <p:cNvSpPr txBox="1">
                <a:spLocks noChangeArrowheads="1"/>
              </p:cNvSpPr>
              <p:nvPr/>
            </p:nvSpPr>
            <p:spPr bwMode="gray">
              <a:xfrm>
                <a:off x="3315" y="1095"/>
                <a:ext cx="786" cy="16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</a:rPr>
                  <a:t>РОДИТЕЛИ</a:t>
                </a:r>
                <a:endPara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grpSp>
          <p:nvGrpSpPr>
            <p:cNvPr id="36" name="Group 22"/>
            <p:cNvGrpSpPr>
              <a:grpSpLocks/>
            </p:cNvGrpSpPr>
            <p:nvPr/>
          </p:nvGrpSpPr>
          <p:grpSpPr bwMode="auto">
            <a:xfrm>
              <a:off x="886" y="1897"/>
              <a:ext cx="857" cy="700"/>
              <a:chOff x="2201" y="2351"/>
              <a:chExt cx="1311" cy="1042"/>
            </a:xfrm>
          </p:grpSpPr>
          <p:sp>
            <p:nvSpPr>
              <p:cNvPr id="42" name="Oval 23"/>
              <p:cNvSpPr>
                <a:spLocks noChangeArrowheads="1"/>
              </p:cNvSpPr>
              <p:nvPr/>
            </p:nvSpPr>
            <p:spPr bwMode="gray">
              <a:xfrm>
                <a:off x="2201" y="2351"/>
                <a:ext cx="1311" cy="1042"/>
              </a:xfrm>
              <a:prstGeom prst="ellipse">
                <a:avLst/>
              </a:prstGeom>
              <a:gradFill rotWithShape="1">
                <a:gsLst>
                  <a:gs pos="0">
                    <a:srgbClr val="FF9933"/>
                  </a:gs>
                  <a:gs pos="100000">
                    <a:srgbClr val="FF9933">
                      <a:gamma/>
                      <a:shade val="72549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3" name="Freeform 24"/>
              <p:cNvSpPr>
                <a:spLocks/>
              </p:cNvSpPr>
              <p:nvPr/>
            </p:nvSpPr>
            <p:spPr bwMode="gray">
              <a:xfrm>
                <a:off x="2346" y="2362"/>
                <a:ext cx="986" cy="45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9933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37" name="Group 26"/>
            <p:cNvGrpSpPr>
              <a:grpSpLocks/>
            </p:cNvGrpSpPr>
            <p:nvPr/>
          </p:nvGrpSpPr>
          <p:grpSpPr bwMode="auto">
            <a:xfrm>
              <a:off x="3067" y="2554"/>
              <a:ext cx="1158" cy="598"/>
              <a:chOff x="3211" y="2602"/>
              <a:chExt cx="1158" cy="598"/>
            </a:xfrm>
          </p:grpSpPr>
          <p:grpSp>
            <p:nvGrpSpPr>
              <p:cNvPr id="38" name="Group 27"/>
              <p:cNvGrpSpPr>
                <a:grpSpLocks/>
              </p:cNvGrpSpPr>
              <p:nvPr/>
            </p:nvGrpSpPr>
            <p:grpSpPr bwMode="auto">
              <a:xfrm>
                <a:off x="3414" y="2602"/>
                <a:ext cx="773" cy="598"/>
                <a:chOff x="2193" y="2125"/>
                <a:chExt cx="1023" cy="801"/>
              </a:xfrm>
            </p:grpSpPr>
            <p:sp>
              <p:nvSpPr>
                <p:cNvPr id="40" name="Oval 28"/>
                <p:cNvSpPr>
                  <a:spLocks noChangeArrowheads="1"/>
                </p:cNvSpPr>
                <p:nvPr/>
              </p:nvSpPr>
              <p:spPr bwMode="gray">
                <a:xfrm>
                  <a:off x="2193" y="2125"/>
                  <a:ext cx="1023" cy="801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DC5C5"/>
                    </a:gs>
                    <a:gs pos="100000">
                      <a:srgbClr val="3DC5C5">
                        <a:gamma/>
                        <a:shade val="54510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1" name="Freeform 29"/>
                <p:cNvSpPr>
                  <a:spLocks/>
                </p:cNvSpPr>
                <p:nvPr/>
              </p:nvSpPr>
              <p:spPr bwMode="gray">
                <a:xfrm>
                  <a:off x="2281" y="2153"/>
                  <a:ext cx="845" cy="302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3DC5C5">
                        <a:gamma/>
                        <a:tint val="0"/>
                        <a:invGamma/>
                      </a:srgbClr>
                    </a:gs>
                    <a:gs pos="100000">
                      <a:srgbClr val="3DC5C5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ru-RU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39" name="Text Box 30"/>
              <p:cNvSpPr txBox="1">
                <a:spLocks noChangeArrowheads="1"/>
              </p:cNvSpPr>
              <p:nvPr/>
            </p:nvSpPr>
            <p:spPr bwMode="gray">
              <a:xfrm>
                <a:off x="3211" y="2823"/>
                <a:ext cx="1158" cy="1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66"/>
                    </a:solidFill>
                    <a:effectLst/>
                    <a:uLnTx/>
                    <a:uFillTx/>
                    <a:latin typeface="Arial"/>
                  </a:rPr>
                  <a:t>ДИПЛОМАТЫ</a:t>
                </a:r>
                <a:endPara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66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  <a:latin typeface="Arial"/>
                </a:endParaRPr>
              </a:p>
            </p:txBody>
          </p:sp>
        </p:grpSp>
      </p:grpSp>
      <p:sp>
        <p:nvSpPr>
          <p:cNvPr id="53" name="Text Box 15"/>
          <p:cNvSpPr txBox="1">
            <a:spLocks noChangeArrowheads="1"/>
          </p:cNvSpPr>
          <p:nvPr/>
        </p:nvSpPr>
        <p:spPr bwMode="gray">
          <a:xfrm>
            <a:off x="1644226" y="4100460"/>
            <a:ext cx="9989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</a:rPr>
              <a:t>ДЕТИ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54" name="Picture 4" descr="C:\Users\Учитель\Desktop\презентация виртуальное общение\photos0-800x600.jpe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24" r="3337" b="13388"/>
          <a:stretch/>
        </p:blipFill>
        <p:spPr bwMode="auto">
          <a:xfrm>
            <a:off x="428596" y="2143116"/>
            <a:ext cx="1722530" cy="1203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9" descr="C:\Users\Учитель\Desktop\презентация виртуальное общение\533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9454" y="3643314"/>
            <a:ext cx="1785950" cy="127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6" descr="C:\Users\Учитель\Desktop\презентация виртуальное общение\uA-4VCJ_5mU-300x20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372" y="285728"/>
            <a:ext cx="1794748" cy="121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4556108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 rot="20769826">
            <a:off x="386685" y="1628800"/>
            <a:ext cx="1872258" cy="755351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здорово</a:t>
            </a:r>
          </a:p>
        </p:txBody>
      </p:sp>
      <p:sp>
        <p:nvSpPr>
          <p:cNvPr id="24583" name="WordArt 7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4142086" y="4147912"/>
            <a:ext cx="3282081" cy="8032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TopLeft">
                <a:rot lat="0" lon="20519999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перспективно</a:t>
            </a:r>
          </a:p>
        </p:txBody>
      </p:sp>
      <p:sp>
        <p:nvSpPr>
          <p:cNvPr id="24584" name="WordArt 8"/>
          <p:cNvSpPr>
            <a:spLocks noChangeArrowheads="1" noChangeShapeType="1" noTextEdit="1"/>
          </p:cNvSpPr>
          <p:nvPr/>
        </p:nvSpPr>
        <p:spPr bwMode="auto">
          <a:xfrm>
            <a:off x="2484438" y="1916113"/>
            <a:ext cx="1943546" cy="6985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полезно</a:t>
            </a:r>
          </a:p>
        </p:txBody>
      </p:sp>
      <p:sp>
        <p:nvSpPr>
          <p:cNvPr id="24585" name="WordArt 9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6227762" y="4941888"/>
            <a:ext cx="1872629" cy="8763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широко</a:t>
            </a:r>
          </a:p>
        </p:txBody>
      </p:sp>
      <p:sp>
        <p:nvSpPr>
          <p:cNvPr id="24586" name="WordArt 10"/>
          <p:cNvSpPr>
            <a:spLocks noChangeArrowheads="1" noChangeShapeType="1" noTextEdit="1"/>
          </p:cNvSpPr>
          <p:nvPr/>
        </p:nvSpPr>
        <p:spPr bwMode="auto">
          <a:xfrm>
            <a:off x="1476375" y="3357563"/>
            <a:ext cx="2381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любопытно</a:t>
            </a:r>
          </a:p>
        </p:txBody>
      </p:sp>
      <p:sp>
        <p:nvSpPr>
          <p:cNvPr id="24587" name="WordArt 11"/>
          <p:cNvSpPr>
            <a:spLocks noChangeArrowheads="1" noChangeShapeType="1" noTextEdit="1"/>
          </p:cNvSpPr>
          <p:nvPr/>
        </p:nvSpPr>
        <p:spPr bwMode="auto">
          <a:xfrm rot="574689">
            <a:off x="755650" y="5072902"/>
            <a:ext cx="33623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привлекательно</a:t>
            </a:r>
          </a:p>
        </p:txBody>
      </p:sp>
      <p:sp>
        <p:nvSpPr>
          <p:cNvPr id="24588" name="WordArt 12"/>
          <p:cNvSpPr>
            <a:spLocks noChangeArrowheads="1" noChangeShapeType="1" noTextEdit="1"/>
          </p:cNvSpPr>
          <p:nvPr/>
        </p:nvSpPr>
        <p:spPr bwMode="auto">
          <a:xfrm>
            <a:off x="4643438" y="3213100"/>
            <a:ext cx="41433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безумно интересно</a:t>
            </a:r>
          </a:p>
        </p:txBody>
      </p:sp>
      <p:grpSp>
        <p:nvGrpSpPr>
          <p:cNvPr id="10" name="Группа 9"/>
          <p:cNvGrpSpPr/>
          <p:nvPr/>
        </p:nvGrpSpPr>
        <p:grpSpPr>
          <a:xfrm rot="373330">
            <a:off x="5123858" y="166614"/>
            <a:ext cx="3207580" cy="2448272"/>
            <a:chOff x="2530619" y="2678672"/>
            <a:chExt cx="3168360" cy="2683855"/>
          </a:xfrm>
        </p:grpSpPr>
        <p:sp>
          <p:nvSpPr>
            <p:cNvPr id="11" name="Овал 10"/>
            <p:cNvSpPr/>
            <p:nvPr/>
          </p:nvSpPr>
          <p:spPr>
            <a:xfrm>
              <a:off x="2530619" y="2678672"/>
              <a:ext cx="3168360" cy="2683855"/>
            </a:xfrm>
            <a:prstGeom prst="ellipse">
              <a:avLst/>
            </a:prstGeom>
            <a:blipFill rotWithShape="0">
              <a:blip r:embed="rId3"/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Овал 4"/>
            <p:cNvSpPr/>
            <p:nvPr/>
          </p:nvSpPr>
          <p:spPr>
            <a:xfrm>
              <a:off x="2994615" y="3071713"/>
              <a:ext cx="2240368" cy="18977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4925" tIns="34925" rIns="34925" bIns="34925" numCol="1" spcCol="1270" anchor="ctr" anchorCtr="0">
              <a:noAutofit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500" kern="1200" dirty="0"/>
            </a:p>
          </p:txBody>
        </p:sp>
      </p:grpSp>
      <p:sp>
        <p:nvSpPr>
          <p:cNvPr id="13" name="Text Box 15"/>
          <p:cNvSpPr txBox="1">
            <a:spLocks noChangeArrowheads="1"/>
          </p:cNvSpPr>
          <p:nvPr/>
        </p:nvSpPr>
        <p:spPr bwMode="gray">
          <a:xfrm>
            <a:off x="2501482" y="214290"/>
            <a:ext cx="207051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ДЕТИ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1200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85" decel="100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385" decel="100000"/>
                                        <p:tgtEl>
                                          <p:spTgt spid="2458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3" dur="385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5" dur="385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1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85" decel="100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385" decel="100000"/>
                                        <p:tgtEl>
                                          <p:spTgt spid="2458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385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385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2" dur="1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3" grpId="0" animBg="1"/>
      <p:bldP spid="24584" grpId="0" animBg="1"/>
      <p:bldP spid="24585" grpId="0" animBg="1"/>
      <p:bldP spid="24586" grpId="0" animBg="1"/>
      <p:bldP spid="24587" grpId="0" animBg="1"/>
      <p:bldP spid="2458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524434"/>
            <a:ext cx="2419031" cy="19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 bwMode="black">
          <a:xfrm>
            <a:off x="285720" y="961184"/>
            <a:ext cx="8750776" cy="5492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bg1"/>
                </a:solidFill>
                <a:latin typeface="Arial" charset="0"/>
              </a:defRPr>
            </a:lvl9pPr>
          </a:lstStyle>
          <a:p>
            <a:pPr algn="l">
              <a:buFontTx/>
              <a:buChar char="-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живого общения, теряется чувство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коллективизма</a:t>
            </a:r>
            <a:endParaRPr lang="en-US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r>
              <a:rPr lang="en-US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Свободный доступ к информации, размещенной в социальных сетях </a:t>
            </a:r>
            <a:endParaRPr lang="en-US" sz="2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Tx/>
              <a:buChar char="-"/>
            </a:pP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Привязанность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социальным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сетям, замкнутость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Занимает много времени</a:t>
            </a:r>
            <a:b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Деградация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личности</a:t>
            </a:r>
            <a:b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Обедняется язык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неграмотность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Присутствие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жаргона, ненормативной лексики,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спама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Ухудшение 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здоровья (поражение психики, </a:t>
            </a:r>
            <a:r>
              <a:rPr lang="ru-RU" sz="28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гипогинамия</a:t>
            </a:r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gray">
          <a:xfrm>
            <a:off x="3143240" y="142852"/>
            <a:ext cx="321471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</a:rPr>
              <a:t>РОДИТЕЛИ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5750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l16[1].gif"/>
          <p:cNvPicPr>
            <a:picLocks noChangeAspect="1"/>
          </p:cNvPicPr>
          <p:nvPr/>
        </p:nvPicPr>
        <p:blipFill rotWithShape="1">
          <a:blip r:embed="rId2" cstate="print"/>
          <a:srcRect l="6465" r="8148" b="22105"/>
          <a:stretch/>
        </p:blipFill>
        <p:spPr>
          <a:xfrm>
            <a:off x="1071414" y="1311798"/>
            <a:ext cx="6643858" cy="4474656"/>
          </a:xfrm>
          <a:prstGeom prst="rect">
            <a:avLst/>
          </a:prstGeom>
        </p:spPr>
      </p:pic>
      <p:sp>
        <p:nvSpPr>
          <p:cNvPr id="4" name="Text Box 30"/>
          <p:cNvSpPr txBox="1">
            <a:spLocks noChangeArrowheads="1"/>
          </p:cNvSpPr>
          <p:nvPr/>
        </p:nvSpPr>
        <p:spPr bwMode="gray">
          <a:xfrm>
            <a:off x="2571736" y="142852"/>
            <a:ext cx="38576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ДИПЛОМАТЫ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045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8596" y="1714488"/>
            <a:ext cx="842968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соблюдение временного режима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система поощрения и наказания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dirty="0" smtClean="0"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доверительные отношения в семье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родительский контроль</a:t>
            </a:r>
          </a:p>
          <a:p>
            <a:pPr marL="95250" marR="0" lvl="0" indent="-952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использование средств блокирования нежелательного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контента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организация досуга ребенка </a:t>
            </a:r>
            <a:r>
              <a:rPr lang="ru-RU" sz="2400" dirty="0" smtClean="0">
                <a:latin typeface="+mn-lt"/>
                <a:ea typeface="Times New Roman" pitchFamily="18" charset="0"/>
                <a:cs typeface="Times New Roman" pitchFamily="18" charset="0"/>
              </a:rPr>
              <a:t>с малых </a:t>
            </a:r>
            <a:r>
              <a:rPr lang="ru-RU" sz="2400" dirty="0" smtClean="0">
                <a:latin typeface="+mn-lt"/>
                <a:ea typeface="Times New Roman" pitchFamily="18" charset="0"/>
                <a:cs typeface="Times New Roman" pitchFamily="18" charset="0"/>
              </a:rPr>
              <a:t>лет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(спорт, кружки, театр и др.).</a:t>
            </a:r>
          </a:p>
          <a:p>
            <a:pPr lvl="0">
              <a:buFontTx/>
              <a:buChar char="-"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Задача родителей - находить компромиссные решения, приносящие здоровые плоды.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142852"/>
            <a:ext cx="69294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/>
                <a:ea typeface="Times New Roman" pitchFamily="18" charset="0"/>
                <a:cs typeface="Times New Roman" pitchFamily="18" charset="0"/>
              </a:rPr>
              <a:t>Права </a:t>
            </a:r>
            <a:r>
              <a:rPr lang="ru-RU" sz="2800" b="1" dirty="0" smtClean="0">
                <a:solidFill>
                  <a:schemeClr val="bg1"/>
                </a:solidFill>
                <a:latin typeface="Arial"/>
                <a:ea typeface="Times New Roman" pitchFamily="18" charset="0"/>
                <a:cs typeface="Times New Roman" pitchFamily="18" charset="0"/>
              </a:rPr>
              <a:t>и обязанности сторон: 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231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9111" y="404664"/>
            <a:ext cx="7879016" cy="64633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Calibri"/>
                <a:cs typeface="Arial" charset="0"/>
              </a:rPr>
              <a:t>Спасибо за внимание!</a:t>
            </a:r>
          </a:p>
        </p:txBody>
      </p:sp>
      <p:pic>
        <p:nvPicPr>
          <p:cNvPr id="6" name="Picture 8" descr="C:\Users\Учитель\Desktop\презентация виртуальное общение\Социальные-сет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412776"/>
            <a:ext cx="496855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4711551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2"/>
          <p:cNvSpPr txBox="1">
            <a:spLocks/>
          </p:cNvSpPr>
          <p:nvPr/>
        </p:nvSpPr>
        <p:spPr>
          <a:xfrm>
            <a:off x="323528" y="188640"/>
            <a:ext cx="4040188" cy="639762"/>
          </a:xfrm>
          <a:prstGeom prst="rect">
            <a:avLst/>
          </a:prstGeom>
          <a:solidFill>
            <a:srgbClr val="660033"/>
          </a:solidFill>
          <a:ln>
            <a:solidFill>
              <a:schemeClr val="bg1"/>
            </a:solidFill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">
              <a:buNone/>
            </a:pPr>
            <a:r>
              <a:rPr lang="ru-RU" sz="2800" b="1" i="1" dirty="0" smtClean="0">
                <a:solidFill>
                  <a:schemeClr val="bg1"/>
                </a:solidFill>
                <a:latin typeface="Calibri"/>
              </a:rPr>
              <a:t>Плюсы:</a:t>
            </a:r>
            <a:endParaRPr lang="ru-RU" sz="2800" b="1" i="1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3" name="Объект 3"/>
          <p:cNvSpPr txBox="1">
            <a:spLocks/>
          </p:cNvSpPr>
          <p:nvPr/>
        </p:nvSpPr>
        <p:spPr>
          <a:xfrm>
            <a:off x="107504" y="1196752"/>
            <a:ext cx="4392488" cy="5184576"/>
          </a:xfrm>
          <a:prstGeom prst="rect">
            <a:avLst/>
          </a:prstGeom>
          <a:solidFill>
            <a:srgbClr val="660033"/>
          </a:solidFill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ctr"/>
            <a:r>
              <a:rPr lang="ru-RU" sz="2800" i="1" dirty="0" smtClean="0">
                <a:solidFill>
                  <a:schemeClr val="bg1"/>
                </a:solidFill>
              </a:rPr>
              <a:t> Общение без границ</a:t>
            </a:r>
            <a:endParaRPr lang="ru-RU" sz="2800" dirty="0" smtClean="0">
              <a:solidFill>
                <a:schemeClr val="bg1"/>
              </a:solidFill>
            </a:endParaRPr>
          </a:p>
          <a:p>
            <a:pPr fontAlgn="ctr"/>
            <a:r>
              <a:rPr lang="ru-RU" sz="2800" i="1" dirty="0" smtClean="0">
                <a:solidFill>
                  <a:schemeClr val="bg1"/>
                </a:solidFill>
              </a:rPr>
              <a:t> Просмотр видеофильмов,   прослушивание музыки</a:t>
            </a:r>
            <a:endParaRPr lang="ru-RU" sz="2800" dirty="0" smtClean="0">
              <a:solidFill>
                <a:schemeClr val="bg1"/>
              </a:solidFill>
            </a:endParaRPr>
          </a:p>
          <a:p>
            <a:pPr fontAlgn="ctr"/>
            <a:r>
              <a:rPr lang="ru-RU" sz="2800" i="1" dirty="0" smtClean="0">
                <a:solidFill>
                  <a:schemeClr val="bg1"/>
                </a:solidFill>
              </a:rPr>
              <a:t> Получение полезной информации</a:t>
            </a:r>
            <a:endParaRPr lang="ru-RU" sz="2800" dirty="0" smtClean="0">
              <a:solidFill>
                <a:schemeClr val="bg1"/>
              </a:solidFill>
            </a:endParaRPr>
          </a:p>
          <a:p>
            <a:pPr fontAlgn="ctr"/>
            <a:r>
              <a:rPr lang="ru-RU" sz="2800" i="1" dirty="0" smtClean="0">
                <a:solidFill>
                  <a:schemeClr val="bg1"/>
                </a:solidFill>
              </a:rPr>
              <a:t> Досуг</a:t>
            </a:r>
            <a:endParaRPr lang="ru-RU" sz="2800" dirty="0" smtClean="0">
              <a:solidFill>
                <a:schemeClr val="bg1"/>
              </a:solidFill>
            </a:endParaRPr>
          </a:p>
          <a:p>
            <a:pPr fontAlgn="ctr"/>
            <a:r>
              <a:rPr lang="ru-RU" sz="2800" i="1" dirty="0" smtClean="0">
                <a:solidFill>
                  <a:schemeClr val="bg1"/>
                </a:solidFill>
              </a:rPr>
              <a:t> Помощь в учебе</a:t>
            </a:r>
            <a:endParaRPr lang="ru-RU" sz="2800" dirty="0" smtClean="0">
              <a:solidFill>
                <a:schemeClr val="bg1"/>
              </a:solidFill>
            </a:endParaRPr>
          </a:p>
          <a:p>
            <a:pPr fontAlgn="ctr"/>
            <a:r>
              <a:rPr lang="ru-RU" sz="2800" i="1" dirty="0" smtClean="0">
                <a:solidFill>
                  <a:schemeClr val="bg1"/>
                </a:solidFill>
              </a:rPr>
              <a:t> Всестороннее развитие</a:t>
            </a:r>
            <a:endParaRPr lang="ru-RU" sz="2800" dirty="0" smtClean="0">
              <a:solidFill>
                <a:schemeClr val="bg1"/>
              </a:solidFill>
            </a:endParaRPr>
          </a:p>
          <a:p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Текст 4"/>
          <p:cNvSpPr txBox="1">
            <a:spLocks/>
          </p:cNvSpPr>
          <p:nvPr/>
        </p:nvSpPr>
        <p:spPr>
          <a:xfrm>
            <a:off x="4706689" y="188640"/>
            <a:ext cx="4041775" cy="63976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bg1"/>
            </a:solidFill>
          </a:ln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">
              <a:buNone/>
            </a:pPr>
            <a:r>
              <a:rPr lang="ru-RU" sz="2800" b="1" i="1" dirty="0" smtClean="0">
                <a:solidFill>
                  <a:schemeClr val="bg1"/>
                </a:solidFill>
                <a:latin typeface="Calibri"/>
              </a:rPr>
              <a:t>Минусы: </a:t>
            </a:r>
            <a:r>
              <a:rPr lang="ru-RU" sz="2800" b="1" dirty="0" smtClean="0">
                <a:solidFill>
                  <a:schemeClr val="bg1"/>
                </a:solidFill>
                <a:latin typeface="Calibri"/>
              </a:rPr>
              <a:t> </a:t>
            </a:r>
            <a:endParaRPr lang="ru-RU" sz="2800" b="1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5" name="Объект 5"/>
          <p:cNvSpPr txBox="1">
            <a:spLocks/>
          </p:cNvSpPr>
          <p:nvPr/>
        </p:nvSpPr>
        <p:spPr>
          <a:xfrm>
            <a:off x="4609529" y="1196752"/>
            <a:ext cx="4498975" cy="518457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ctr"/>
            <a:r>
              <a:rPr lang="ru-RU" sz="2700" i="1" dirty="0" smtClean="0">
                <a:solidFill>
                  <a:schemeClr val="bg1"/>
                </a:solidFill>
              </a:rPr>
              <a:t> Открытый доступ к личной информации пользователя</a:t>
            </a:r>
            <a:endParaRPr lang="ru-RU" sz="2700" dirty="0" smtClean="0">
              <a:solidFill>
                <a:schemeClr val="bg1"/>
              </a:solidFill>
            </a:endParaRPr>
          </a:p>
          <a:p>
            <a:pPr fontAlgn="ctr"/>
            <a:r>
              <a:rPr lang="ru-RU" sz="2700" i="1" dirty="0" smtClean="0">
                <a:solidFill>
                  <a:schemeClr val="bg1"/>
                </a:solidFill>
              </a:rPr>
              <a:t> Не всегда достоверная информация</a:t>
            </a:r>
            <a:endParaRPr lang="ru-RU" sz="2700" dirty="0" smtClean="0">
              <a:solidFill>
                <a:schemeClr val="bg1"/>
              </a:solidFill>
            </a:endParaRPr>
          </a:p>
          <a:p>
            <a:pPr fontAlgn="b"/>
            <a:r>
              <a:rPr lang="ru-RU" sz="2700" i="1" dirty="0" smtClean="0">
                <a:solidFill>
                  <a:schemeClr val="bg1"/>
                </a:solidFill>
              </a:rPr>
              <a:t> Финансовые затраты</a:t>
            </a:r>
            <a:endParaRPr lang="ru-RU" sz="2700" dirty="0" smtClean="0">
              <a:solidFill>
                <a:schemeClr val="bg1"/>
              </a:solidFill>
            </a:endParaRPr>
          </a:p>
          <a:p>
            <a:pPr fontAlgn="b"/>
            <a:r>
              <a:rPr lang="ru-RU" sz="2700" i="1" dirty="0" smtClean="0">
                <a:solidFill>
                  <a:schemeClr val="bg1"/>
                </a:solidFill>
              </a:rPr>
              <a:t> Приносит вред здоровью</a:t>
            </a:r>
            <a:endParaRPr lang="ru-RU" sz="2700" dirty="0" smtClean="0">
              <a:solidFill>
                <a:schemeClr val="bg1"/>
              </a:solidFill>
            </a:endParaRPr>
          </a:p>
          <a:p>
            <a:pPr fontAlgn="b"/>
            <a:r>
              <a:rPr lang="ru-RU" sz="2700" i="1" dirty="0" smtClean="0">
                <a:solidFill>
                  <a:schemeClr val="bg1"/>
                </a:solidFill>
              </a:rPr>
              <a:t> Зависимость</a:t>
            </a:r>
            <a:endParaRPr lang="ru-RU" sz="2700" dirty="0" smtClean="0">
              <a:solidFill>
                <a:schemeClr val="bg1"/>
              </a:solidFill>
            </a:endParaRPr>
          </a:p>
          <a:p>
            <a:pPr fontAlgn="b"/>
            <a:r>
              <a:rPr lang="ru-RU" sz="2700" i="1" dirty="0" smtClean="0">
                <a:solidFill>
                  <a:schemeClr val="bg1"/>
                </a:solidFill>
              </a:rPr>
              <a:t> Открытый доступ к негативной информации</a:t>
            </a:r>
            <a:endParaRPr lang="ru-RU" sz="2700" dirty="0" smtClean="0">
              <a:solidFill>
                <a:schemeClr val="bg1"/>
              </a:solidFill>
            </a:endParaRPr>
          </a:p>
          <a:p>
            <a:pPr fontAlgn="b"/>
            <a:r>
              <a:rPr lang="ru-RU" sz="2700" i="1" dirty="0" smtClean="0">
                <a:solidFill>
                  <a:schemeClr val="bg1"/>
                </a:solidFill>
              </a:rPr>
              <a:t> Трата времени</a:t>
            </a:r>
            <a:endParaRPr lang="ru-RU" sz="2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572076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im5-tub-ru.yandex.net/i?id=42159303-55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123309">
            <a:off x="7422712" y="4943941"/>
            <a:ext cx="1104870" cy="11539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768732">
            <a:off x="816221" y="4916530"/>
            <a:ext cx="1130604" cy="109914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3" descr="C:\Users\Учитель\Desktop\презентация виртуальное общение\1172675049_21f16a9341_z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7729" y="1412776"/>
            <a:ext cx="508856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0251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4407495"/>
            <a:ext cx="5528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Беседа с родителями по теме: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5229200"/>
            <a:ext cx="8286808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«Общение детей в социальных сетях»</a:t>
            </a:r>
          </a:p>
          <a:p>
            <a:pPr algn="ctr" eaLnBrk="1" hangingPunct="1">
              <a:lnSpc>
                <a:spcPct val="90000"/>
              </a:lnSpc>
            </a:pPr>
            <a:endParaRPr lang="ru-RU" sz="3200" b="1" dirty="0" smtClean="0">
              <a:solidFill>
                <a:schemeClr val="bg1"/>
              </a:solidFill>
            </a:endParaRPr>
          </a:p>
          <a:p>
            <a:pPr algn="ctr" eaLnBrk="1" hangingPunct="1">
              <a:lnSpc>
                <a:spcPct val="90000"/>
              </a:lnSpc>
            </a:pPr>
            <a:endParaRPr lang="ru-RU" sz="32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/>
          <a:srcRect l="24815" t="20508" r="27206" b="1699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В каких социальных сетях вы состоите?</a:t>
            </a:r>
            <a:endParaRPr lang="ru-RU" sz="3200" dirty="0">
              <a:solidFill>
                <a:srgbClr val="C000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8231938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298894057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/>
          <p:cNvPicPr>
            <a:picLocks noChangeAspect="1" noChangeArrowheads="1"/>
          </p:cNvPicPr>
          <p:nvPr/>
        </p:nvPicPr>
        <p:blipFill>
          <a:blip r:embed="rId2"/>
          <a:srcRect l="25368" t="20508" r="27206" b="16016"/>
          <a:stretch>
            <a:fillRect/>
          </a:stretch>
        </p:blipFill>
        <p:spPr bwMode="auto">
          <a:xfrm>
            <a:off x="0" y="0"/>
            <a:ext cx="9144000" cy="691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206" y="116632"/>
            <a:ext cx="3927920" cy="954107"/>
          </a:xfrm>
          <a:solidFill>
            <a:schemeClr val="accent6">
              <a:lumMod val="60000"/>
              <a:lumOff val="40000"/>
            </a:schemeClr>
          </a:solidFill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Сколько у вас друзей в социальных сетях?</a:t>
            </a:r>
            <a:endParaRPr lang="ru-RU" sz="2800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11896853"/>
              </p:ext>
            </p:extLst>
          </p:nvPr>
        </p:nvGraphicFramePr>
        <p:xfrm>
          <a:off x="232916" y="1268760"/>
          <a:ext cx="4196209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70921050"/>
              </p:ext>
            </p:extLst>
          </p:nvPr>
        </p:nvGraphicFramePr>
        <p:xfrm>
          <a:off x="4824028" y="1268760"/>
          <a:ext cx="4176464" cy="5184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357188" y="4857750"/>
            <a:ext cx="4071937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4400" dirty="0">
              <a:solidFill>
                <a:prstClr val="black"/>
              </a:solidFill>
              <a:latin typeface="Calibri"/>
              <a:cs typeface="Arial" charset="0"/>
            </a:endParaRPr>
          </a:p>
        </p:txBody>
      </p:sp>
      <p:sp>
        <p:nvSpPr>
          <p:cNvPr id="21510" name="Прямоугольник 6"/>
          <p:cNvSpPr>
            <a:spLocks noChangeArrowheads="1"/>
          </p:cNvSpPr>
          <p:nvPr/>
        </p:nvSpPr>
        <p:spPr bwMode="auto">
          <a:xfrm>
            <a:off x="4932040" y="116632"/>
            <a:ext cx="3960440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C00000"/>
                </a:solidFill>
                <a:latin typeface="+mj-lt"/>
                <a:cs typeface="Arial" charset="0"/>
              </a:rPr>
              <a:t>Вы их всех лично знаете?</a:t>
            </a:r>
          </a:p>
        </p:txBody>
      </p:sp>
    </p:spTree>
    <p:extLst>
      <p:ext uri="{BB962C8B-B14F-4D97-AF65-F5344CB8AC3E}">
        <p14:creationId xmlns:p14="http://schemas.microsoft.com/office/powerpoint/2010/main" xmlns="" val="3514733401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3" descr="131m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2531" name="Прямоугольник 5"/>
          <p:cNvSpPr>
            <a:spLocks noChangeArrowheads="1"/>
          </p:cNvSpPr>
          <p:nvPr/>
        </p:nvSpPr>
        <p:spPr bwMode="auto">
          <a:xfrm>
            <a:off x="755576" y="191542"/>
            <a:ext cx="7920880" cy="1077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Сколько времени вы уделяете социальным сетям в день ? 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38921828"/>
              </p:ext>
            </p:extLst>
          </p:nvPr>
        </p:nvGraphicFramePr>
        <p:xfrm>
          <a:off x="1072678" y="1628800"/>
          <a:ext cx="760377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151884236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body" idx="1"/>
          </p:nvPr>
        </p:nvSpPr>
        <p:spPr>
          <a:xfrm>
            <a:off x="457200" y="260648"/>
            <a:ext cx="4040188" cy="1008111"/>
          </a:xfrm>
          <a:solidFill>
            <a:schemeClr val="accent6">
              <a:lumMod val="60000"/>
              <a:lumOff val="40000"/>
            </a:schemeClr>
          </a:solidFill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Влияют ли социальные сети на вашу жизнь?</a:t>
            </a:r>
            <a:endParaRPr lang="ru-RU" sz="2800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Текст 7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716016" y="260648"/>
            <a:ext cx="4248472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700" dirty="0">
                <a:solidFill>
                  <a:srgbClr val="C00000"/>
                </a:solidFill>
                <a:latin typeface="+mj-lt"/>
                <a:cs typeface="Arial" charset="0"/>
              </a:rPr>
              <a:t>Развивает ли вас как-либо общение в </a:t>
            </a:r>
            <a:r>
              <a:rPr lang="ru-RU" sz="2700" dirty="0" smtClean="0">
                <a:solidFill>
                  <a:srgbClr val="C00000"/>
                </a:solidFill>
                <a:latin typeface="+mj-lt"/>
                <a:cs typeface="Arial" charset="0"/>
              </a:rPr>
              <a:t>соц. </a:t>
            </a:r>
            <a:r>
              <a:rPr lang="ru-RU" sz="2700" dirty="0">
                <a:solidFill>
                  <a:srgbClr val="C00000"/>
                </a:solidFill>
                <a:latin typeface="+mj-lt"/>
                <a:cs typeface="Arial" charset="0"/>
              </a:rPr>
              <a:t>сетях?</a:t>
            </a:r>
          </a:p>
        </p:txBody>
      </p:sp>
      <p:graphicFrame>
        <p:nvGraphicFramePr>
          <p:cNvPr id="9" name="Содержимое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84654959"/>
              </p:ext>
            </p:extLst>
          </p:nvPr>
        </p:nvGraphicFramePr>
        <p:xfrm>
          <a:off x="467544" y="1700808"/>
          <a:ext cx="4040188" cy="4353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Содержимое 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737639876"/>
              </p:ext>
            </p:extLst>
          </p:nvPr>
        </p:nvGraphicFramePr>
        <p:xfrm>
          <a:off x="4860032" y="1700808"/>
          <a:ext cx="4041775" cy="4425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137304770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251520" y="242645"/>
            <a:ext cx="4245868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2800" dirty="0" smtClean="0">
                <a:solidFill>
                  <a:srgbClr val="C00000"/>
                </a:solidFill>
                <a:latin typeface="+mj-lt"/>
                <a:cs typeface="Arial" charset="0"/>
              </a:rPr>
              <a:t>Как </a:t>
            </a:r>
            <a:r>
              <a:rPr lang="ru-RU" sz="2800" dirty="0">
                <a:solidFill>
                  <a:srgbClr val="C00000"/>
                </a:solidFill>
                <a:latin typeface="+mj-lt"/>
                <a:cs typeface="Arial" charset="0"/>
              </a:rPr>
              <a:t>вы относитесь к социальным сетям?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20325795"/>
              </p:ext>
            </p:extLst>
          </p:nvPr>
        </p:nvGraphicFramePr>
        <p:xfrm>
          <a:off x="457200" y="1412776"/>
          <a:ext cx="4040188" cy="4713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Заголовок 1"/>
          <p:cNvSpPr>
            <a:spLocks noGrp="1"/>
          </p:cNvSpPr>
          <p:nvPr>
            <p:ph type="body" sz="quarter" idx="3"/>
          </p:nvPr>
        </p:nvSpPr>
        <p:spPr>
          <a:xfrm>
            <a:off x="4778697" y="260350"/>
            <a:ext cx="4041775" cy="864394"/>
          </a:xfrm>
          <a:solidFill>
            <a:schemeClr val="accent6">
              <a:lumMod val="60000"/>
              <a:lumOff val="40000"/>
            </a:schemeClr>
          </a:solidFill>
        </p:spPr>
        <p:txBody>
          <a:bodyPr rtlCol="0">
            <a:no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Вы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за социальные сети?</a:t>
            </a:r>
            <a:endParaRPr lang="ru-RU" sz="2800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727538060"/>
              </p:ext>
            </p:extLst>
          </p:nvPr>
        </p:nvGraphicFramePr>
        <p:xfrm>
          <a:off x="4860032" y="1412776"/>
          <a:ext cx="4041775" cy="4713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808115025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8640"/>
            <a:ext cx="7391400" cy="563562"/>
          </a:xfrm>
        </p:spPr>
        <p:txBody>
          <a:bodyPr/>
          <a:lstStyle/>
          <a:p>
            <a:pPr algn="ctr"/>
            <a:r>
              <a:rPr lang="ru-RU" sz="2800" dirty="0" smtClean="0"/>
              <a:t>РЕБЕНОК И КОМПЬЮТЕР</a:t>
            </a:r>
            <a:endParaRPr lang="ru-RU" sz="2800" dirty="0"/>
          </a:p>
        </p:txBody>
      </p:sp>
      <p:pic>
        <p:nvPicPr>
          <p:cNvPr id="4" name="Содержимое 3" descr="0b155fdeb2cb1846f506e21bfada9ec0[1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772816"/>
            <a:ext cx="2541458" cy="3600400"/>
          </a:xfrm>
        </p:spPr>
      </p:pic>
      <p:pic>
        <p:nvPicPr>
          <p:cNvPr id="5" name="Рисунок 4" descr="baby_computer2[1]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1772816"/>
            <a:ext cx="2520280" cy="3600400"/>
          </a:xfrm>
          <a:prstGeom prst="rect">
            <a:avLst/>
          </a:prstGeom>
        </p:spPr>
      </p:pic>
      <p:pic>
        <p:nvPicPr>
          <p:cNvPr id="6" name="Рисунок 5" descr="kak_obezopasit_sebya_ot_kompyutera_1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1772816"/>
            <a:ext cx="2441448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400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Учитель\Desktop\презентация виртуальное общение\social-network_illu_farb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5" y="260649"/>
            <a:ext cx="903084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C:\Users\Учитель\Desktop\презентация виртуальное общение\1340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3306" y="2285992"/>
            <a:ext cx="2596351" cy="203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4747273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c007l">
  <a:themeElements>
    <a:clrScheme name="sample 3">
      <a:dk1>
        <a:srgbClr val="000066"/>
      </a:dk1>
      <a:lt1>
        <a:srgbClr val="FFFFFF"/>
      </a:lt1>
      <a:dk2>
        <a:srgbClr val="50A834"/>
      </a:dk2>
      <a:lt2>
        <a:srgbClr val="B2B2B2"/>
      </a:lt2>
      <a:accent1>
        <a:srgbClr val="2045AE"/>
      </a:accent1>
      <a:accent2>
        <a:srgbClr val="FF9933"/>
      </a:accent2>
      <a:accent3>
        <a:srgbClr val="FFFFFF"/>
      </a:accent3>
      <a:accent4>
        <a:srgbClr val="000056"/>
      </a:accent4>
      <a:accent5>
        <a:srgbClr val="ABB0D3"/>
      </a:accent5>
      <a:accent6>
        <a:srgbClr val="E78A2D"/>
      </a:accent6>
      <a:hlink>
        <a:srgbClr val="3DC5C5"/>
      </a:hlink>
      <a:folHlink>
        <a:srgbClr val="6B41BF"/>
      </a:folHlink>
    </a:clrScheme>
    <a:fontScheme name="sa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4C1A37"/>
        </a:dk1>
        <a:lt1>
          <a:srgbClr val="FFFFFF"/>
        </a:lt1>
        <a:dk2>
          <a:srgbClr val="FFFFE7"/>
        </a:dk2>
        <a:lt2>
          <a:srgbClr val="B2B2B2"/>
        </a:lt2>
        <a:accent1>
          <a:srgbClr val="C06C98"/>
        </a:accent1>
        <a:accent2>
          <a:srgbClr val="FF9966"/>
        </a:accent2>
        <a:accent3>
          <a:srgbClr val="FFFFFF"/>
        </a:accent3>
        <a:accent4>
          <a:srgbClr val="40142D"/>
        </a:accent4>
        <a:accent5>
          <a:srgbClr val="DCBACA"/>
        </a:accent5>
        <a:accent6>
          <a:srgbClr val="E78A5C"/>
        </a:accent6>
        <a:hlink>
          <a:srgbClr val="BD6D45"/>
        </a:hlink>
        <a:folHlink>
          <a:srgbClr val="3AABC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003366"/>
        </a:dk1>
        <a:lt1>
          <a:srgbClr val="FFFFFF"/>
        </a:lt1>
        <a:dk2>
          <a:srgbClr val="FFFFFF"/>
        </a:dk2>
        <a:lt2>
          <a:srgbClr val="B2B2B2"/>
        </a:lt2>
        <a:accent1>
          <a:srgbClr val="2879B0"/>
        </a:accent1>
        <a:accent2>
          <a:srgbClr val="0099CC"/>
        </a:accent2>
        <a:accent3>
          <a:srgbClr val="FFFFFF"/>
        </a:accent3>
        <a:accent4>
          <a:srgbClr val="002A56"/>
        </a:accent4>
        <a:accent5>
          <a:srgbClr val="ACBED4"/>
        </a:accent5>
        <a:accent6>
          <a:srgbClr val="008AB9"/>
        </a:accent6>
        <a:hlink>
          <a:srgbClr val="A9683B"/>
        </a:hlink>
        <a:folHlink>
          <a:srgbClr val="166A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000066"/>
        </a:dk1>
        <a:lt1>
          <a:srgbClr val="FFFFFF"/>
        </a:lt1>
        <a:dk2>
          <a:srgbClr val="50A834"/>
        </a:dk2>
        <a:lt2>
          <a:srgbClr val="B2B2B2"/>
        </a:lt2>
        <a:accent1>
          <a:srgbClr val="2045AE"/>
        </a:accent1>
        <a:accent2>
          <a:srgbClr val="FF9933"/>
        </a:accent2>
        <a:accent3>
          <a:srgbClr val="FFFFFF"/>
        </a:accent3>
        <a:accent4>
          <a:srgbClr val="000056"/>
        </a:accent4>
        <a:accent5>
          <a:srgbClr val="ABB0D3"/>
        </a:accent5>
        <a:accent6>
          <a:srgbClr val="E78A2D"/>
        </a:accent6>
        <a:hlink>
          <a:srgbClr val="3DC5C5"/>
        </a:hlink>
        <a:folHlink>
          <a:srgbClr val="6B41B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cdb2004c007l</Template>
  <TotalTime>687</TotalTime>
  <Words>253</Words>
  <Application>Microsoft Office PowerPoint</Application>
  <PresentationFormat>Экран (4:3)</PresentationFormat>
  <Paragraphs>66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cdb2004c007l</vt:lpstr>
      <vt:lpstr>Тема Office</vt:lpstr>
      <vt:lpstr>Мы знаем- время растяжимо.  Оно зависит от того, какого рода содержимым вы наполняете его.                                                                                              Н.Заболоцкий</vt:lpstr>
      <vt:lpstr>Слайд 2</vt:lpstr>
      <vt:lpstr>В каких социальных сетях вы состоите?</vt:lpstr>
      <vt:lpstr>Сколько у вас друзей в социальных сетях?</vt:lpstr>
      <vt:lpstr>Слайд 5</vt:lpstr>
      <vt:lpstr>Слайд 6</vt:lpstr>
      <vt:lpstr>Слайд 7</vt:lpstr>
      <vt:lpstr>РЕБЕНОК И КОМПЬЮТЕР</vt:lpstr>
      <vt:lpstr>Слайд 9</vt:lpstr>
      <vt:lpstr>    ВИРТУАЛЬНОЕ ОБЩЕНИЕ  Интернет и социальные сети: благо или зло?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USER</dc:creator>
  <cp:lastModifiedBy>USER</cp:lastModifiedBy>
  <cp:revision>90</cp:revision>
  <dcterms:created xsi:type="dcterms:W3CDTF">2013-02-15T02:41:47Z</dcterms:created>
  <dcterms:modified xsi:type="dcterms:W3CDTF">2013-03-11T23:47:42Z</dcterms:modified>
</cp:coreProperties>
</file>