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8"/>
  </p:notesMasterIdLst>
  <p:sldIdLst>
    <p:sldId id="256" r:id="rId2"/>
    <p:sldId id="272" r:id="rId3"/>
    <p:sldId id="257" r:id="rId4"/>
    <p:sldId id="261" r:id="rId5"/>
    <p:sldId id="258" r:id="rId6"/>
    <p:sldId id="262" r:id="rId7"/>
    <p:sldId id="259" r:id="rId8"/>
    <p:sldId id="270" r:id="rId9"/>
    <p:sldId id="271" r:id="rId10"/>
    <p:sldId id="260" r:id="rId11"/>
    <p:sldId id="266" r:id="rId12"/>
    <p:sldId id="263" r:id="rId13"/>
    <p:sldId id="267" r:id="rId14"/>
    <p:sldId id="264" r:id="rId15"/>
    <p:sldId id="265" r:id="rId16"/>
    <p:sldId id="268" r:id="rId17"/>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38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211A129-A372-4DD6-BE83-341AD34E2953}" type="datetimeFigureOut">
              <a:rPr lang="ru-RU" smtClean="0"/>
              <a:pPr/>
              <a:t>24.01.2018</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604A4F-C175-4767-BEF8-9D87A91439E5}" type="slidenum">
              <a:rPr lang="ru-RU" smtClean="0"/>
              <a:pPr/>
              <a:t>‹#›</a:t>
            </a:fld>
            <a:endParaRPr lang="ru-RU"/>
          </a:p>
        </p:txBody>
      </p:sp>
    </p:spTree>
    <p:extLst>
      <p:ext uri="{BB962C8B-B14F-4D97-AF65-F5344CB8AC3E}">
        <p14:creationId xmlns:p14="http://schemas.microsoft.com/office/powerpoint/2010/main" val="407068073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раз слайда 1"/>
          <p:cNvSpPr>
            <a:spLocks noGrp="1" noRot="1" noChangeAspect="1"/>
          </p:cNvSpPr>
          <p:nvPr>
            <p:ph type="sldImg"/>
          </p:nvPr>
        </p:nvSpPr>
        <p:spPr/>
      </p:sp>
      <p:sp>
        <p:nvSpPr>
          <p:cNvPr id="3" name="Заметки 2"/>
          <p:cNvSpPr>
            <a:spLocks noGrp="1"/>
          </p:cNvSpPr>
          <p:nvPr>
            <p:ph type="body" idx="1"/>
          </p:nvPr>
        </p:nvSpPr>
        <p:spPr/>
        <p:txBody>
          <a:bodyPr>
            <a:normAutofit/>
          </a:bodyPr>
          <a:lstStyle/>
          <a:p>
            <a:endParaRPr lang="ru-RU" dirty="0"/>
          </a:p>
        </p:txBody>
      </p:sp>
      <p:sp>
        <p:nvSpPr>
          <p:cNvPr id="4" name="Номер слайда 3"/>
          <p:cNvSpPr>
            <a:spLocks noGrp="1"/>
          </p:cNvSpPr>
          <p:nvPr>
            <p:ph type="sldNum" sz="quarter" idx="10"/>
          </p:nvPr>
        </p:nvSpPr>
        <p:spPr/>
        <p:txBody>
          <a:bodyPr/>
          <a:lstStyle/>
          <a:p>
            <a:fld id="{BF604A4F-C175-4767-BEF8-9D87A91439E5}" type="slidenum">
              <a:rPr lang="ru-RU" smtClean="0"/>
              <a:pPr/>
              <a:t>5</a:t>
            </a:fld>
            <a:endParaRPr lang="ru-RU"/>
          </a:p>
        </p:txBody>
      </p:sp>
    </p:spTree>
    <p:extLst>
      <p:ext uri="{BB962C8B-B14F-4D97-AF65-F5344CB8AC3E}">
        <p14:creationId xmlns:p14="http://schemas.microsoft.com/office/powerpoint/2010/main" val="25517551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0AEB6C4-92DA-4AF2-AA1C-61785FEDA24D}" type="datetimeFigureOut">
              <a:rPr lang="ru-RU" smtClean="0"/>
              <a:pPr/>
              <a:t>24.01.2018</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B375B53E-A47A-44EF-A1E1-CBAB730E831A}"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0AEB6C4-92DA-4AF2-AA1C-61785FEDA24D}" type="datetimeFigureOut">
              <a:rPr lang="ru-RU" smtClean="0"/>
              <a:pPr/>
              <a:t>24.01.2018</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375B53E-A47A-44EF-A1E1-CBAB730E831A}"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1.xml"/><Relationship Id="rId1" Type="http://schemas.openxmlformats.org/officeDocument/2006/relationships/slideLayout" Target="../slideLayouts/slideLayout7.xml"/><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hyperlink" Target="https://en.wikipedia.org/wiki/Per_capita" TargetMode="External"/><Relationship Id="rId2" Type="http://schemas.openxmlformats.org/officeDocument/2006/relationships/hyperlink" Target="https://en.wikipedia.org/wiki/Water_crisis" TargetMode="External"/><Relationship Id="rId1" Type="http://schemas.openxmlformats.org/officeDocument/2006/relationships/slideLayout" Target="../slideLayouts/slideLayout7.xml"/><Relationship Id="rId6" Type="http://schemas.openxmlformats.org/officeDocument/2006/relationships/image" Target="../media/image10.jpeg"/><Relationship Id="rId5" Type="http://schemas.openxmlformats.org/officeDocument/2006/relationships/hyperlink" Target="https://en.wikipedia.org/wiki/Land_degradation" TargetMode="External"/><Relationship Id="rId4" Type="http://schemas.openxmlformats.org/officeDocument/2006/relationships/hyperlink" Target="https://en.wikipedia.org/wiki/List_of_countries_by_food_energy_intake"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476673"/>
            <a:ext cx="7772400" cy="1512167"/>
          </a:xfrm>
        </p:spPr>
        <p:txBody>
          <a:bodyPr/>
          <a:lstStyle/>
          <a:p>
            <a:r>
              <a:rPr lang="en-US" b="1" dirty="0" smtClean="0"/>
              <a:t>J</a:t>
            </a:r>
            <a:r>
              <a:rPr lang="en-US" b="1" dirty="0" smtClean="0"/>
              <a:t>obs around us</a:t>
            </a:r>
            <a:endParaRPr lang="ru-RU" b="1" dirty="0"/>
          </a:p>
        </p:txBody>
      </p:sp>
      <p:sp>
        <p:nvSpPr>
          <p:cNvPr id="3" name="Подзаголовок 2"/>
          <p:cNvSpPr>
            <a:spLocks noGrp="1"/>
          </p:cNvSpPr>
          <p:nvPr>
            <p:ph type="subTitle" idx="1"/>
          </p:nvPr>
        </p:nvSpPr>
        <p:spPr/>
        <p:txBody>
          <a:bodyPr/>
          <a:lstStyle/>
          <a:p>
            <a:endParaRPr lang="ru-RU" dirty="0"/>
          </a:p>
        </p:txBody>
      </p:sp>
      <p:pic>
        <p:nvPicPr>
          <p:cNvPr id="4" name="Рисунок 3" descr="img854257205_753391084766465.jpg"/>
          <p:cNvPicPr>
            <a:picLocks noChangeAspect="1"/>
          </p:cNvPicPr>
          <p:nvPr/>
        </p:nvPicPr>
        <p:blipFill>
          <a:blip r:embed="rId2" cstate="print"/>
          <a:stretch>
            <a:fillRect/>
          </a:stretch>
        </p:blipFill>
        <p:spPr>
          <a:xfrm>
            <a:off x="0" y="2348880"/>
            <a:ext cx="9144000" cy="4176464"/>
          </a:xfrm>
          <a:prstGeom prst="rect">
            <a:avLst/>
          </a:prstGeom>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7NEHlQareqU.jpg"/>
          <p:cNvPicPr>
            <a:picLocks noChangeAspect="1"/>
          </p:cNvPicPr>
          <p:nvPr/>
        </p:nvPicPr>
        <p:blipFill>
          <a:blip r:embed="rId2" cstate="print"/>
          <a:stretch>
            <a:fillRect/>
          </a:stretch>
        </p:blipFill>
        <p:spPr>
          <a:xfrm>
            <a:off x="251520" y="404664"/>
            <a:ext cx="6120680" cy="6096000"/>
          </a:xfrm>
          <a:prstGeom prst="rect">
            <a:avLst/>
          </a:prstGeom>
        </p:spPr>
      </p:pic>
      <p:sp>
        <p:nvSpPr>
          <p:cNvPr id="3" name="Прямоугольник 2"/>
          <p:cNvSpPr/>
          <p:nvPr/>
        </p:nvSpPr>
        <p:spPr>
          <a:xfrm>
            <a:off x="6623721" y="836712"/>
            <a:ext cx="2520279" cy="1200329"/>
          </a:xfrm>
          <a:prstGeom prst="rect">
            <a:avLst/>
          </a:prstGeom>
        </p:spPr>
        <p:txBody>
          <a:bodyPr wrap="square">
            <a:spAutoFit/>
          </a:bodyPr>
          <a:lstStyle/>
          <a:p>
            <a:r>
              <a:rPr lang="en-US" sz="3600" dirty="0" smtClean="0">
                <a:solidFill>
                  <a:schemeClr val="accent2">
                    <a:lumMod val="75000"/>
                  </a:schemeClr>
                </a:solidFill>
              </a:rPr>
              <a:t>Angela </a:t>
            </a:r>
            <a:r>
              <a:rPr lang="en-US" sz="3600" dirty="0" err="1" smtClean="0">
                <a:solidFill>
                  <a:schemeClr val="accent2">
                    <a:lumMod val="75000"/>
                  </a:schemeClr>
                </a:solidFill>
              </a:rPr>
              <a:t>Mordvina</a:t>
            </a:r>
            <a:endParaRPr lang="ru-RU" sz="3600" dirty="0">
              <a:solidFill>
                <a:schemeClr val="accent2">
                  <a:lumMod val="75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836712"/>
            <a:ext cx="6246440" cy="1323439"/>
          </a:xfrm>
          <a:prstGeom prst="rect">
            <a:avLst/>
          </a:prstGeom>
        </p:spPr>
        <p:txBody>
          <a:bodyPr wrap="square">
            <a:spAutoFit/>
          </a:bodyPr>
          <a:lstStyle/>
          <a:p>
            <a:r>
              <a:rPr lang="en-US" sz="1600" dirty="0" smtClean="0"/>
              <a:t>Angela from childhood dreams of becoming a </a:t>
            </a:r>
            <a:r>
              <a:rPr lang="en-US" sz="1600" dirty="0" smtClean="0"/>
              <a:t>teacher.</a:t>
            </a:r>
            <a:r>
              <a:rPr lang="en-US" sz="1600" dirty="0"/>
              <a:t> So </a:t>
            </a:r>
            <a:r>
              <a:rPr lang="en-US" sz="1600" dirty="0" smtClean="0"/>
              <a:t>she has decided </a:t>
            </a:r>
            <a:r>
              <a:rPr lang="en-US" sz="1600" dirty="0"/>
              <a:t>to connect </a:t>
            </a:r>
            <a:r>
              <a:rPr lang="en-US" sz="1600" dirty="0" smtClean="0"/>
              <a:t>her </a:t>
            </a:r>
            <a:r>
              <a:rPr lang="en-US" sz="1600" dirty="0"/>
              <a:t>life with a profession of a teacher because </a:t>
            </a:r>
            <a:r>
              <a:rPr lang="en-US" sz="1600" dirty="0" smtClean="0"/>
              <a:t>she is sure </a:t>
            </a:r>
            <a:r>
              <a:rPr lang="en-US" sz="1600" dirty="0"/>
              <a:t>that it`s </a:t>
            </a:r>
            <a:r>
              <a:rPr lang="en-US" sz="1600" dirty="0" smtClean="0"/>
              <a:t>her </a:t>
            </a:r>
            <a:r>
              <a:rPr lang="en-US" sz="1600" dirty="0"/>
              <a:t>cup of tea. On the one hand it`s a great responsibility for children, on the other hand it`s a very interesting, exciting and valuable profession in our life.</a:t>
            </a:r>
            <a:endParaRPr lang="ru-RU" sz="1600" dirty="0"/>
          </a:p>
        </p:txBody>
      </p:sp>
      <p:pic>
        <p:nvPicPr>
          <p:cNvPr id="3" name="Рисунок 2" descr="654905_12.jpg"/>
          <p:cNvPicPr>
            <a:picLocks noChangeAspect="1"/>
          </p:cNvPicPr>
          <p:nvPr/>
        </p:nvPicPr>
        <p:blipFill>
          <a:blip r:embed="rId2" cstate="print"/>
          <a:stretch>
            <a:fillRect/>
          </a:stretch>
        </p:blipFill>
        <p:spPr>
          <a:xfrm>
            <a:off x="611560" y="2348880"/>
            <a:ext cx="5581650" cy="4229100"/>
          </a:xfrm>
          <a:prstGeom prst="rect">
            <a:avLst/>
          </a:prstGeom>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24128" y="404664"/>
            <a:ext cx="2376263" cy="1200329"/>
          </a:xfrm>
          <a:prstGeom prst="rect">
            <a:avLst/>
          </a:prstGeom>
        </p:spPr>
        <p:txBody>
          <a:bodyPr wrap="square">
            <a:spAutoFit/>
          </a:bodyPr>
          <a:lstStyle/>
          <a:p>
            <a:r>
              <a:rPr lang="en-US" sz="3600" dirty="0" smtClean="0"/>
              <a:t>Maxim </a:t>
            </a:r>
            <a:r>
              <a:rPr lang="en-US" sz="3600" dirty="0" err="1" smtClean="0"/>
              <a:t>Rusin</a:t>
            </a:r>
            <a:endParaRPr lang="ru-RU" sz="3600" dirty="0"/>
          </a:p>
        </p:txBody>
      </p:sp>
      <p:pic>
        <p:nvPicPr>
          <p:cNvPr id="3" name="Рисунок 2" descr="XchOcO83sDY.jpg"/>
          <p:cNvPicPr>
            <a:picLocks noChangeAspect="1"/>
          </p:cNvPicPr>
          <p:nvPr/>
        </p:nvPicPr>
        <p:blipFill>
          <a:blip r:embed="rId2" cstate="print"/>
          <a:stretch>
            <a:fillRect/>
          </a:stretch>
        </p:blipFill>
        <p:spPr>
          <a:xfrm>
            <a:off x="1403648" y="404664"/>
            <a:ext cx="2686050" cy="6453336"/>
          </a:xfrm>
          <a:prstGeom prst="rect">
            <a:avLst/>
          </a:prstGeom>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755577" y="476672"/>
            <a:ext cx="7920880" cy="1015663"/>
          </a:xfrm>
          <a:prstGeom prst="rect">
            <a:avLst/>
          </a:prstGeom>
        </p:spPr>
        <p:txBody>
          <a:bodyPr wrap="square">
            <a:spAutoFit/>
          </a:bodyPr>
          <a:lstStyle/>
          <a:p>
            <a:r>
              <a:rPr lang="en-US" sz="2000" dirty="0" smtClean="0"/>
              <a:t>Maxim will </a:t>
            </a:r>
            <a:r>
              <a:rPr lang="en-US" sz="2000" dirty="0" smtClean="0"/>
              <a:t>be a military man</a:t>
            </a:r>
            <a:r>
              <a:rPr lang="en-US" sz="2000" dirty="0" smtClean="0"/>
              <a:t>. </a:t>
            </a:r>
            <a:r>
              <a:rPr lang="en-US" sz="2000" dirty="0"/>
              <a:t>There is a profession to protect our country. The military man should </a:t>
            </a:r>
            <a:r>
              <a:rPr lang="en-US" sz="2000" dirty="0" smtClean="0"/>
              <a:t>possess strong </a:t>
            </a:r>
            <a:r>
              <a:rPr lang="en-US" sz="2000" dirty="0"/>
              <a:t>character</a:t>
            </a:r>
            <a:r>
              <a:rPr lang="en-US" sz="2000" dirty="0" smtClean="0"/>
              <a:t>, flexibility, patriotism, Qualities </a:t>
            </a:r>
            <a:r>
              <a:rPr lang="en-US" sz="2000" dirty="0"/>
              <a:t>of the leader</a:t>
            </a:r>
            <a:r>
              <a:rPr lang="en-US" sz="2000" dirty="0" smtClean="0"/>
              <a:t>, patience, good </a:t>
            </a:r>
            <a:r>
              <a:rPr lang="en-US" sz="2000" dirty="0"/>
              <a:t>physical preparation. </a:t>
            </a:r>
            <a:endParaRPr lang="ru-RU" sz="2000" dirty="0"/>
          </a:p>
        </p:txBody>
      </p:sp>
      <p:pic>
        <p:nvPicPr>
          <p:cNvPr id="3" name="Рисунок 2" descr="x_1515f6d3.jpg"/>
          <p:cNvPicPr>
            <a:picLocks noChangeAspect="1"/>
          </p:cNvPicPr>
          <p:nvPr/>
        </p:nvPicPr>
        <p:blipFill>
          <a:blip r:embed="rId2" cstate="print"/>
          <a:stretch>
            <a:fillRect/>
          </a:stretch>
        </p:blipFill>
        <p:spPr>
          <a:xfrm>
            <a:off x="736600" y="1484784"/>
            <a:ext cx="7670800" cy="5040560"/>
          </a:xfrm>
          <a:prstGeom prst="rect">
            <a:avLst/>
          </a:prstGeom>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796136" y="260648"/>
            <a:ext cx="2736304" cy="1323439"/>
          </a:xfrm>
          <a:prstGeom prst="rect">
            <a:avLst/>
          </a:prstGeom>
        </p:spPr>
        <p:txBody>
          <a:bodyPr wrap="square">
            <a:spAutoFit/>
          </a:bodyPr>
          <a:lstStyle/>
          <a:p>
            <a:r>
              <a:rPr lang="en-US" sz="4000" dirty="0" smtClean="0">
                <a:solidFill>
                  <a:schemeClr val="accent3">
                    <a:lumMod val="75000"/>
                  </a:schemeClr>
                </a:solidFill>
              </a:rPr>
              <a:t>E</a:t>
            </a:r>
            <a:r>
              <a:rPr lang="en-US" sz="4000" dirty="0" smtClean="0">
                <a:solidFill>
                  <a:schemeClr val="accent3">
                    <a:lumMod val="75000"/>
                  </a:schemeClr>
                </a:solidFill>
              </a:rPr>
              <a:t>vgeniy </a:t>
            </a:r>
            <a:r>
              <a:rPr lang="en-US" sz="4000" dirty="0" err="1" smtClean="0">
                <a:solidFill>
                  <a:schemeClr val="accent3">
                    <a:lumMod val="75000"/>
                  </a:schemeClr>
                </a:solidFill>
              </a:rPr>
              <a:t>Maksimov</a:t>
            </a:r>
            <a:endParaRPr lang="ru-RU" sz="4000" dirty="0">
              <a:solidFill>
                <a:schemeClr val="accent3">
                  <a:lumMod val="75000"/>
                </a:schemeClr>
              </a:solidFill>
            </a:endParaRPr>
          </a:p>
        </p:txBody>
      </p:sp>
      <p:pic>
        <p:nvPicPr>
          <p:cNvPr id="3" name="Рисунок 2" descr="3stB0_iHZvA.jpg"/>
          <p:cNvPicPr>
            <a:picLocks noChangeAspect="1"/>
          </p:cNvPicPr>
          <p:nvPr/>
        </p:nvPicPr>
        <p:blipFill>
          <a:blip r:embed="rId2" cstate="print"/>
          <a:stretch>
            <a:fillRect/>
          </a:stretch>
        </p:blipFill>
        <p:spPr>
          <a:xfrm>
            <a:off x="467544" y="404664"/>
            <a:ext cx="5143500" cy="645333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332656"/>
            <a:ext cx="7056784" cy="1569660"/>
          </a:xfrm>
          <a:prstGeom prst="rect">
            <a:avLst/>
          </a:prstGeom>
        </p:spPr>
        <p:txBody>
          <a:bodyPr wrap="square">
            <a:spAutoFit/>
          </a:bodyPr>
          <a:lstStyle/>
          <a:p>
            <a:r>
              <a:rPr lang="en-US" sz="2400" dirty="0" err="1" smtClean="0"/>
              <a:t>Zhenya's</a:t>
            </a:r>
            <a:r>
              <a:rPr lang="en-US" sz="2400" dirty="0" smtClean="0"/>
              <a:t> soul is to the </a:t>
            </a:r>
            <a:r>
              <a:rPr lang="en-US" sz="2400" dirty="0" smtClean="0"/>
              <a:t>music. </a:t>
            </a:r>
            <a:r>
              <a:rPr lang="en-US" sz="2400" dirty="0"/>
              <a:t>H</a:t>
            </a:r>
            <a:r>
              <a:rPr lang="en-US" sz="2400" dirty="0" smtClean="0"/>
              <a:t>e wants to be  </a:t>
            </a:r>
            <a:r>
              <a:rPr lang="en-US" sz="2400" dirty="0" smtClean="0"/>
              <a:t>a </a:t>
            </a:r>
            <a:r>
              <a:rPr lang="en-US" sz="2400" dirty="0"/>
              <a:t>DJ. </a:t>
            </a:r>
            <a:r>
              <a:rPr lang="en-US" sz="2400" dirty="0" smtClean="0"/>
              <a:t>He </a:t>
            </a:r>
            <a:r>
              <a:rPr lang="en-US" sz="2400" dirty="0"/>
              <a:t>always </a:t>
            </a:r>
            <a:r>
              <a:rPr lang="en-US" sz="2400" dirty="0" smtClean="0"/>
              <a:t>tells people </a:t>
            </a:r>
            <a:r>
              <a:rPr lang="en-US" sz="2400" dirty="0"/>
              <a:t>being a DJ chose me. </a:t>
            </a:r>
            <a:r>
              <a:rPr lang="en-US" sz="2400" dirty="0" smtClean="0"/>
              <a:t>He loves music </a:t>
            </a:r>
            <a:r>
              <a:rPr lang="en-US" sz="2400" dirty="0"/>
              <a:t>and just sitting around playing some tunes turned into a profession. </a:t>
            </a:r>
            <a:endParaRPr lang="ru-RU" sz="2400" dirty="0"/>
          </a:p>
        </p:txBody>
      </p:sp>
      <p:pic>
        <p:nvPicPr>
          <p:cNvPr id="3" name="Рисунок 2" descr="i (3).jpg"/>
          <p:cNvPicPr>
            <a:picLocks noChangeAspect="1"/>
          </p:cNvPicPr>
          <p:nvPr/>
        </p:nvPicPr>
        <p:blipFill>
          <a:blip r:embed="rId2" cstate="print"/>
          <a:stretch>
            <a:fillRect/>
          </a:stretch>
        </p:blipFill>
        <p:spPr>
          <a:xfrm>
            <a:off x="467544" y="2348880"/>
            <a:ext cx="5472608" cy="388843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76673"/>
            <a:ext cx="7992888" cy="3970318"/>
          </a:xfrm>
          <a:prstGeom prst="rect">
            <a:avLst/>
          </a:prstGeom>
        </p:spPr>
        <p:txBody>
          <a:bodyPr wrap="square">
            <a:spAutoFit/>
          </a:bodyPr>
          <a:lstStyle/>
          <a:p>
            <a:r>
              <a:rPr lang="en-US" sz="3600" dirty="0"/>
              <a:t>Choosing a career is one of the most important and tough decisions people will ever make in life. According to Confucius, "Find a job you love and you will never work a day in your life." It is absolutely true. If you are passionate about your work, you have more chances to succeed.</a:t>
            </a:r>
            <a:endParaRPr lang="ru-RU" sz="36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1259632" y="1268760"/>
            <a:ext cx="7056784" cy="3108543"/>
          </a:xfrm>
          <a:prstGeom prst="rect">
            <a:avLst/>
          </a:prstGeom>
        </p:spPr>
        <p:txBody>
          <a:bodyPr wrap="square">
            <a:spAutoFit/>
          </a:bodyPr>
          <a:lstStyle/>
          <a:p>
            <a:pPr algn="just"/>
            <a:r>
              <a:rPr lang="en-US" sz="2800" dirty="0">
                <a:solidFill>
                  <a:srgbClr val="434E5B"/>
                </a:solidFill>
                <a:latin typeface="Arial" panose="020B0604020202020204" pitchFamily="34" charset="0"/>
              </a:rPr>
              <a:t>In early childhood children tell their parents whom they would like to be when they grow up. In school students begin thinking of their future profession. There are lots of professions in the world, and all of them are interesting and exciting. So it's very hard to discover your vocation in life.</a:t>
            </a:r>
            <a:endParaRPr lang="ru-RU" sz="2800" dirty="0"/>
          </a:p>
        </p:txBody>
      </p:sp>
    </p:spTree>
    <p:extLst>
      <p:ext uri="{BB962C8B-B14F-4D97-AF65-F5344CB8AC3E}">
        <p14:creationId xmlns:p14="http://schemas.microsoft.com/office/powerpoint/2010/main" val="64666826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Прямоугольник 3"/>
          <p:cNvSpPr/>
          <p:nvPr/>
        </p:nvSpPr>
        <p:spPr>
          <a:xfrm>
            <a:off x="467544" y="476672"/>
            <a:ext cx="5544616" cy="830997"/>
          </a:xfrm>
          <a:prstGeom prst="rect">
            <a:avLst/>
          </a:prstGeom>
        </p:spPr>
        <p:txBody>
          <a:bodyPr wrap="square">
            <a:spAutoFit/>
          </a:bodyPr>
          <a:lstStyle/>
          <a:p>
            <a:pPr algn="ctr"/>
            <a:r>
              <a:rPr lang="en-US" sz="2400" dirty="0" smtClean="0"/>
              <a:t>I interviewed </a:t>
            </a:r>
            <a:r>
              <a:rPr lang="en-US" sz="2400" dirty="0" smtClean="0"/>
              <a:t>my </a:t>
            </a:r>
            <a:r>
              <a:rPr lang="en-US" sz="2400" dirty="0" smtClean="0"/>
              <a:t>classmates: </a:t>
            </a:r>
            <a:r>
              <a:rPr lang="en-US" sz="2400" dirty="0" smtClean="0"/>
              <a:t>What </a:t>
            </a:r>
            <a:r>
              <a:rPr lang="en-US" sz="2400" dirty="0" smtClean="0"/>
              <a:t>profession </a:t>
            </a:r>
            <a:r>
              <a:rPr lang="en-US" sz="2400" dirty="0" smtClean="0"/>
              <a:t>will they </a:t>
            </a:r>
            <a:r>
              <a:rPr lang="en-US" sz="2400" dirty="0" smtClean="0"/>
              <a:t>want to get?</a:t>
            </a:r>
            <a:r>
              <a:rPr lang="ru-RU" sz="2400" dirty="0" smtClean="0"/>
              <a:t> </a:t>
            </a:r>
            <a:endParaRPr lang="ru-RU" dirty="0"/>
          </a:p>
        </p:txBody>
      </p:sp>
      <p:pic>
        <p:nvPicPr>
          <p:cNvPr id="5" name="Рисунок 4" descr="Ustroystvo-na-rabotu.jpg"/>
          <p:cNvPicPr>
            <a:picLocks noChangeAspect="1"/>
          </p:cNvPicPr>
          <p:nvPr/>
        </p:nvPicPr>
        <p:blipFill>
          <a:blip r:embed="rId2" cstate="print"/>
          <a:stretch>
            <a:fillRect/>
          </a:stretch>
        </p:blipFill>
        <p:spPr>
          <a:xfrm>
            <a:off x="539552" y="2204864"/>
            <a:ext cx="6000750" cy="4320480"/>
          </a:xfrm>
          <a:prstGeom prst="rect">
            <a:avLst/>
          </a:prstGeom>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FDMMHLQqYl8.jpg"/>
          <p:cNvPicPr>
            <a:picLocks noChangeAspect="1"/>
          </p:cNvPicPr>
          <p:nvPr/>
        </p:nvPicPr>
        <p:blipFill>
          <a:blip r:embed="rId2" cstate="print"/>
          <a:stretch>
            <a:fillRect/>
          </a:stretch>
        </p:blipFill>
        <p:spPr>
          <a:xfrm>
            <a:off x="899592" y="260648"/>
            <a:ext cx="3441700" cy="6336704"/>
          </a:xfrm>
          <a:prstGeom prst="rect">
            <a:avLst/>
          </a:prstGeom>
        </p:spPr>
      </p:pic>
      <p:sp>
        <p:nvSpPr>
          <p:cNvPr id="3" name="Прямоугольник 2"/>
          <p:cNvSpPr/>
          <p:nvPr/>
        </p:nvSpPr>
        <p:spPr>
          <a:xfrm>
            <a:off x="5724128" y="764704"/>
            <a:ext cx="1949020" cy="369332"/>
          </a:xfrm>
          <a:prstGeom prst="rect">
            <a:avLst/>
          </a:prstGeom>
        </p:spPr>
        <p:txBody>
          <a:bodyPr wrap="square">
            <a:spAutoFit/>
          </a:bodyPr>
          <a:lstStyle/>
          <a:p>
            <a:r>
              <a:rPr lang="ru-RU" dirty="0" smtClean="0"/>
              <a:t> </a:t>
            </a:r>
            <a:endParaRPr lang="ru-RU" dirty="0"/>
          </a:p>
        </p:txBody>
      </p:sp>
      <p:sp>
        <p:nvSpPr>
          <p:cNvPr id="4" name="Прямоугольник 3"/>
          <p:cNvSpPr/>
          <p:nvPr/>
        </p:nvSpPr>
        <p:spPr>
          <a:xfrm>
            <a:off x="4860032" y="1124744"/>
            <a:ext cx="3600400" cy="1323439"/>
          </a:xfrm>
          <a:prstGeom prst="rect">
            <a:avLst/>
          </a:prstGeom>
        </p:spPr>
        <p:txBody>
          <a:bodyPr wrap="square">
            <a:spAutoFit/>
          </a:bodyPr>
          <a:lstStyle/>
          <a:p>
            <a:r>
              <a:rPr lang="en-US" sz="4000" dirty="0" smtClean="0">
                <a:solidFill>
                  <a:schemeClr val="tx2">
                    <a:lumMod val="50000"/>
                  </a:schemeClr>
                </a:solidFill>
              </a:rPr>
              <a:t>Nadia </a:t>
            </a:r>
            <a:r>
              <a:rPr lang="en-US" sz="4000" dirty="0" err="1" smtClean="0">
                <a:solidFill>
                  <a:schemeClr val="tx2">
                    <a:lumMod val="50000"/>
                  </a:schemeClr>
                </a:solidFill>
              </a:rPr>
              <a:t>Emelyanova</a:t>
            </a:r>
            <a:endParaRPr lang="ru-RU" sz="4000" dirty="0">
              <a:solidFill>
                <a:schemeClr val="tx2">
                  <a:lumMod val="50000"/>
                </a:schemeClr>
              </a:solidFill>
            </a:endParaRP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611560" y="404664"/>
            <a:ext cx="6246440" cy="1200329"/>
          </a:xfrm>
          <a:prstGeom prst="rect">
            <a:avLst/>
          </a:prstGeom>
        </p:spPr>
        <p:txBody>
          <a:bodyPr wrap="square">
            <a:spAutoFit/>
          </a:bodyPr>
          <a:lstStyle/>
          <a:p>
            <a:r>
              <a:rPr lang="en-US" sz="2400" dirty="0" smtClean="0"/>
              <a:t>Nadia </a:t>
            </a:r>
            <a:r>
              <a:rPr lang="en-US" sz="2400" dirty="0" smtClean="0"/>
              <a:t>wants to become a veterinarian, she loves animals and she likes to take care of </a:t>
            </a:r>
            <a:r>
              <a:rPr lang="en-US" sz="2400" dirty="0" smtClean="0"/>
              <a:t>them. She will have a lot of animals at home.</a:t>
            </a:r>
            <a:endParaRPr lang="ru-RU" dirty="0"/>
          </a:p>
        </p:txBody>
      </p:sp>
      <p:pic>
        <p:nvPicPr>
          <p:cNvPr id="3" name="Рисунок 2" descr="i.jpg"/>
          <p:cNvPicPr>
            <a:picLocks noChangeAspect="1"/>
          </p:cNvPicPr>
          <p:nvPr/>
        </p:nvPicPr>
        <p:blipFill>
          <a:blip r:embed="rId3" cstate="print"/>
          <a:stretch>
            <a:fillRect/>
          </a:stretch>
        </p:blipFill>
        <p:spPr>
          <a:xfrm>
            <a:off x="683568" y="2708920"/>
            <a:ext cx="2524125" cy="2619375"/>
          </a:xfrm>
          <a:prstGeom prst="rect">
            <a:avLst/>
          </a:prstGeom>
        </p:spPr>
      </p:pic>
      <p:pic>
        <p:nvPicPr>
          <p:cNvPr id="4" name="Рисунок 3" descr="california-veterinary-medical-association-7.jpg"/>
          <p:cNvPicPr>
            <a:picLocks noChangeAspect="1"/>
          </p:cNvPicPr>
          <p:nvPr/>
        </p:nvPicPr>
        <p:blipFill>
          <a:blip r:embed="rId4" cstate="print"/>
          <a:stretch>
            <a:fillRect/>
          </a:stretch>
        </p:blipFill>
        <p:spPr>
          <a:xfrm>
            <a:off x="3995936" y="2636912"/>
            <a:ext cx="4392488" cy="360040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Рисунок 1" descr="APHAgOYIkmI.jpg"/>
          <p:cNvPicPr>
            <a:picLocks noChangeAspect="1"/>
          </p:cNvPicPr>
          <p:nvPr/>
        </p:nvPicPr>
        <p:blipFill>
          <a:blip r:embed="rId2" cstate="print"/>
          <a:stretch>
            <a:fillRect/>
          </a:stretch>
        </p:blipFill>
        <p:spPr>
          <a:xfrm>
            <a:off x="179512" y="332656"/>
            <a:ext cx="6192688" cy="6309320"/>
          </a:xfrm>
          <a:prstGeom prst="rect">
            <a:avLst/>
          </a:prstGeom>
        </p:spPr>
      </p:pic>
      <p:sp>
        <p:nvSpPr>
          <p:cNvPr id="3" name="Прямоугольник 2"/>
          <p:cNvSpPr/>
          <p:nvPr/>
        </p:nvSpPr>
        <p:spPr>
          <a:xfrm>
            <a:off x="6732240" y="476672"/>
            <a:ext cx="2016224" cy="1323439"/>
          </a:xfrm>
          <a:prstGeom prst="rect">
            <a:avLst/>
          </a:prstGeom>
        </p:spPr>
        <p:txBody>
          <a:bodyPr wrap="square">
            <a:spAutoFit/>
          </a:bodyPr>
          <a:lstStyle/>
          <a:p>
            <a:r>
              <a:rPr lang="en-US" sz="4000" dirty="0" smtClean="0">
                <a:solidFill>
                  <a:schemeClr val="tx2">
                    <a:lumMod val="60000"/>
                    <a:lumOff val="40000"/>
                  </a:schemeClr>
                </a:solidFill>
              </a:rPr>
              <a:t>Lisa </a:t>
            </a:r>
            <a:r>
              <a:rPr lang="en-US" sz="4000" dirty="0" err="1" smtClean="0">
                <a:solidFill>
                  <a:schemeClr val="tx2">
                    <a:lumMod val="60000"/>
                    <a:lumOff val="40000"/>
                  </a:schemeClr>
                </a:solidFill>
              </a:rPr>
              <a:t>Kovaleva</a:t>
            </a:r>
            <a:endParaRPr lang="ru-RU" sz="4000" dirty="0">
              <a:solidFill>
                <a:schemeClr val="tx2">
                  <a:lumMod val="60000"/>
                  <a:lumOff val="40000"/>
                </a:schemeClr>
              </a:solidFill>
            </a:endParaRP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827584" y="692696"/>
            <a:ext cx="7128792" cy="1384995"/>
          </a:xfrm>
          <a:prstGeom prst="rect">
            <a:avLst/>
          </a:prstGeom>
        </p:spPr>
        <p:txBody>
          <a:bodyPr wrap="square">
            <a:spAutoFit/>
          </a:bodyPr>
          <a:lstStyle/>
          <a:p>
            <a:r>
              <a:rPr lang="en-US" sz="2800" dirty="0" smtClean="0"/>
              <a:t>Lisa will be </a:t>
            </a:r>
            <a:r>
              <a:rPr lang="en-US" sz="2800" dirty="0" smtClean="0"/>
              <a:t>a photographer. </a:t>
            </a:r>
            <a:r>
              <a:rPr lang="en-US" sz="2800" dirty="0"/>
              <a:t>Photographers take pictures of events, people and </a:t>
            </a:r>
            <a:r>
              <a:rPr lang="en-US" sz="2800" dirty="0" smtClean="0"/>
              <a:t>places. This profession is very important nowadays.</a:t>
            </a:r>
            <a:endParaRPr lang="ru-RU" sz="2800" dirty="0"/>
          </a:p>
        </p:txBody>
      </p:sp>
      <p:pic>
        <p:nvPicPr>
          <p:cNvPr id="3" name="Рисунок 2" descr="i (1).jpg"/>
          <p:cNvPicPr>
            <a:picLocks noChangeAspect="1"/>
          </p:cNvPicPr>
          <p:nvPr/>
        </p:nvPicPr>
        <p:blipFill>
          <a:blip r:embed="rId2" cstate="print"/>
          <a:stretch>
            <a:fillRect/>
          </a:stretch>
        </p:blipFill>
        <p:spPr>
          <a:xfrm>
            <a:off x="1259632" y="2420888"/>
            <a:ext cx="1944216" cy="3123431"/>
          </a:xfrm>
          <a:prstGeom prst="rect">
            <a:avLst/>
          </a:prstGeom>
        </p:spPr>
      </p:pic>
      <p:pic>
        <p:nvPicPr>
          <p:cNvPr id="4" name="Рисунок 3" descr="ZAV_8086.jpg"/>
          <p:cNvPicPr>
            <a:picLocks noChangeAspect="1"/>
          </p:cNvPicPr>
          <p:nvPr/>
        </p:nvPicPr>
        <p:blipFill>
          <a:blip r:embed="rId3" cstate="print"/>
          <a:stretch>
            <a:fillRect/>
          </a:stretch>
        </p:blipFill>
        <p:spPr>
          <a:xfrm>
            <a:off x="4644008" y="2492896"/>
            <a:ext cx="3528392" cy="3384376"/>
          </a:xfrm>
          <a:prstGeom prst="rect">
            <a:avLst/>
          </a:prstGeom>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flipH="1">
            <a:off x="5381495" y="534612"/>
            <a:ext cx="2736304" cy="1569660"/>
          </a:xfrm>
          <a:prstGeom prst="rect">
            <a:avLst/>
          </a:prstGeom>
          <a:noFill/>
        </p:spPr>
        <p:txBody>
          <a:bodyPr wrap="square" rtlCol="0">
            <a:spAutoFit/>
          </a:bodyPr>
          <a:lstStyle/>
          <a:p>
            <a:r>
              <a:rPr lang="en-US" sz="4800" dirty="0" smtClean="0">
                <a:solidFill>
                  <a:srgbClr val="00B050"/>
                </a:solidFill>
              </a:rPr>
              <a:t>Elena </a:t>
            </a:r>
            <a:r>
              <a:rPr lang="en-US" sz="4800" dirty="0" err="1" smtClean="0">
                <a:solidFill>
                  <a:srgbClr val="00B050"/>
                </a:solidFill>
              </a:rPr>
              <a:t>Efremova</a:t>
            </a:r>
            <a:endParaRPr lang="ru-RU" sz="4800" dirty="0">
              <a:solidFill>
                <a:srgbClr val="00B050"/>
              </a:solidFill>
            </a:endParaRPr>
          </a:p>
        </p:txBody>
      </p:sp>
      <p:pic>
        <p:nvPicPr>
          <p:cNvPr id="3" name="Рисунок 2" descr="jmWuExGyA-E.jpg"/>
          <p:cNvPicPr>
            <a:picLocks noChangeAspect="1"/>
          </p:cNvPicPr>
          <p:nvPr/>
        </p:nvPicPr>
        <p:blipFill>
          <a:blip r:embed="rId2" cstate="print"/>
          <a:stretch>
            <a:fillRect/>
          </a:stretch>
        </p:blipFill>
        <p:spPr>
          <a:xfrm>
            <a:off x="323528" y="188640"/>
            <a:ext cx="4608512" cy="6309320"/>
          </a:xfrm>
          <a:prstGeom prst="rect">
            <a:avLst/>
          </a:prstGeo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2286000" y="3105835"/>
            <a:ext cx="4572000" cy="646331"/>
          </a:xfrm>
          <a:prstGeom prst="rect">
            <a:avLst/>
          </a:prstGeom>
        </p:spPr>
        <p:txBody>
          <a:bodyPr>
            <a:spAutoFit/>
          </a:bodyPr>
          <a:lstStyle/>
          <a:p>
            <a:pPr algn="ctr"/>
            <a:r>
              <a:rPr lang="ru-RU" dirty="0" smtClean="0"/>
              <a:t/>
            </a:r>
            <a:br>
              <a:rPr lang="ru-RU" dirty="0" smtClean="0"/>
            </a:br>
            <a:endParaRPr lang="ru-RU" dirty="0"/>
          </a:p>
        </p:txBody>
      </p:sp>
      <p:sp>
        <p:nvSpPr>
          <p:cNvPr id="3" name="Прямоугольник 2"/>
          <p:cNvSpPr/>
          <p:nvPr/>
        </p:nvSpPr>
        <p:spPr>
          <a:xfrm>
            <a:off x="1259632" y="260649"/>
            <a:ext cx="5598368" cy="1938992"/>
          </a:xfrm>
          <a:prstGeom prst="rect">
            <a:avLst/>
          </a:prstGeom>
        </p:spPr>
        <p:txBody>
          <a:bodyPr wrap="square">
            <a:spAutoFit/>
          </a:bodyPr>
          <a:lstStyle/>
          <a:p>
            <a:r>
              <a:rPr lang="en-US" sz="2000" dirty="0" smtClean="0"/>
              <a:t>Soil scientist - a specialist who studies the Earth's soil</a:t>
            </a:r>
            <a:r>
              <a:rPr lang="en-US" sz="2000" dirty="0" smtClean="0"/>
              <a:t>.</a:t>
            </a:r>
            <a:r>
              <a:rPr lang="en-US" sz="2000" dirty="0"/>
              <a:t> Soil scientists have raised concerns about how to preserve soil and arable land in a world with a growing population, possible future</a:t>
            </a:r>
            <a:r>
              <a:rPr lang="en-US" sz="2000" u="sng" dirty="0"/>
              <a:t> </a:t>
            </a:r>
            <a:r>
              <a:rPr lang="en-US" sz="2000" u="sng" dirty="0">
                <a:hlinkClick r:id="rId2" tooltip="Water crisis"/>
              </a:rPr>
              <a:t>water crisis</a:t>
            </a:r>
            <a:r>
              <a:rPr lang="en-US" sz="2000" dirty="0"/>
              <a:t>, increasing </a:t>
            </a:r>
            <a:r>
              <a:rPr lang="en-US" sz="2000" dirty="0">
                <a:hlinkClick r:id="rId3" tooltip="Per capita"/>
              </a:rPr>
              <a:t>per capita</a:t>
            </a:r>
            <a:r>
              <a:rPr lang="en-US" sz="2000" dirty="0"/>
              <a:t> </a:t>
            </a:r>
            <a:r>
              <a:rPr lang="en-US" sz="2000" dirty="0">
                <a:hlinkClick r:id="rId4" tooltip="List of countries by food energy intake"/>
              </a:rPr>
              <a:t>food consumption</a:t>
            </a:r>
            <a:r>
              <a:rPr lang="en-US" sz="2000" dirty="0"/>
              <a:t>, and </a:t>
            </a:r>
            <a:r>
              <a:rPr lang="en-US" sz="2000" u="sng" dirty="0">
                <a:hlinkClick r:id="rId5" tooltip="Land degradation"/>
              </a:rPr>
              <a:t>land degradation</a:t>
            </a:r>
            <a:endParaRPr lang="ru-RU" sz="2000" dirty="0"/>
          </a:p>
        </p:txBody>
      </p:sp>
      <p:pic>
        <p:nvPicPr>
          <p:cNvPr id="4" name="Рисунок 3" descr="pochvoved_676_s.jpg"/>
          <p:cNvPicPr>
            <a:picLocks noChangeAspect="1"/>
          </p:cNvPicPr>
          <p:nvPr/>
        </p:nvPicPr>
        <p:blipFill>
          <a:blip r:embed="rId6" cstate="print"/>
          <a:stretch>
            <a:fillRect/>
          </a:stretch>
        </p:blipFill>
        <p:spPr>
          <a:xfrm>
            <a:off x="755576" y="2276872"/>
            <a:ext cx="7056784" cy="3960440"/>
          </a:xfrm>
          <a:prstGeom prst="rect">
            <a:avLst/>
          </a:prstGeom>
        </p:spPr>
      </p:pic>
    </p:spTree>
  </p:cSld>
  <p:clrMapOvr>
    <a:masterClrMapping/>
  </p:clrMapOvr>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106</TotalTime>
  <Words>373</Words>
  <Application>Microsoft Office PowerPoint</Application>
  <PresentationFormat>Экран (4:3)</PresentationFormat>
  <Paragraphs>19</Paragraphs>
  <Slides>16</Slides>
  <Notes>1</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16</vt:i4>
      </vt:variant>
    </vt:vector>
  </HeadingPairs>
  <TitlesOfParts>
    <vt:vector size="19" baseType="lpstr">
      <vt:lpstr>Arial</vt:lpstr>
      <vt:lpstr>Calibri</vt:lpstr>
      <vt:lpstr>Тема Office</vt:lpstr>
      <vt:lpstr>Jobs around us</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Company>RePack by SPecialiST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jobs aroung us (рабочие места вокруг нас)</dc:title>
  <dc:creator>admin</dc:creator>
  <cp:lastModifiedBy>Антон</cp:lastModifiedBy>
  <cp:revision>23</cp:revision>
  <dcterms:created xsi:type="dcterms:W3CDTF">2017-02-07T04:38:22Z</dcterms:created>
  <dcterms:modified xsi:type="dcterms:W3CDTF">2018-01-24T14:26:50Z</dcterms:modified>
</cp:coreProperties>
</file>